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embeddedFontLst>
    <p:embeddedFont>
      <p:font typeface="Tahoma" panose="020B0604030504040204" pitchFamily="34" charset="0"/>
      <p:regular r:id="rId15"/>
      <p:bold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i1bI93rac9PI9RXtMFPgWtn2S7a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PE"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 name="Google Shape;3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12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 name="Google Shape;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 name="Google Shape;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 name="Google Shape;5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 name="Google Shape;5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esentación" type="title">
  <p:cSld name="TITL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646546" y="2313854"/>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Arial"/>
              <a:buNone/>
              <a:defRPr sz="44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646546" y="5144653"/>
            <a:ext cx="9144000" cy="934605"/>
          </a:xfrm>
          <a:prstGeom prst="rect">
            <a:avLst/>
          </a:prstGeom>
          <a:noFill/>
          <a:ln>
            <a:noFill/>
          </a:ln>
        </p:spPr>
        <p:txBody>
          <a:bodyPr spcFirstLastPara="1" wrap="square" lIns="91425" tIns="45700" rIns="91425" bIns="45700" anchor="t" anchorCtr="0">
            <a:normAutofit/>
          </a:bodyPr>
          <a:lstStyle>
            <a:lvl1pPr lvl="0" algn="l">
              <a:lnSpc>
                <a:spcPct val="200000"/>
              </a:lnSpc>
              <a:spcBef>
                <a:spcPts val="1000"/>
              </a:spcBef>
              <a:spcAft>
                <a:spcPts val="0"/>
              </a:spcAft>
              <a:buClr>
                <a:schemeClr val="lt1"/>
              </a:buClr>
              <a:buSzPts val="2400"/>
              <a:buNone/>
              <a:defRPr sz="24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8" name="Google Shape;18;p14"/>
          <p:cNvPicPr preferRelativeResize="0"/>
          <p:nvPr/>
        </p:nvPicPr>
        <p:blipFill rotWithShape="1">
          <a:blip r:embed="rId2">
            <a:alphaModFix/>
          </a:blip>
          <a:srcRect/>
          <a:stretch/>
        </p:blipFill>
        <p:spPr>
          <a:xfrm>
            <a:off x="12438645" y="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ido">
  <p:cSld name="Contenido">
    <p:spTree>
      <p:nvGrpSpPr>
        <p:cNvPr id="1" name="Shape 19"/>
        <p:cNvGrpSpPr/>
        <p:nvPr/>
      </p:nvGrpSpPr>
      <p:grpSpPr>
        <a:xfrm>
          <a:off x="0" y="0"/>
          <a:ext cx="0" cy="0"/>
          <a:chOff x="0" y="0"/>
          <a:chExt cx="0" cy="0"/>
        </a:xfrm>
      </p:grpSpPr>
      <p:sp>
        <p:nvSpPr>
          <p:cNvPr id="20" name="Google Shape;20;p15"/>
          <p:cNvSpPr txBox="1">
            <a:spLocks noGrp="1"/>
          </p:cNvSpPr>
          <p:nvPr>
            <p:ph type="title"/>
          </p:nvPr>
        </p:nvSpPr>
        <p:spPr>
          <a:xfrm>
            <a:off x="838200" y="450851"/>
            <a:ext cx="10515600" cy="8064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5"/>
          <p:cNvSpPr txBox="1">
            <a:spLocks noGrp="1"/>
          </p:cNvSpPr>
          <p:nvPr>
            <p:ph type="body" idx="1"/>
          </p:nvPr>
        </p:nvSpPr>
        <p:spPr>
          <a:xfrm>
            <a:off x="838200" y="1637506"/>
            <a:ext cx="10515600" cy="438229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extLst>
    <p:ext uri="{DCECCB84-F9BA-43D5-87BE-67443E8EF086}">
      <p15:sldGuideLst xmlns:p15="http://schemas.microsoft.com/office/powerpoint/2012/main">
        <p15:guide id="1" orient="horz" pos="754">
          <p15:clr>
            <a:srgbClr val="FBAE40"/>
          </p15:clr>
        </p15:guide>
        <p15:guide id="2" pos="5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valuando lo aprendido">
  <p:cSld name="Evaluando lo aprendido">
    <p:spTree>
      <p:nvGrpSpPr>
        <p:cNvPr id="1" name="Shape 22"/>
        <p:cNvGrpSpPr/>
        <p:nvPr/>
      </p:nvGrpSpPr>
      <p:grpSpPr>
        <a:xfrm>
          <a:off x="0" y="0"/>
          <a:ext cx="0" cy="0"/>
          <a:chOff x="0" y="0"/>
          <a:chExt cx="0" cy="0"/>
        </a:xfrm>
      </p:grpSpPr>
      <p:sp>
        <p:nvSpPr>
          <p:cNvPr id="23" name="Google Shape;23;p16"/>
          <p:cNvSpPr txBox="1">
            <a:spLocks noGrp="1"/>
          </p:cNvSpPr>
          <p:nvPr>
            <p:ph type="title"/>
          </p:nvPr>
        </p:nvSpPr>
        <p:spPr>
          <a:xfrm>
            <a:off x="838200" y="450851"/>
            <a:ext cx="10515600" cy="8064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6"/>
          <p:cNvSpPr txBox="1">
            <a:spLocks noGrp="1"/>
          </p:cNvSpPr>
          <p:nvPr>
            <p:ph type="body" idx="1"/>
          </p:nvPr>
        </p:nvSpPr>
        <p:spPr>
          <a:xfrm>
            <a:off x="838200" y="1637506"/>
            <a:ext cx="10515600" cy="438229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extLst>
    <p:ext uri="{DCECCB84-F9BA-43D5-87BE-67443E8EF086}">
      <p15:sldGuideLst xmlns:p15="http://schemas.microsoft.com/office/powerpoint/2012/main">
        <p15:guide id="1" orient="horz" pos="754">
          <p15:clr>
            <a:srgbClr val="FBAE40"/>
          </p15:clr>
        </p15:guide>
        <p15:guide id="2" pos="52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 la teoría a la práctica">
  <p:cSld name="De la teoría a la práctica">
    <p:spTree>
      <p:nvGrpSpPr>
        <p:cNvPr id="1" name="Shape 25"/>
        <p:cNvGrpSpPr/>
        <p:nvPr/>
      </p:nvGrpSpPr>
      <p:grpSpPr>
        <a:xfrm>
          <a:off x="0" y="0"/>
          <a:ext cx="0" cy="0"/>
          <a:chOff x="0" y="0"/>
          <a:chExt cx="0" cy="0"/>
        </a:xfrm>
      </p:grpSpPr>
      <p:sp>
        <p:nvSpPr>
          <p:cNvPr id="26" name="Google Shape;26;p17"/>
          <p:cNvSpPr txBox="1">
            <a:spLocks noGrp="1"/>
          </p:cNvSpPr>
          <p:nvPr>
            <p:ph type="title"/>
          </p:nvPr>
        </p:nvSpPr>
        <p:spPr>
          <a:xfrm>
            <a:off x="838200" y="450851"/>
            <a:ext cx="10515600" cy="8064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7"/>
          <p:cNvSpPr txBox="1">
            <a:spLocks noGrp="1"/>
          </p:cNvSpPr>
          <p:nvPr>
            <p:ph type="body" idx="1"/>
          </p:nvPr>
        </p:nvSpPr>
        <p:spPr>
          <a:xfrm>
            <a:off x="838200" y="1637506"/>
            <a:ext cx="10515600" cy="438229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extLst>
    <p:ext uri="{DCECCB84-F9BA-43D5-87BE-67443E8EF086}">
      <p15:sldGuideLst xmlns:p15="http://schemas.microsoft.com/office/powerpoint/2012/main">
        <p15:guide id="1" orient="horz" pos="754">
          <p15:clr>
            <a:srgbClr val="FBAE40"/>
          </p15:clr>
        </p15:guide>
        <p15:guide id="2" pos="52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clusiones">
  <p:cSld name="Conclusiones">
    <p:spTree>
      <p:nvGrpSpPr>
        <p:cNvPr id="1" name="Shape 28"/>
        <p:cNvGrpSpPr/>
        <p:nvPr/>
      </p:nvGrpSpPr>
      <p:grpSpPr>
        <a:xfrm>
          <a:off x="0" y="0"/>
          <a:ext cx="0" cy="0"/>
          <a:chOff x="0" y="0"/>
          <a:chExt cx="0" cy="0"/>
        </a:xfrm>
      </p:grpSpPr>
      <p:sp>
        <p:nvSpPr>
          <p:cNvPr id="29" name="Google Shape;29;p18"/>
          <p:cNvSpPr txBox="1">
            <a:spLocks noGrp="1"/>
          </p:cNvSpPr>
          <p:nvPr>
            <p:ph type="title"/>
          </p:nvPr>
        </p:nvSpPr>
        <p:spPr>
          <a:xfrm>
            <a:off x="838200" y="450851"/>
            <a:ext cx="10515600" cy="8064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sz="4400" b="1">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8"/>
          <p:cNvSpPr txBox="1">
            <a:spLocks noGrp="1"/>
          </p:cNvSpPr>
          <p:nvPr>
            <p:ph type="body" idx="1"/>
          </p:nvPr>
        </p:nvSpPr>
        <p:spPr>
          <a:xfrm>
            <a:off x="838200" y="1637506"/>
            <a:ext cx="10515600" cy="438229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extLst>
    <p:ext uri="{DCECCB84-F9BA-43D5-87BE-67443E8EF086}">
      <p15:sldGuideLst xmlns:p15="http://schemas.microsoft.com/office/powerpoint/2012/main">
        <p15:guide id="1" orient="horz" pos="754">
          <p15:clr>
            <a:srgbClr val="FBAE40"/>
          </p15:clr>
        </p15:guide>
        <p15:guide id="2" pos="52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bliografía">
  <p:cSld name="Bibliografía">
    <p:spTree>
      <p:nvGrpSpPr>
        <p:cNvPr id="1" name="Shape 31"/>
        <p:cNvGrpSpPr/>
        <p:nvPr/>
      </p:nvGrpSpPr>
      <p:grpSpPr>
        <a:xfrm>
          <a:off x="0" y="0"/>
          <a:ext cx="0" cy="0"/>
          <a:chOff x="0" y="0"/>
          <a:chExt cx="0" cy="0"/>
        </a:xfrm>
      </p:grpSpPr>
      <p:sp>
        <p:nvSpPr>
          <p:cNvPr id="32" name="Google Shape;32;p19"/>
          <p:cNvSpPr txBox="1">
            <a:spLocks noGrp="1"/>
          </p:cNvSpPr>
          <p:nvPr>
            <p:ph type="title"/>
          </p:nvPr>
        </p:nvSpPr>
        <p:spPr>
          <a:xfrm>
            <a:off x="838200" y="450851"/>
            <a:ext cx="10515600" cy="8064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sz="4400" b="1">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9"/>
          <p:cNvSpPr txBox="1">
            <a:spLocks noGrp="1"/>
          </p:cNvSpPr>
          <p:nvPr>
            <p:ph type="body" idx="1"/>
          </p:nvPr>
        </p:nvSpPr>
        <p:spPr>
          <a:xfrm>
            <a:off x="838200" y="1637506"/>
            <a:ext cx="10515600" cy="438229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extLst>
    <p:ext uri="{DCECCB84-F9BA-43D5-87BE-67443E8EF086}">
      <p15:sldGuideLst xmlns:p15="http://schemas.microsoft.com/office/powerpoint/2012/main">
        <p15:guide id="1" orient="horz" pos="754">
          <p15:clr>
            <a:srgbClr val="FBAE40"/>
          </p15:clr>
        </p15:guide>
        <p15:guide id="2" pos="52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ierre">
  <p:cSld name="Cierre">
    <p:spTree>
      <p:nvGrpSpPr>
        <p:cNvPr id="1" name="Shape 34"/>
        <p:cNvGrpSpPr/>
        <p:nvPr/>
      </p:nvGrpSpPr>
      <p:grpSpPr>
        <a:xfrm>
          <a:off x="0" y="0"/>
          <a:ext cx="0" cy="0"/>
          <a:chOff x="0" y="0"/>
          <a:chExt cx="0" cy="0"/>
        </a:xfrm>
      </p:grpSpPr>
      <p:pic>
        <p:nvPicPr>
          <p:cNvPr id="35" name="Google Shape;35;p20" descr="Patrón de fondo&#10;&#10;Descripción generada automáticamente con confianza baja"/>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6" name="Google Shape;36;p20"/>
          <p:cNvPicPr preferRelativeResize="0"/>
          <p:nvPr/>
        </p:nvPicPr>
        <p:blipFill rotWithShape="1">
          <a:blip r:embed="rId3">
            <a:alphaModFix/>
          </a:blip>
          <a:srcRect/>
          <a:stretch/>
        </p:blipFill>
        <p:spPr>
          <a:xfrm>
            <a:off x="12566792" y="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36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casasadvocats.com/arbitraje/"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1.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jpe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notesSlide" Target="../notesSlides/notesSlide9.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1"/>
          <p:cNvSpPr txBox="1">
            <a:spLocks noGrp="1"/>
          </p:cNvSpPr>
          <p:nvPr>
            <p:ph type="ctrTitle"/>
          </p:nvPr>
        </p:nvSpPr>
        <p:spPr>
          <a:xfrm>
            <a:off x="602212" y="2235200"/>
            <a:ext cx="9144000"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Arial"/>
              <a:buNone/>
            </a:pPr>
            <a:r>
              <a:rPr lang="es-PE"/>
              <a:t>Unidad 4. Arbitrajes Sectoriales</a:t>
            </a:r>
            <a:endParaRPr b="1"/>
          </a:p>
        </p:txBody>
      </p:sp>
      <p:sp>
        <p:nvSpPr>
          <p:cNvPr id="42" name="Google Shape;42;p1"/>
          <p:cNvSpPr txBox="1">
            <a:spLocks noGrp="1"/>
          </p:cNvSpPr>
          <p:nvPr>
            <p:ph type="subTitle" idx="1"/>
          </p:nvPr>
        </p:nvSpPr>
        <p:spPr>
          <a:xfrm>
            <a:off x="646546" y="5144653"/>
            <a:ext cx="9144000" cy="934605"/>
          </a:xfrm>
          <a:prstGeom prst="rect">
            <a:avLst/>
          </a:prstGeom>
          <a:noFill/>
          <a:ln>
            <a:noFill/>
          </a:ln>
        </p:spPr>
        <p:txBody>
          <a:bodyPr spcFirstLastPara="1" wrap="square" lIns="91425" tIns="45700" rIns="91425" bIns="45700" anchor="t" anchorCtr="0">
            <a:normAutofit/>
          </a:bodyPr>
          <a:lstStyle/>
          <a:p>
            <a:pPr marL="0" lvl="0" indent="0" algn="l" rtl="0">
              <a:lnSpc>
                <a:spcPct val="200000"/>
              </a:lnSpc>
              <a:spcBef>
                <a:spcPts val="0"/>
              </a:spcBef>
              <a:spcAft>
                <a:spcPts val="0"/>
              </a:spcAft>
              <a:buClr>
                <a:schemeClr val="lt1"/>
              </a:buClr>
              <a:buSzPts val="2400"/>
              <a:buNone/>
            </a:pPr>
            <a:r>
              <a:rPr lang="es-PE" dirty="0">
                <a:solidFill>
                  <a:schemeClr val="tx1"/>
                </a:solidFill>
              </a:rPr>
              <a:t>CURSO DE ARBITRAJE</a:t>
            </a:r>
            <a:endParaRPr dirty="0">
              <a:solidFill>
                <a:schemeClr val="tx1"/>
              </a:solidFill>
            </a:endParaRPr>
          </a:p>
        </p:txBody>
      </p:sp>
      <p:pic>
        <p:nvPicPr>
          <p:cNvPr id="2" name="Sonido grabado">
            <a:hlinkClick r:id="" action="ppaction://media"/>
            <a:extLst>
              <a:ext uri="{FF2B5EF4-FFF2-40B4-BE49-F238E27FC236}">
                <a16:creationId xmlns:a16="http://schemas.microsoft.com/office/drawing/2014/main" id="{F5244D98-315A-FDCD-2D38-61A0A1712B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46212" y="169142"/>
            <a:ext cx="609600" cy="609600"/>
          </a:xfrm>
          <a:prstGeom prst="rect">
            <a:avLst/>
          </a:prstGeom>
        </p:spPr>
      </p:pic>
      <p:pic>
        <p:nvPicPr>
          <p:cNvPr id="4" name="Imagen 3" descr="Logotipo&#10;&#10;Descripción generada automáticamente">
            <a:extLst>
              <a:ext uri="{FF2B5EF4-FFF2-40B4-BE49-F238E27FC236}">
                <a16:creationId xmlns:a16="http://schemas.microsoft.com/office/drawing/2014/main" id="{ACFE3233-3A1C-688F-2DF4-C9F582E5FDBF}"/>
              </a:ext>
            </a:extLst>
          </p:cNvPr>
          <p:cNvPicPr>
            <a:picLocks noChangeAspect="1"/>
          </p:cNvPicPr>
          <p:nvPr/>
        </p:nvPicPr>
        <p:blipFill rotWithShape="1">
          <a:blip r:embed="rId6"/>
          <a:srcRect l="23387" t="16609" r="23065" b="30425"/>
          <a:stretch/>
        </p:blipFill>
        <p:spPr>
          <a:xfrm>
            <a:off x="646546" y="771444"/>
            <a:ext cx="4637785" cy="19324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17"/>
    </mc:Choice>
    <mc:Fallback xmlns="">
      <p:transition spd="slow" advTm="8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0"/>
          <p:cNvSpPr txBox="1">
            <a:spLocks noGrp="1"/>
          </p:cNvSpPr>
          <p:nvPr>
            <p:ph type="title"/>
          </p:nvPr>
        </p:nvSpPr>
        <p:spPr>
          <a:xfrm>
            <a:off x="1889830" y="358776"/>
            <a:ext cx="8159927" cy="806450"/>
          </a:xfrm>
          <a:prstGeom prst="rect">
            <a:avLst/>
          </a:prstGeom>
          <a:noFill/>
          <a:ln>
            <a:noFill/>
          </a:ln>
        </p:spPr>
        <p:txBody>
          <a:bodyPr spcFirstLastPara="1" wrap="square" lIns="91425" tIns="45700" rIns="91425" bIns="45700" anchor="ctr" anchorCtr="0">
            <a:normAutofit/>
          </a:bodyPr>
          <a:lstStyle/>
          <a:p>
            <a:r>
              <a:rPr lang="es-MX" sz="4400" b="1" dirty="0"/>
              <a:t>¿Cuál es la premisa correcta? </a:t>
            </a:r>
            <a:endParaRPr dirty="0"/>
          </a:p>
        </p:txBody>
      </p:sp>
      <p:sp>
        <p:nvSpPr>
          <p:cNvPr id="143" name="Google Shape;143;p10"/>
          <p:cNvSpPr txBox="1">
            <a:spLocks noGrp="1"/>
          </p:cNvSpPr>
          <p:nvPr>
            <p:ph type="body" idx="1"/>
          </p:nvPr>
        </p:nvSpPr>
        <p:spPr>
          <a:xfrm>
            <a:off x="838200" y="1380092"/>
            <a:ext cx="10263188" cy="471590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s-PE" sz="1800" dirty="0"/>
              <a:t>En el arbitraje de inversiones si el contrato contiene un monto mayor a los 5 millones de soles las partes deberán acudir a un arbitraje institucional para solucionar sus controversias. </a:t>
            </a:r>
            <a:endParaRPr dirty="0"/>
          </a:p>
          <a:p>
            <a:pPr marL="457200" lvl="0" indent="-457200" algn="just" rtl="0">
              <a:lnSpc>
                <a:spcPct val="90000"/>
              </a:lnSpc>
              <a:spcBef>
                <a:spcPts val="1000"/>
              </a:spcBef>
              <a:spcAft>
                <a:spcPts val="0"/>
              </a:spcAft>
              <a:buClr>
                <a:schemeClr val="dk1"/>
              </a:buClr>
              <a:buSzPts val="1800"/>
              <a:buFont typeface="Calibri"/>
              <a:buAutoNum type="alphaLcParenR"/>
            </a:pPr>
            <a:r>
              <a:rPr lang="es-PE" sz="1800" dirty="0"/>
              <a:t>En el arbitraje comercial no se reconoce las sentencias extranjeras ya que, Perú no rectifico la Convención Interamericana sobre Arbitraje Comercial Internacional -Convención de Panamá. </a:t>
            </a:r>
            <a:endParaRPr dirty="0"/>
          </a:p>
          <a:p>
            <a:pPr marL="457200" lvl="0" indent="-457200" algn="just" rtl="0">
              <a:lnSpc>
                <a:spcPct val="90000"/>
              </a:lnSpc>
              <a:spcBef>
                <a:spcPts val="1000"/>
              </a:spcBef>
              <a:spcAft>
                <a:spcPts val="0"/>
              </a:spcAft>
              <a:buClr>
                <a:schemeClr val="dk1"/>
              </a:buClr>
              <a:buSzPts val="1800"/>
              <a:buFont typeface="Calibri"/>
              <a:buAutoNum type="alphaLcParenR"/>
            </a:pPr>
            <a:r>
              <a:rPr lang="es-PE" sz="1800" dirty="0"/>
              <a:t>En el arbitraje de contrataciones con el Estado cuando el proceso de selección tenga un valor estimado o referencial menor o igual a 5 millones de soles las partes pueden recurrir a un arbitraje Ad Hoc. En cambio, si el proceso contiene un monto superior a 5 millones de soles las partes deberán acudir al arbitraje institucional.</a:t>
            </a:r>
            <a:endParaRPr dirty="0"/>
          </a:p>
          <a:p>
            <a:pPr marL="457200" lvl="0" indent="-457200" algn="just" rtl="0">
              <a:lnSpc>
                <a:spcPct val="90000"/>
              </a:lnSpc>
              <a:spcBef>
                <a:spcPts val="1000"/>
              </a:spcBef>
              <a:spcAft>
                <a:spcPts val="0"/>
              </a:spcAft>
              <a:buClr>
                <a:schemeClr val="dk1"/>
              </a:buClr>
              <a:buSzPts val="1800"/>
              <a:buFont typeface="Calibri"/>
              <a:buAutoNum type="alphaLcParenR"/>
            </a:pPr>
            <a:r>
              <a:rPr lang="es-PE" sz="1800" dirty="0"/>
              <a:t>El arbitraje de inversiones se da entre personas naturales que a través de una clausula arbitral han decidido someter sus controversias al arbitraje.</a:t>
            </a:r>
            <a:endParaRPr sz="1800" dirty="0"/>
          </a:p>
          <a:p>
            <a:pPr marL="0" lvl="0" indent="0" algn="l" rtl="0">
              <a:lnSpc>
                <a:spcPct val="90000"/>
              </a:lnSpc>
              <a:spcBef>
                <a:spcPts val="1000"/>
              </a:spcBef>
              <a:spcAft>
                <a:spcPts val="0"/>
              </a:spcAft>
              <a:buClr>
                <a:schemeClr val="dk1"/>
              </a:buClr>
              <a:buSzPts val="1800"/>
              <a:buNone/>
            </a:pPr>
            <a:r>
              <a:rPr lang="es-PE" sz="1800" b="1" dirty="0"/>
              <a:t>Retroalimentación:</a:t>
            </a:r>
            <a:endParaRPr b="1" dirty="0"/>
          </a:p>
          <a:p>
            <a:pPr marL="0" lvl="0" indent="0" algn="just" rtl="0">
              <a:lnSpc>
                <a:spcPct val="90000"/>
              </a:lnSpc>
              <a:spcBef>
                <a:spcPts val="1000"/>
              </a:spcBef>
              <a:spcAft>
                <a:spcPts val="0"/>
              </a:spcAft>
              <a:buClr>
                <a:schemeClr val="dk1"/>
              </a:buClr>
              <a:buSzPts val="1800"/>
              <a:buNone/>
            </a:pPr>
            <a:r>
              <a:rPr lang="es-PE" sz="1800" dirty="0"/>
              <a:t>La respuesta correcta es la “c” debido a que, el Artículo 225º numeral 3 del Texto único Ordenado de la Ley Nº30225, Ley de Contrataciones del Estado establece que las partes pueden recurrir al arbitraje ad hoc cuando las controversias deriven de procedimientos de selección cuyo valor estimado o valor referencial, según sea el caso, sea menor o igual de cinco millones y 00/100 Soles (S/ 5 000,000.00).</a:t>
            </a:r>
            <a:endParaRPr sz="1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Google Shape;149;p11"/>
          <p:cNvSpPr txBox="1">
            <a:spLocks noGrp="1"/>
          </p:cNvSpPr>
          <p:nvPr>
            <p:ph type="title"/>
          </p:nvPr>
        </p:nvSpPr>
        <p:spPr>
          <a:xfrm>
            <a:off x="838200" y="450851"/>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a:t>Conclusiones </a:t>
            </a:r>
            <a:endParaRPr/>
          </a:p>
        </p:txBody>
      </p:sp>
      <p:sp>
        <p:nvSpPr>
          <p:cNvPr id="150" name="Google Shape;150;p11"/>
          <p:cNvSpPr txBox="1">
            <a:spLocks noGrp="1"/>
          </p:cNvSpPr>
          <p:nvPr>
            <p:ph type="body" idx="1"/>
          </p:nvPr>
        </p:nvSpPr>
        <p:spPr>
          <a:xfrm>
            <a:off x="838200" y="1562101"/>
            <a:ext cx="10515600" cy="4382294"/>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just" rtl="0">
              <a:lnSpc>
                <a:spcPct val="100000"/>
              </a:lnSpc>
              <a:spcBef>
                <a:spcPts val="0"/>
              </a:spcBef>
              <a:spcAft>
                <a:spcPts val="0"/>
              </a:spcAft>
              <a:buClr>
                <a:schemeClr val="dk1"/>
              </a:buClr>
              <a:buSzPct val="100000"/>
              <a:buFont typeface="Arial"/>
              <a:buChar char="•"/>
            </a:pPr>
            <a:r>
              <a:rPr lang="es-PE" sz="2000" dirty="0"/>
              <a:t>El arbitraje es un mecanismo para resolver diversas controversias en materia de contrataciones del Estado, en el ámbito comercial, en el ámbito del derecho y en el ámbito del derecho de inversiones por lo cual, se debe aplicar el DL 1071 como regla general y se deben aplicar las normativas especiales según la materia particular.</a:t>
            </a:r>
            <a:endParaRPr dirty="0"/>
          </a:p>
          <a:p>
            <a:pPr marL="342900" lvl="0" indent="-342900" algn="just" rtl="0">
              <a:lnSpc>
                <a:spcPct val="100000"/>
              </a:lnSpc>
              <a:spcBef>
                <a:spcPts val="1000"/>
              </a:spcBef>
              <a:spcAft>
                <a:spcPts val="0"/>
              </a:spcAft>
              <a:buClr>
                <a:schemeClr val="dk1"/>
              </a:buClr>
              <a:buSzPct val="100000"/>
              <a:buFont typeface="Arial"/>
              <a:buChar char="•"/>
            </a:pPr>
            <a:r>
              <a:rPr lang="es-PE" sz="2000" dirty="0"/>
              <a:t>En el arbitraje de contrataciones con el Estado las partes deben observar obligatoriamente el monto del valor referencial o estimado ya que, si el valor del proceso de selección es menor o igual a 5 millones de soles las partes pueden someter sus controversias a arbitrajes Ah Hoc. Sin embargo, cuando el monto del proceso de selección supere los 5 millones de soles las partes deben someter su controversia a una institución arbitral acreditada</a:t>
            </a:r>
            <a:endParaRPr dirty="0"/>
          </a:p>
          <a:p>
            <a:pPr marL="342900" lvl="0" indent="-342900" algn="just" rtl="0">
              <a:lnSpc>
                <a:spcPct val="100000"/>
              </a:lnSpc>
              <a:spcBef>
                <a:spcPts val="1000"/>
              </a:spcBef>
              <a:spcAft>
                <a:spcPts val="0"/>
              </a:spcAft>
              <a:buClr>
                <a:schemeClr val="dk1"/>
              </a:buClr>
              <a:buSzPct val="100000"/>
              <a:buFont typeface="Arial"/>
              <a:buChar char="•"/>
            </a:pPr>
            <a:r>
              <a:rPr lang="es-PE" sz="2000" dirty="0"/>
              <a:t>A nivel internacional y privado se prefiere utilizar el arbitraje como un medio de solución de controversias por su eficiencia y celeridad por lo cual dentro de los arbitrajes comerciales estamos facultados por la Convención Interamericana sobre Arbitraje Comercial Internacional -Convención de Panamá para someternos a procesos arbitrales comerciales con otros países. Asimismo, también, como muestra de buena fe ante las inversiones privadas nacionales y extranjeras hemos ratificado convenciones, tratados Bilaterales, Multilaterales y Acuerdos de libre comercio para asegurar que en caso llegara a existir una controversia entre un inversionista extranjero y el Estado Peruano estamos preparados para someternos a un arbitraje de inversión donde se le garantiza al inversor extranjero el acceso a árbitros independientes, imparciales y calificados para resolver controversias especializadas.</a:t>
            </a:r>
            <a:endParaRPr dirty="0"/>
          </a:p>
          <a:p>
            <a:pPr marL="0" lvl="0" indent="0" algn="l" rtl="0">
              <a:lnSpc>
                <a:spcPct val="90000"/>
              </a:lnSpc>
              <a:spcBef>
                <a:spcPts val="1000"/>
              </a:spcBef>
              <a:spcAft>
                <a:spcPts val="0"/>
              </a:spcAft>
              <a:buClr>
                <a:schemeClr val="dk1"/>
              </a:buClr>
              <a:buSzPct val="100000"/>
              <a:buNone/>
            </a:pPr>
            <a:endParaRPr dirty="0"/>
          </a:p>
        </p:txBody>
      </p:sp>
      <p:pic>
        <p:nvPicPr>
          <p:cNvPr id="2" name="Sonido grabado">
            <a:hlinkClick r:id="" action="ppaction://media"/>
            <a:extLst>
              <a:ext uri="{FF2B5EF4-FFF2-40B4-BE49-F238E27FC236}">
                <a16:creationId xmlns:a16="http://schemas.microsoft.com/office/drawing/2014/main" id="{216C3FDC-E71A-8EA0-BBC3-10863AFD42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85577" y="14605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653"/>
    </mc:Choice>
    <mc:Fallback xmlns="">
      <p:transition spd="slow" advTm="95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2"/>
          <p:cNvSpPr txBox="1">
            <a:spLocks noGrp="1"/>
          </p:cNvSpPr>
          <p:nvPr>
            <p:ph type="title"/>
          </p:nvPr>
        </p:nvSpPr>
        <p:spPr>
          <a:xfrm>
            <a:off x="838200" y="450851"/>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Referencias Bibliográficas</a:t>
            </a:r>
            <a:endParaRPr dirty="0"/>
          </a:p>
        </p:txBody>
      </p:sp>
      <p:sp>
        <p:nvSpPr>
          <p:cNvPr id="157" name="Google Shape;157;p12"/>
          <p:cNvSpPr txBox="1">
            <a:spLocks noGrp="1"/>
          </p:cNvSpPr>
          <p:nvPr>
            <p:ph type="body" idx="1"/>
          </p:nvPr>
        </p:nvSpPr>
        <p:spPr>
          <a:xfrm>
            <a:off x="959370" y="1637506"/>
            <a:ext cx="10193312" cy="4382294"/>
          </a:xfrm>
          <a:prstGeom prst="rect">
            <a:avLst/>
          </a:prstGeom>
          <a:noFill/>
          <a:ln>
            <a:noFill/>
          </a:ln>
        </p:spPr>
        <p:txBody>
          <a:bodyPr spcFirstLastPara="1" wrap="square" lIns="91425" tIns="45700" rIns="91425" bIns="45700" anchor="t" anchorCtr="0">
            <a:normAutofit/>
          </a:bodyPr>
          <a:lstStyle/>
          <a:p>
            <a:pPr marL="342900" lvl="0" indent="-342900" algn="just" rtl="0">
              <a:lnSpc>
                <a:spcPct val="90000"/>
              </a:lnSpc>
              <a:spcBef>
                <a:spcPts val="0"/>
              </a:spcBef>
              <a:spcAft>
                <a:spcPts val="0"/>
              </a:spcAft>
              <a:buClr>
                <a:schemeClr val="dk1"/>
              </a:buClr>
              <a:buSzPts val="1800"/>
              <a:buFont typeface="Arial"/>
              <a:buChar char="•"/>
            </a:pPr>
            <a:r>
              <a:rPr lang="es-PE" u="sng" dirty="0" err="1">
                <a:solidFill>
                  <a:schemeClr val="hlink"/>
                </a:solidFill>
                <a:hlinkClick r:id="rId3"/>
              </a:rPr>
              <a:t>Aceris</a:t>
            </a:r>
            <a:r>
              <a:rPr lang="es-PE" u="sng" dirty="0">
                <a:solidFill>
                  <a:schemeClr val="hlink"/>
                </a:solidFill>
                <a:hlinkClick r:id="rId3"/>
              </a:rPr>
              <a:t> </a:t>
            </a:r>
            <a:r>
              <a:rPr lang="es-PE" u="sng" dirty="0" err="1">
                <a:solidFill>
                  <a:schemeClr val="hlink"/>
                </a:solidFill>
                <a:hlinkClick r:id="rId3"/>
              </a:rPr>
              <a:t>Law</a:t>
            </a:r>
            <a:r>
              <a:rPr lang="es-PE" u="sng" dirty="0">
                <a:solidFill>
                  <a:schemeClr val="hlink"/>
                </a:solidFill>
                <a:hlinkClick r:id="rId3"/>
              </a:rPr>
              <a:t> (</a:t>
            </a:r>
            <a:r>
              <a:rPr lang="es-PE" u="sng" dirty="0" err="1">
                <a:solidFill>
                  <a:schemeClr val="hlink"/>
                </a:solidFill>
                <a:hlinkClick r:id="rId3"/>
              </a:rPr>
              <a:t>S.f</a:t>
            </a:r>
            <a:r>
              <a:rPr lang="es-PE" u="sng" dirty="0">
                <a:solidFill>
                  <a:schemeClr val="hlink"/>
                </a:solidFill>
                <a:hlinkClick r:id="rId3"/>
              </a:rPr>
              <a:t>). Arbitraje de derecho y equidad. </a:t>
            </a:r>
            <a:r>
              <a:rPr lang="es-PE" u="sng" dirty="0">
                <a:solidFill>
                  <a:schemeClr val="hlink"/>
                </a:solidFill>
                <a:hlinkClick r:id="rId4"/>
              </a:rPr>
              <a:t>Arbitraje de derecho y equidad | (casasadvocats.com)</a:t>
            </a:r>
            <a:r>
              <a:rPr lang="es-PE" dirty="0"/>
              <a:t>.</a:t>
            </a:r>
            <a:endParaRPr sz="2400" dirty="0"/>
          </a:p>
          <a:p>
            <a:pPr marL="342900" lvl="0" indent="-342900" algn="just" rtl="0">
              <a:lnSpc>
                <a:spcPct val="90000"/>
              </a:lnSpc>
              <a:spcBef>
                <a:spcPts val="1000"/>
              </a:spcBef>
              <a:spcAft>
                <a:spcPts val="0"/>
              </a:spcAft>
              <a:buClr>
                <a:schemeClr val="dk1"/>
              </a:buClr>
              <a:buSzPts val="1800"/>
              <a:buFont typeface="Arial"/>
              <a:buChar char="•"/>
            </a:pPr>
            <a:r>
              <a:rPr lang="es-PE" dirty="0"/>
              <a:t>Presidencia de la República del Perú. (1de septiembre de 2008). Decreto legislativo que norma el arbitraje. [Decreto N°1071]. Recuperado de https://cdn.www.gob.pe/uploads/document/file/377449/DL-1071-ley-que-norma-el-arbitraje.pdf [Consulta: 13 de diciembre de 2022].</a:t>
            </a:r>
            <a:endParaRPr sz="2400" dirty="0"/>
          </a:p>
          <a:p>
            <a:pPr marL="342900" lvl="0" indent="-342900" algn="just" rtl="0">
              <a:lnSpc>
                <a:spcPct val="90000"/>
              </a:lnSpc>
              <a:spcBef>
                <a:spcPts val="1000"/>
              </a:spcBef>
              <a:spcAft>
                <a:spcPts val="0"/>
              </a:spcAft>
              <a:buClr>
                <a:schemeClr val="dk1"/>
              </a:buClr>
              <a:buSzPts val="1800"/>
              <a:buFont typeface="Arial"/>
              <a:buChar char="•"/>
            </a:pPr>
            <a:r>
              <a:rPr lang="es-PE" u="sng" dirty="0">
                <a:solidFill>
                  <a:schemeClr val="hlink"/>
                </a:solidFill>
                <a:hlinkClick r:id="rId3"/>
              </a:rPr>
              <a:t>El Peruano. (s.f.).Texto Único de la Ley Nº 30225, Ley de Contrataciones del Estado y Reglamento de la Ley Nº 30225, Ley de Contrataciones del Estado.  Recuperado el 01 de diciembre  de 2022, de https://diariooficial.elperuano.pe/pdf/0022/tuo-ley-30225.pdf.</a:t>
            </a:r>
            <a:endParaRPr sz="2400" dirty="0"/>
          </a:p>
          <a:p>
            <a:pPr marL="342900" lvl="0" indent="-342900" algn="just" rtl="0">
              <a:lnSpc>
                <a:spcPct val="90000"/>
              </a:lnSpc>
              <a:spcBef>
                <a:spcPts val="1000"/>
              </a:spcBef>
              <a:spcAft>
                <a:spcPts val="0"/>
              </a:spcAft>
              <a:buClr>
                <a:schemeClr val="dk1"/>
              </a:buClr>
              <a:buSzPts val="1800"/>
              <a:buFont typeface="Arial"/>
              <a:buChar char="•"/>
            </a:pPr>
            <a:r>
              <a:rPr lang="es-PE" u="sng" dirty="0">
                <a:solidFill>
                  <a:schemeClr val="hlink"/>
                </a:solidFill>
                <a:hlinkClick r:id="rId3"/>
              </a:rPr>
              <a:t>OEA (</a:t>
            </a:r>
            <a:r>
              <a:rPr lang="es-PE" u="sng" dirty="0" err="1">
                <a:solidFill>
                  <a:schemeClr val="hlink"/>
                </a:solidFill>
                <a:hlinkClick r:id="rId3"/>
              </a:rPr>
              <a:t>S.f</a:t>
            </a:r>
            <a:r>
              <a:rPr lang="es-PE" u="sng" dirty="0">
                <a:solidFill>
                  <a:schemeClr val="hlink"/>
                </a:solidFill>
                <a:hlinkClick r:id="rId3"/>
              </a:rPr>
              <a:t>).  Antecedentes  e importancia. https://www.oas.org/es/sla/ddi/arbitraje_comercial_proyecto_antecedentes_importacia.asp.</a:t>
            </a:r>
            <a:endParaRPr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2"/>
          <p:cNvSpPr txBox="1">
            <a:spLocks noGrp="1"/>
          </p:cNvSpPr>
          <p:nvPr>
            <p:ph type="title"/>
          </p:nvPr>
        </p:nvSpPr>
        <p:spPr>
          <a:xfrm>
            <a:off x="169116" y="297393"/>
            <a:ext cx="10515600" cy="806450"/>
          </a:xfrm>
          <a:prstGeom prst="rect">
            <a:avLst/>
          </a:prstGeom>
          <a:noFill/>
          <a:ln>
            <a:noFill/>
          </a:ln>
        </p:spPr>
        <p:txBody>
          <a:bodyPr spcFirstLastPara="1" wrap="square" lIns="91425" tIns="45700" rIns="91425" bIns="45700" anchor="ctr" anchorCtr="0">
            <a:normAutofit fontScale="90000"/>
          </a:bodyPr>
          <a:lstStyle/>
          <a:p>
            <a:pPr marL="0" lvl="0" indent="0" algn="just" rtl="0">
              <a:lnSpc>
                <a:spcPct val="90000"/>
              </a:lnSpc>
              <a:spcBef>
                <a:spcPts val="0"/>
              </a:spcBef>
              <a:spcAft>
                <a:spcPts val="0"/>
              </a:spcAft>
              <a:buClr>
                <a:schemeClr val="dk1"/>
              </a:buClr>
              <a:buSzPct val="100000"/>
              <a:buFont typeface="Arial"/>
              <a:buNone/>
            </a:pPr>
            <a:r>
              <a:rPr lang="es-PE" dirty="0"/>
              <a:t>¿Cuál es el Arbitraje de Contrataciones con el Estado?</a:t>
            </a:r>
            <a:endParaRPr dirty="0"/>
          </a:p>
        </p:txBody>
      </p:sp>
      <p:grpSp>
        <p:nvGrpSpPr>
          <p:cNvPr id="50" name="Google Shape;50;p2"/>
          <p:cNvGrpSpPr/>
          <p:nvPr/>
        </p:nvGrpSpPr>
        <p:grpSpPr>
          <a:xfrm>
            <a:off x="1392836" y="1103843"/>
            <a:ext cx="10515600" cy="5754157"/>
            <a:chOff x="643127" y="1240485"/>
            <a:chExt cx="7391400" cy="5081015"/>
          </a:xfrm>
          <a:effectLst/>
        </p:grpSpPr>
        <p:pic>
          <p:nvPicPr>
            <p:cNvPr id="51" name="Google Shape;51;p2"/>
            <p:cNvPicPr preferRelativeResize="0"/>
            <p:nvPr/>
          </p:nvPicPr>
          <p:blipFill rotWithShape="1">
            <a:blip r:embed="rId5">
              <a:alphaModFix/>
            </a:blip>
            <a:srcRect/>
            <a:stretch/>
          </p:blipFill>
          <p:spPr>
            <a:xfrm>
              <a:off x="643127" y="1240485"/>
              <a:ext cx="7391400" cy="5081015"/>
            </a:xfrm>
            <a:prstGeom prst="rect">
              <a:avLst/>
            </a:prstGeom>
            <a:noFill/>
            <a:ln>
              <a:noFill/>
            </a:ln>
          </p:spPr>
        </p:pic>
        <p:pic>
          <p:nvPicPr>
            <p:cNvPr id="52" name="Google Shape;52;p2"/>
            <p:cNvPicPr preferRelativeResize="0"/>
            <p:nvPr/>
          </p:nvPicPr>
          <p:blipFill rotWithShape="1">
            <a:blip r:embed="rId6">
              <a:alphaModFix/>
            </a:blip>
            <a:srcRect t="1610" r="829" b="1541"/>
            <a:stretch/>
          </p:blipFill>
          <p:spPr>
            <a:xfrm>
              <a:off x="838200" y="1508242"/>
              <a:ext cx="6764868" cy="4368800"/>
            </a:xfrm>
            <a:prstGeom prst="rect">
              <a:avLst/>
            </a:prstGeom>
            <a:noFill/>
            <a:ln>
              <a:noFill/>
            </a:ln>
          </p:spPr>
        </p:pic>
      </p:grpSp>
      <p:pic>
        <p:nvPicPr>
          <p:cNvPr id="2" name="Sonido grabado">
            <a:hlinkClick r:id="" action="ppaction://media"/>
            <a:extLst>
              <a:ext uri="{FF2B5EF4-FFF2-40B4-BE49-F238E27FC236}">
                <a16:creationId xmlns:a16="http://schemas.microsoft.com/office/drawing/2014/main" id="{D9D7B1DD-FEC0-64BF-D0B9-8F74EC2A9B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43677" y="9101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196"/>
    </mc:Choice>
    <mc:Fallback xmlns="">
      <p:transition spd="slow" advTm="75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1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3"/>
          <p:cNvSpPr txBox="1">
            <a:spLocks noGrp="1"/>
          </p:cNvSpPr>
          <p:nvPr>
            <p:ph type="title"/>
          </p:nvPr>
        </p:nvSpPr>
        <p:spPr>
          <a:xfrm>
            <a:off x="556644" y="235714"/>
            <a:ext cx="10193771" cy="8502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Arial"/>
              <a:buNone/>
            </a:pPr>
            <a:r>
              <a:rPr lang="es-PE" sz="2400" dirty="0"/>
              <a:t>¿Cuál es la diferencia entre el arbitraje ad hoc o institucional en el  Arbitraje de Contrataciones con el Estado?</a:t>
            </a:r>
            <a:endParaRPr dirty="0"/>
          </a:p>
        </p:txBody>
      </p:sp>
      <p:sp>
        <p:nvSpPr>
          <p:cNvPr id="60" name="Google Shape;60;p3"/>
          <p:cNvSpPr/>
          <p:nvPr/>
        </p:nvSpPr>
        <p:spPr>
          <a:xfrm>
            <a:off x="6026803" y="2117764"/>
            <a:ext cx="5608552" cy="3374043"/>
          </a:xfrm>
          <a:prstGeom prst="roundRect">
            <a:avLst>
              <a:gd name="adj" fmla="val 16667"/>
            </a:avLst>
          </a:prstGeom>
          <a:solidFill>
            <a:schemeClr val="bg2">
              <a:lumMod val="20000"/>
              <a:lumOff val="8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just" rtl="0">
              <a:spcBef>
                <a:spcPts val="0"/>
              </a:spcBef>
              <a:spcAft>
                <a:spcPts val="0"/>
              </a:spcAft>
              <a:buClr>
                <a:schemeClr val="dk1"/>
              </a:buClr>
              <a:buSzPts val="1600"/>
              <a:buFont typeface="Arial"/>
              <a:buChar char="•"/>
            </a:pPr>
            <a:r>
              <a:rPr lang="es-PE" sz="1600" b="0" i="0" u="none" strike="noStrike" cap="none" dirty="0">
                <a:solidFill>
                  <a:schemeClr val="dk1"/>
                </a:solidFill>
                <a:latin typeface="+mn-lt"/>
                <a:ea typeface="Calibri"/>
                <a:cs typeface="Calibri"/>
                <a:sym typeface="Calibri"/>
              </a:rPr>
              <a:t>Si el proceso de selección tiene un valor referencial o estimado que es menor o igual a 5 millones de soles las partes pueden recurrir al arbitraje  Ad Hoc.</a:t>
            </a:r>
            <a:endParaRPr dirty="0">
              <a:latin typeface="+mn-lt"/>
            </a:endParaRPr>
          </a:p>
          <a:p>
            <a:pPr marL="285750" marR="0" lvl="0" indent="-184150" algn="just" rtl="0">
              <a:spcBef>
                <a:spcPts val="0"/>
              </a:spcBef>
              <a:spcAft>
                <a:spcPts val="0"/>
              </a:spcAft>
              <a:buClr>
                <a:schemeClr val="dk1"/>
              </a:buClr>
              <a:buSzPts val="1600"/>
              <a:buFont typeface="Arial"/>
              <a:buNone/>
            </a:pPr>
            <a:endParaRPr sz="1600" b="0" i="0" u="none" strike="noStrike" cap="none" dirty="0">
              <a:solidFill>
                <a:schemeClr val="dk1"/>
              </a:solidFill>
              <a:latin typeface="+mn-lt"/>
              <a:ea typeface="Calibri"/>
              <a:cs typeface="Calibri"/>
              <a:sym typeface="Calibri"/>
            </a:endParaRPr>
          </a:p>
          <a:p>
            <a:pPr marL="285750" marR="0" lvl="0" indent="-285750" algn="just" rtl="0">
              <a:spcBef>
                <a:spcPts val="0"/>
              </a:spcBef>
              <a:spcAft>
                <a:spcPts val="0"/>
              </a:spcAft>
              <a:buClr>
                <a:schemeClr val="dk1"/>
              </a:buClr>
              <a:buSzPts val="1600"/>
              <a:buFont typeface="Arial"/>
              <a:buChar char="•"/>
            </a:pPr>
            <a:r>
              <a:rPr lang="es-PE" sz="1600" b="0" i="0" u="none" strike="noStrike" cap="none" dirty="0">
                <a:solidFill>
                  <a:schemeClr val="dk1"/>
                </a:solidFill>
                <a:latin typeface="+mn-lt"/>
                <a:ea typeface="Calibri"/>
                <a:cs typeface="Calibri"/>
                <a:sym typeface="Calibri"/>
              </a:rPr>
              <a:t>En los casos donde el árbitro es  designado por el Estado, el </a:t>
            </a:r>
            <a:r>
              <a:rPr lang="es-PE" sz="1600" dirty="0">
                <a:solidFill>
                  <a:schemeClr val="dk1"/>
                </a:solidFill>
                <a:latin typeface="+mn-lt"/>
                <a:ea typeface="Calibri"/>
                <a:cs typeface="Calibri"/>
                <a:sym typeface="Calibri"/>
              </a:rPr>
              <a:t>árbitro</a:t>
            </a:r>
            <a:r>
              <a:rPr lang="es-PE" sz="1600" b="0" i="0" u="none" strike="noStrike" cap="none" dirty="0">
                <a:solidFill>
                  <a:schemeClr val="dk1"/>
                </a:solidFill>
                <a:latin typeface="+mn-lt"/>
                <a:ea typeface="Calibri"/>
                <a:cs typeface="Calibri"/>
                <a:sym typeface="Calibri"/>
              </a:rPr>
              <a:t> debe estar inscrito en el Registro Nacional de Árbitros – OSCE.</a:t>
            </a:r>
            <a:endParaRPr dirty="0">
              <a:latin typeface="+mn-lt"/>
            </a:endParaRPr>
          </a:p>
          <a:p>
            <a:pPr marL="285750" marR="0" lvl="0" indent="-184150" algn="just" rtl="0">
              <a:spcBef>
                <a:spcPts val="0"/>
              </a:spcBef>
              <a:spcAft>
                <a:spcPts val="0"/>
              </a:spcAft>
              <a:buClr>
                <a:schemeClr val="dk1"/>
              </a:buClr>
              <a:buSzPts val="1600"/>
              <a:buFont typeface="Arial"/>
              <a:buNone/>
            </a:pPr>
            <a:endParaRPr sz="1600" b="0" i="0" u="none" strike="noStrike" cap="none" dirty="0">
              <a:solidFill>
                <a:schemeClr val="dk1"/>
              </a:solidFill>
              <a:latin typeface="+mn-lt"/>
              <a:ea typeface="Calibri"/>
              <a:cs typeface="Calibri"/>
              <a:sym typeface="Calibri"/>
            </a:endParaRPr>
          </a:p>
          <a:p>
            <a:pPr marL="285750" marR="0" lvl="0" indent="-285750" algn="just" rtl="0">
              <a:spcBef>
                <a:spcPts val="0"/>
              </a:spcBef>
              <a:spcAft>
                <a:spcPts val="0"/>
              </a:spcAft>
              <a:buClr>
                <a:schemeClr val="dk1"/>
              </a:buClr>
              <a:buSzPts val="1600"/>
              <a:buFont typeface="Arial"/>
              <a:buChar char="•"/>
            </a:pPr>
            <a:r>
              <a:rPr lang="es-PE" sz="1600" b="0" i="0" u="none" strike="noStrike" cap="none" dirty="0">
                <a:solidFill>
                  <a:schemeClr val="dk1"/>
                </a:solidFill>
                <a:latin typeface="+mn-lt"/>
                <a:ea typeface="Calibri"/>
                <a:cs typeface="Calibri"/>
                <a:sym typeface="Calibri"/>
              </a:rPr>
              <a:t>De haberse pactado el arbitraje ad hoc, la parte interesada remite a la otra la solicitud de inicio de arbitraje por escrito.</a:t>
            </a:r>
            <a:endParaRPr sz="1600" b="0" i="0" u="none" strike="noStrike" cap="none" dirty="0">
              <a:solidFill>
                <a:schemeClr val="dk1"/>
              </a:solidFill>
              <a:latin typeface="+mn-lt"/>
              <a:ea typeface="Calibri"/>
              <a:cs typeface="Calibri"/>
              <a:sym typeface="Calibri"/>
            </a:endParaRPr>
          </a:p>
        </p:txBody>
      </p:sp>
      <p:sp>
        <p:nvSpPr>
          <p:cNvPr id="61" name="Google Shape;61;p3"/>
          <p:cNvSpPr/>
          <p:nvPr/>
        </p:nvSpPr>
        <p:spPr>
          <a:xfrm>
            <a:off x="7332062" y="1504486"/>
            <a:ext cx="2998033" cy="471370"/>
          </a:xfrm>
          <a:prstGeom prst="rect">
            <a:avLst/>
          </a:prstGeom>
          <a:solidFill>
            <a:schemeClr val="tx2"/>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i="0" u="none" strike="noStrike" cap="none" dirty="0">
                <a:solidFill>
                  <a:schemeClr val="dk1"/>
                </a:solidFill>
                <a:latin typeface="+mn-lt"/>
                <a:ea typeface="Calibri"/>
                <a:cs typeface="Calibri"/>
                <a:sym typeface="Calibri"/>
              </a:rPr>
              <a:t>ARBITRAJE AD HOC</a:t>
            </a:r>
            <a:endParaRPr dirty="0">
              <a:latin typeface="+mn-lt"/>
            </a:endParaRPr>
          </a:p>
        </p:txBody>
      </p:sp>
      <p:pic>
        <p:nvPicPr>
          <p:cNvPr id="2" name="Sonido grabado">
            <a:hlinkClick r:id="" action="ppaction://media"/>
            <a:extLst>
              <a:ext uri="{FF2B5EF4-FFF2-40B4-BE49-F238E27FC236}">
                <a16:creationId xmlns:a16="http://schemas.microsoft.com/office/drawing/2014/main" id="{1E109E44-050A-86CA-C645-CA88FF175B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5755" y="235714"/>
            <a:ext cx="609600" cy="609600"/>
          </a:xfrm>
          <a:prstGeom prst="rect">
            <a:avLst/>
          </a:prstGeom>
        </p:spPr>
      </p:pic>
      <p:pic>
        <p:nvPicPr>
          <p:cNvPr id="1026" name="Picture 2" descr="El arbitraje internacional: compromiso entre los sistemas del civil law y  del common law - IUS 360">
            <a:extLst>
              <a:ext uri="{FF2B5EF4-FFF2-40B4-BE49-F238E27FC236}">
                <a16:creationId xmlns:a16="http://schemas.microsoft.com/office/drawing/2014/main" id="{550E0A8F-D91C-3954-2A5A-91BFC619D3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759" y="2394352"/>
            <a:ext cx="5014871" cy="28208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44522"/>
    </mc:Choice>
    <mc:Fallback xmlns="">
      <p:transition spd="slow" advTm="44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4"/>
          <p:cNvSpPr txBox="1">
            <a:spLocks noGrp="1"/>
          </p:cNvSpPr>
          <p:nvPr>
            <p:ph type="title"/>
          </p:nvPr>
        </p:nvSpPr>
        <p:spPr>
          <a:xfrm>
            <a:off x="283537" y="261204"/>
            <a:ext cx="10515600" cy="8502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Arial"/>
              <a:buNone/>
            </a:pPr>
            <a:r>
              <a:rPr lang="es-PE" sz="2400"/>
              <a:t>¿Cuál es la diferencia entre el arbitraje ad hoc o institucional en el  Arbitraje de Contrataciones con el Estado?</a:t>
            </a:r>
            <a:endParaRPr/>
          </a:p>
        </p:txBody>
      </p:sp>
      <p:sp>
        <p:nvSpPr>
          <p:cNvPr id="70" name="Google Shape;70;p4"/>
          <p:cNvSpPr/>
          <p:nvPr/>
        </p:nvSpPr>
        <p:spPr>
          <a:xfrm>
            <a:off x="467164" y="2335450"/>
            <a:ext cx="7038467" cy="3718125"/>
          </a:xfrm>
          <a:prstGeom prst="roundRect">
            <a:avLst>
              <a:gd name="adj" fmla="val 16667"/>
            </a:avLst>
          </a:prstGeom>
          <a:solidFill>
            <a:schemeClr val="bg2">
              <a:lumMod val="20000"/>
              <a:lumOff val="8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just" rtl="0">
              <a:spcBef>
                <a:spcPts val="0"/>
              </a:spcBef>
              <a:spcAft>
                <a:spcPts val="0"/>
              </a:spcAft>
              <a:buClr>
                <a:schemeClr val="dk1"/>
              </a:buClr>
              <a:buSzPts val="1600"/>
              <a:buFont typeface="Arial" panose="020B0604020202020204" pitchFamily="34" charset="0"/>
              <a:buChar char="•"/>
            </a:pPr>
            <a:r>
              <a:rPr lang="es-PE" sz="1600" b="0" i="0" u="none" strike="noStrike" cap="none" dirty="0">
                <a:solidFill>
                  <a:schemeClr val="dk1"/>
                </a:solidFill>
                <a:latin typeface="Calibri"/>
                <a:ea typeface="Calibri"/>
                <a:cs typeface="Calibri"/>
                <a:sym typeface="Calibri"/>
              </a:rPr>
              <a:t>Si el proceso de selección tiene un valor referencial o estimado que  supera el monto de 5 millones las partes deben acudir a un centro de arbitral y someter la controversia a un arbitraje institucional</a:t>
            </a:r>
            <a:endParaRPr dirty="0"/>
          </a:p>
          <a:p>
            <a:pPr marL="285750" marR="0" lvl="0" indent="-184150" algn="just" rtl="0">
              <a:spcBef>
                <a:spcPts val="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a:p>
            <a:pPr marL="285750" marR="0" lvl="0" indent="-285750" algn="just" rtl="0">
              <a:spcBef>
                <a:spcPts val="0"/>
              </a:spcBef>
              <a:spcAft>
                <a:spcPts val="0"/>
              </a:spcAft>
              <a:buClr>
                <a:schemeClr val="dk1"/>
              </a:buClr>
              <a:buSzPts val="1600"/>
              <a:buFont typeface="Arial"/>
              <a:buChar char="•"/>
            </a:pPr>
            <a:r>
              <a:rPr lang="es-PE" sz="1600" b="0" i="0" u="none" strike="noStrike" cap="none" dirty="0">
                <a:solidFill>
                  <a:schemeClr val="dk1"/>
                </a:solidFill>
                <a:latin typeface="Calibri"/>
                <a:ea typeface="Calibri"/>
                <a:cs typeface="Calibri"/>
                <a:sym typeface="Calibri"/>
              </a:rPr>
              <a:t>El arbitraje institucional se realiza ante una </a:t>
            </a:r>
            <a:r>
              <a:rPr lang="es-PE" sz="1600" dirty="0">
                <a:solidFill>
                  <a:schemeClr val="dk1"/>
                </a:solidFill>
                <a:latin typeface="Calibri"/>
                <a:ea typeface="Calibri"/>
                <a:cs typeface="Calibri"/>
                <a:sym typeface="Calibri"/>
              </a:rPr>
              <a:t>institución</a:t>
            </a:r>
            <a:r>
              <a:rPr lang="es-PE" sz="1600" b="0" i="0" u="none" strike="noStrike" cap="none" dirty="0">
                <a:solidFill>
                  <a:schemeClr val="dk1"/>
                </a:solidFill>
                <a:latin typeface="Calibri"/>
                <a:ea typeface="Calibri"/>
                <a:cs typeface="Calibri"/>
                <a:sym typeface="Calibri"/>
              </a:rPr>
              <a:t> arbitral acreditada.</a:t>
            </a:r>
            <a:endParaRPr dirty="0"/>
          </a:p>
          <a:p>
            <a:pPr marL="0" marR="0" lvl="0" indent="0" algn="just" rtl="0">
              <a:spcBef>
                <a:spcPts val="0"/>
              </a:spcBef>
              <a:spcAft>
                <a:spcPts val="0"/>
              </a:spcAft>
              <a:buNone/>
            </a:pPr>
            <a:endParaRPr sz="1600" b="0" i="0" u="none" strike="noStrike" cap="none" dirty="0">
              <a:solidFill>
                <a:schemeClr val="dk1"/>
              </a:solidFill>
              <a:latin typeface="Calibri"/>
              <a:ea typeface="Calibri"/>
              <a:cs typeface="Calibri"/>
              <a:sym typeface="Calibri"/>
            </a:endParaRPr>
          </a:p>
          <a:p>
            <a:pPr marL="285750" marR="0" lvl="0" indent="-285750" algn="just" rtl="0">
              <a:spcBef>
                <a:spcPts val="0"/>
              </a:spcBef>
              <a:spcAft>
                <a:spcPts val="0"/>
              </a:spcAft>
              <a:buClr>
                <a:schemeClr val="dk1"/>
              </a:buClr>
              <a:buSzPts val="1600"/>
              <a:buFont typeface="Arial"/>
              <a:buChar char="•"/>
            </a:pPr>
            <a:r>
              <a:rPr lang="es-PE" sz="1600" b="0" i="0" u="none" strike="noStrike" cap="none" dirty="0">
                <a:solidFill>
                  <a:schemeClr val="dk1"/>
                </a:solidFill>
                <a:latin typeface="Calibri"/>
                <a:ea typeface="Calibri"/>
                <a:cs typeface="Calibri"/>
                <a:sym typeface="Calibri"/>
              </a:rPr>
              <a:t>En los casos donde el árbitro es  designado por el Estado, el árbitro debe estar inscrito en el Registro Nacional de Árbitros – OSCE.</a:t>
            </a:r>
            <a:endParaRPr dirty="0"/>
          </a:p>
          <a:p>
            <a:pPr marL="0" marR="0" lvl="0" indent="0" algn="just" rtl="0">
              <a:spcBef>
                <a:spcPts val="0"/>
              </a:spcBef>
              <a:spcAft>
                <a:spcPts val="0"/>
              </a:spcAft>
              <a:buNone/>
            </a:pPr>
            <a:endParaRPr sz="1600" b="0" i="0" u="none" strike="noStrike" cap="none" dirty="0">
              <a:solidFill>
                <a:schemeClr val="dk1"/>
              </a:solidFill>
              <a:latin typeface="Calibri"/>
              <a:ea typeface="Calibri"/>
              <a:cs typeface="Calibri"/>
              <a:sym typeface="Calibri"/>
            </a:endParaRPr>
          </a:p>
          <a:p>
            <a:pPr marL="285750" marR="0" lvl="0" indent="-285750" algn="just" rtl="0">
              <a:spcBef>
                <a:spcPts val="0"/>
              </a:spcBef>
              <a:spcAft>
                <a:spcPts val="0"/>
              </a:spcAft>
              <a:buClr>
                <a:schemeClr val="dk1"/>
              </a:buClr>
              <a:buSzPts val="1600"/>
              <a:buFont typeface="Arial"/>
              <a:buChar char="•"/>
            </a:pPr>
            <a:r>
              <a:rPr lang="es-PE" sz="1600" b="0" i="0" u="none" strike="noStrike" cap="none" dirty="0">
                <a:solidFill>
                  <a:schemeClr val="dk1"/>
                </a:solidFill>
                <a:latin typeface="Calibri"/>
                <a:ea typeface="Calibri"/>
                <a:cs typeface="Calibri"/>
                <a:sym typeface="Calibri"/>
              </a:rPr>
              <a:t>De haberse pactado en el convenio arbitral la realización de un arbitraje institucional, corresponde a la parte interesada recurrir a la institución arbitral elegida en aplicación del respectivo Reglamento arbitral institucional.</a:t>
            </a:r>
            <a:endParaRPr sz="1600" b="0" i="0" u="none" strike="noStrike" cap="none" dirty="0">
              <a:solidFill>
                <a:schemeClr val="dk1"/>
              </a:solidFill>
              <a:latin typeface="Calibri"/>
              <a:ea typeface="Calibri"/>
              <a:cs typeface="Calibri"/>
              <a:sym typeface="Calibri"/>
            </a:endParaRPr>
          </a:p>
        </p:txBody>
      </p:sp>
      <p:pic>
        <p:nvPicPr>
          <p:cNvPr id="71" name="Google Shape;71;p4" descr="Logotipo&#10;&#10;Descripción generada automáticamente"/>
          <p:cNvPicPr preferRelativeResize="0"/>
          <p:nvPr/>
        </p:nvPicPr>
        <p:blipFill rotWithShape="1">
          <a:blip r:embed="rId5">
            <a:alphaModFix/>
          </a:blip>
          <a:srcRect/>
          <a:stretch/>
        </p:blipFill>
        <p:spPr>
          <a:xfrm>
            <a:off x="7999844" y="2149347"/>
            <a:ext cx="3325745" cy="983266"/>
          </a:xfrm>
          <a:prstGeom prst="roundRect">
            <a:avLst>
              <a:gd name="adj" fmla="val 8594"/>
            </a:avLst>
          </a:prstGeom>
          <a:solidFill>
            <a:srgbClr val="ECECEC"/>
          </a:solidFill>
          <a:ln>
            <a:noFill/>
          </a:ln>
          <a:effectLst>
            <a:reflection stA="38000" endPos="28000" dist="5000" dir="5400000" sy="-100000" algn="bl" rotWithShape="0"/>
          </a:effectLst>
        </p:spPr>
      </p:pic>
      <p:pic>
        <p:nvPicPr>
          <p:cNvPr id="72" name="Google Shape;72;p4" descr="Presidentes de la CCL - Cámara de Comercio de Lima"/>
          <p:cNvPicPr preferRelativeResize="0"/>
          <p:nvPr/>
        </p:nvPicPr>
        <p:blipFill rotWithShape="1">
          <a:blip r:embed="rId6">
            <a:alphaModFix/>
          </a:blip>
          <a:srcRect/>
          <a:stretch/>
        </p:blipFill>
        <p:spPr>
          <a:xfrm>
            <a:off x="7890154" y="3502778"/>
            <a:ext cx="3545126" cy="903078"/>
          </a:xfrm>
          <a:prstGeom prst="roundRect">
            <a:avLst>
              <a:gd name="adj" fmla="val 8594"/>
            </a:avLst>
          </a:prstGeom>
          <a:solidFill>
            <a:srgbClr val="ECECEC"/>
          </a:solidFill>
          <a:ln>
            <a:noFill/>
          </a:ln>
          <a:effectLst>
            <a:reflection stA="38000" endPos="28000" dist="5000" dir="5400000" sy="-100000" algn="bl" rotWithShape="0"/>
          </a:effectLst>
        </p:spPr>
      </p:pic>
      <p:pic>
        <p:nvPicPr>
          <p:cNvPr id="73" name="Google Shape;73;p4" descr="Cámara de Comercio Americana del Perú"/>
          <p:cNvPicPr preferRelativeResize="0"/>
          <p:nvPr/>
        </p:nvPicPr>
        <p:blipFill rotWithShape="1">
          <a:blip r:embed="rId7">
            <a:alphaModFix/>
          </a:blip>
          <a:srcRect/>
          <a:stretch/>
        </p:blipFill>
        <p:spPr>
          <a:xfrm>
            <a:off x="7950187" y="4716991"/>
            <a:ext cx="3433904" cy="903078"/>
          </a:xfrm>
          <a:prstGeom prst="roundRect">
            <a:avLst>
              <a:gd name="adj" fmla="val 8594"/>
            </a:avLst>
          </a:prstGeom>
          <a:solidFill>
            <a:srgbClr val="ECECEC"/>
          </a:solidFill>
          <a:ln>
            <a:noFill/>
          </a:ln>
          <a:effectLst>
            <a:reflection stA="38000" endPos="28000" dist="5000" dir="5400000" sy="-100000" algn="bl" rotWithShape="0"/>
          </a:effectLst>
        </p:spPr>
      </p:pic>
      <p:sp>
        <p:nvSpPr>
          <p:cNvPr id="74" name="Google Shape;74;p4"/>
          <p:cNvSpPr/>
          <p:nvPr/>
        </p:nvSpPr>
        <p:spPr>
          <a:xfrm>
            <a:off x="2601514" y="1563643"/>
            <a:ext cx="2769765" cy="566405"/>
          </a:xfrm>
          <a:prstGeom prst="rect">
            <a:avLst/>
          </a:prstGeom>
          <a:solidFill>
            <a:schemeClr val="tx2">
              <a:lumMod val="9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i="0" u="none" strike="noStrike" cap="none" dirty="0">
                <a:solidFill>
                  <a:schemeClr val="dk1"/>
                </a:solidFill>
                <a:latin typeface="Calibri"/>
                <a:ea typeface="Calibri"/>
                <a:cs typeface="Calibri"/>
                <a:sym typeface="Calibri"/>
              </a:rPr>
              <a:t>ARBITRAJE INSTITUCIONAL</a:t>
            </a:r>
            <a:endParaRPr dirty="0"/>
          </a:p>
        </p:txBody>
      </p:sp>
      <p:pic>
        <p:nvPicPr>
          <p:cNvPr id="2" name="Sonido grabado">
            <a:hlinkClick r:id="" action="ppaction://media"/>
            <a:extLst>
              <a:ext uri="{FF2B5EF4-FFF2-40B4-BE49-F238E27FC236}">
                <a16:creationId xmlns:a16="http://schemas.microsoft.com/office/drawing/2014/main" id="{A48BC01B-8EDB-A388-CFC1-51B91E73C89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93404" y="21019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881"/>
    </mc:Choice>
    <mc:Fallback xmlns="">
      <p:transition spd="slow" advTm="52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5"/>
          <p:cNvSpPr txBox="1">
            <a:spLocks noGrp="1"/>
          </p:cNvSpPr>
          <p:nvPr>
            <p:ph type="title"/>
          </p:nvPr>
        </p:nvSpPr>
        <p:spPr>
          <a:xfrm>
            <a:off x="451802" y="156363"/>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¿Qué es el Arbitraje Comercial?</a:t>
            </a:r>
            <a:endParaRPr dirty="0"/>
          </a:p>
        </p:txBody>
      </p:sp>
      <p:pic>
        <p:nvPicPr>
          <p:cNvPr id="82" name="Google Shape;82;p5" descr="El arbitraje comercial - Rodenas Abogados"/>
          <p:cNvPicPr preferRelativeResize="0"/>
          <p:nvPr/>
        </p:nvPicPr>
        <p:blipFill rotWithShape="1">
          <a:blip r:embed="rId5">
            <a:alphaModFix/>
          </a:blip>
          <a:srcRect/>
          <a:stretch/>
        </p:blipFill>
        <p:spPr>
          <a:xfrm>
            <a:off x="441038" y="4837135"/>
            <a:ext cx="2924175" cy="1562100"/>
          </a:xfrm>
          <a:prstGeom prst="roundRect">
            <a:avLst>
              <a:gd name="adj" fmla="val 8594"/>
            </a:avLst>
          </a:prstGeom>
          <a:solidFill>
            <a:srgbClr val="ECECEC"/>
          </a:solidFill>
          <a:ln>
            <a:noFill/>
          </a:ln>
          <a:effectLst>
            <a:reflection stA="38000" endPos="28000" dist="5000" dir="5400000" sy="-100000" algn="bl" rotWithShape="0"/>
          </a:effectLst>
        </p:spPr>
      </p:pic>
      <p:sp>
        <p:nvSpPr>
          <p:cNvPr id="83" name="Google Shape;83;p5"/>
          <p:cNvSpPr/>
          <p:nvPr/>
        </p:nvSpPr>
        <p:spPr>
          <a:xfrm>
            <a:off x="1896090" y="1466926"/>
            <a:ext cx="3627121" cy="806450"/>
          </a:xfrm>
          <a:prstGeom prst="rightArrow">
            <a:avLst>
              <a:gd name="adj1" fmla="val 50000"/>
              <a:gd name="adj2" fmla="val 50000"/>
            </a:avLst>
          </a:prstGeom>
          <a:solidFill>
            <a:schemeClr val="bg2">
              <a:lumMod val="20000"/>
              <a:lumOff val="8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400" b="1" i="0" u="none" strike="noStrike" cap="none">
                <a:solidFill>
                  <a:schemeClr val="dk1"/>
                </a:solidFill>
                <a:latin typeface="Calibri"/>
                <a:ea typeface="Calibri"/>
                <a:cs typeface="Calibri"/>
                <a:sym typeface="Calibri"/>
              </a:rPr>
              <a:t>¿QUÉ ES?</a:t>
            </a:r>
            <a:endParaRPr/>
          </a:p>
        </p:txBody>
      </p:sp>
      <p:sp>
        <p:nvSpPr>
          <p:cNvPr id="84" name="Google Shape;84;p5"/>
          <p:cNvSpPr/>
          <p:nvPr/>
        </p:nvSpPr>
        <p:spPr>
          <a:xfrm>
            <a:off x="7442159" y="3206114"/>
            <a:ext cx="3336924" cy="849630"/>
          </a:xfrm>
          <a:prstGeom prst="leftArrow">
            <a:avLst>
              <a:gd name="adj1" fmla="val 50000"/>
              <a:gd name="adj2" fmla="val 50000"/>
            </a:avLst>
          </a:prstGeom>
          <a:solidFill>
            <a:schemeClr val="bg2">
              <a:lumMod val="20000"/>
              <a:lumOff val="8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400" b="1" i="0" u="none" strike="noStrike" cap="none" dirty="0">
                <a:solidFill>
                  <a:schemeClr val="dk1"/>
                </a:solidFill>
                <a:latin typeface="Calibri"/>
                <a:ea typeface="Calibri"/>
                <a:cs typeface="Calibri"/>
                <a:sym typeface="Calibri"/>
              </a:rPr>
              <a:t>FORMAS DE ACCESO</a:t>
            </a:r>
            <a:endParaRPr dirty="0"/>
          </a:p>
        </p:txBody>
      </p:sp>
      <p:sp>
        <p:nvSpPr>
          <p:cNvPr id="85" name="Google Shape;85;p5"/>
          <p:cNvSpPr/>
          <p:nvPr/>
        </p:nvSpPr>
        <p:spPr>
          <a:xfrm>
            <a:off x="3379973" y="5214960"/>
            <a:ext cx="3176905" cy="806450"/>
          </a:xfrm>
          <a:prstGeom prst="rightArrow">
            <a:avLst>
              <a:gd name="adj1" fmla="val 50000"/>
              <a:gd name="adj2" fmla="val 50000"/>
            </a:avLst>
          </a:prstGeom>
          <a:solidFill>
            <a:schemeClr val="bg2">
              <a:lumMod val="20000"/>
              <a:lumOff val="8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400" b="1" i="0" u="none" strike="noStrike" cap="none" dirty="0">
                <a:solidFill>
                  <a:schemeClr val="dk1"/>
                </a:solidFill>
                <a:latin typeface="Calibri"/>
                <a:ea typeface="Calibri"/>
                <a:cs typeface="Calibri"/>
                <a:sym typeface="Calibri"/>
              </a:rPr>
              <a:t>FUENTE JURIDICA</a:t>
            </a:r>
            <a:endParaRPr dirty="0"/>
          </a:p>
        </p:txBody>
      </p:sp>
      <p:sp>
        <p:nvSpPr>
          <p:cNvPr id="86" name="Google Shape;86;p5"/>
          <p:cNvSpPr/>
          <p:nvPr/>
        </p:nvSpPr>
        <p:spPr>
          <a:xfrm>
            <a:off x="6668790" y="1248230"/>
            <a:ext cx="4110293" cy="1482090"/>
          </a:xfrm>
          <a:prstGeom prst="roundRect">
            <a:avLst>
              <a:gd name="adj" fmla="val 16667"/>
            </a:avLst>
          </a:prstGeom>
          <a:solidFill>
            <a:schemeClr val="tx2"/>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s-PE" sz="1400" b="0" i="0" u="none" strike="noStrike" cap="none" dirty="0">
                <a:solidFill>
                  <a:srgbClr val="333333"/>
                </a:solidFill>
                <a:latin typeface="Tahoma"/>
                <a:ea typeface="Tahoma"/>
                <a:cs typeface="Tahoma"/>
                <a:sym typeface="Tahoma"/>
              </a:rPr>
              <a:t>El Arbitraje Comercial Internacional es el medio más utilizado para resolver controversias privadas en materia comercial por su amplio alcance, flexibilidad y celeridad en la resolución de disputas.</a:t>
            </a:r>
            <a:endParaRPr sz="1400" b="0" i="0" u="none" strike="noStrike" cap="none" dirty="0">
              <a:solidFill>
                <a:schemeClr val="lt1"/>
              </a:solidFill>
              <a:latin typeface="Calibri"/>
              <a:ea typeface="Calibri"/>
              <a:cs typeface="Calibri"/>
              <a:sym typeface="Calibri"/>
            </a:endParaRPr>
          </a:p>
        </p:txBody>
      </p:sp>
      <p:sp>
        <p:nvSpPr>
          <p:cNvPr id="87" name="Google Shape;87;p5"/>
          <p:cNvSpPr/>
          <p:nvPr/>
        </p:nvSpPr>
        <p:spPr>
          <a:xfrm>
            <a:off x="674557" y="2777490"/>
            <a:ext cx="5709732" cy="1706879"/>
          </a:xfrm>
          <a:prstGeom prst="roundRect">
            <a:avLst>
              <a:gd name="adj" fmla="val 16667"/>
            </a:avLst>
          </a:prstGeom>
          <a:solidFill>
            <a:schemeClr val="tx2"/>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s-PE" sz="1400" b="0" i="0" u="none" strike="noStrike" cap="none">
                <a:solidFill>
                  <a:srgbClr val="333333"/>
                </a:solidFill>
                <a:latin typeface="Tahoma"/>
                <a:ea typeface="Tahoma"/>
                <a:cs typeface="Tahoma"/>
                <a:sym typeface="Tahoma"/>
              </a:rPr>
              <a:t>El arbitraje comercial internacional y el reconocimiento y ejecución de sentencias extranjeras cuenta con una amplia trayectoria por parte de los países miembros quienes adoptaron, en 1975 la Convención Interamericana sobre Arbitraje Comercial Internacional -Convención de Panamá.</a:t>
            </a:r>
            <a:endParaRPr sz="1400" b="0" i="0" u="none" strike="noStrike" cap="none">
              <a:solidFill>
                <a:schemeClr val="lt1"/>
              </a:solidFill>
              <a:latin typeface="Calibri"/>
              <a:ea typeface="Calibri"/>
              <a:cs typeface="Calibri"/>
              <a:sym typeface="Calibri"/>
            </a:endParaRPr>
          </a:p>
        </p:txBody>
      </p:sp>
      <p:sp>
        <p:nvSpPr>
          <p:cNvPr id="88" name="Google Shape;88;p5"/>
          <p:cNvSpPr/>
          <p:nvPr/>
        </p:nvSpPr>
        <p:spPr>
          <a:xfrm>
            <a:off x="6737859" y="4563220"/>
            <a:ext cx="4041224" cy="1817370"/>
          </a:xfrm>
          <a:prstGeom prst="roundRect">
            <a:avLst>
              <a:gd name="adj" fmla="val 16667"/>
            </a:avLst>
          </a:prstGeom>
          <a:solidFill>
            <a:schemeClr val="tx2"/>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just" rtl="0">
              <a:spcBef>
                <a:spcPts val="0"/>
              </a:spcBef>
              <a:spcAft>
                <a:spcPts val="0"/>
              </a:spcAft>
              <a:buClr>
                <a:schemeClr val="dk1"/>
              </a:buClr>
              <a:buSzPts val="1800"/>
              <a:buFont typeface="Arial"/>
              <a:buChar char="•"/>
            </a:pPr>
            <a:r>
              <a:rPr lang="es-PE" sz="1800" b="0" i="0" u="none" strike="noStrike" cap="none" dirty="0">
                <a:solidFill>
                  <a:schemeClr val="dk1"/>
                </a:solidFill>
                <a:latin typeface="Calibri"/>
                <a:ea typeface="Calibri"/>
                <a:cs typeface="Calibri"/>
                <a:sym typeface="Calibri"/>
              </a:rPr>
              <a:t>Convención Interamericana de Arbitraje Comercial Internacional , aprobada en Panamá el 30 de enero de 1975</a:t>
            </a:r>
            <a:endParaRPr dirty="0"/>
          </a:p>
          <a:p>
            <a:pPr marL="285750" marR="0" lvl="0" indent="-285750" algn="just" rtl="0">
              <a:spcBef>
                <a:spcPts val="0"/>
              </a:spcBef>
              <a:spcAft>
                <a:spcPts val="0"/>
              </a:spcAft>
              <a:buClr>
                <a:schemeClr val="dk1"/>
              </a:buClr>
              <a:buSzPts val="1800"/>
              <a:buFont typeface="Arial"/>
              <a:buChar char="•"/>
            </a:pPr>
            <a:r>
              <a:rPr lang="es-PE" sz="1800" b="0" i="0" u="none" strike="noStrike" cap="none" dirty="0">
                <a:solidFill>
                  <a:schemeClr val="dk1"/>
                </a:solidFill>
                <a:latin typeface="Calibri"/>
                <a:ea typeface="Calibri"/>
                <a:cs typeface="Calibri"/>
                <a:sym typeface="Calibri"/>
              </a:rPr>
              <a:t>Art. 74 inciso b. del  DL. 1071</a:t>
            </a:r>
            <a:endParaRPr dirty="0"/>
          </a:p>
        </p:txBody>
      </p:sp>
      <p:pic>
        <p:nvPicPr>
          <p:cNvPr id="2" name="Sonido grabado">
            <a:hlinkClick r:id="" action="ppaction://media"/>
            <a:extLst>
              <a:ext uri="{FF2B5EF4-FFF2-40B4-BE49-F238E27FC236}">
                <a16:creationId xmlns:a16="http://schemas.microsoft.com/office/drawing/2014/main" id="{0B678F95-CF9C-C097-800E-958F6E8EEC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24" y="9947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584"/>
    </mc:Choice>
    <mc:Fallback xmlns="">
      <p:transition spd="slow" advTm="64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6"/>
          <p:cNvSpPr/>
          <p:nvPr/>
        </p:nvSpPr>
        <p:spPr>
          <a:xfrm>
            <a:off x="762000" y="1640576"/>
            <a:ext cx="4836160" cy="3922646"/>
          </a:xfrm>
          <a:prstGeom prst="roundRect">
            <a:avLst>
              <a:gd name="adj" fmla="val 16667"/>
            </a:avLst>
          </a:prstGeom>
          <a:solidFill>
            <a:schemeClr val="bg2">
              <a:lumMod val="20000"/>
              <a:lumOff val="80000"/>
            </a:schemeClr>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6"/>
          <p:cNvSpPr txBox="1">
            <a:spLocks noGrp="1"/>
          </p:cNvSpPr>
          <p:nvPr>
            <p:ph type="title"/>
          </p:nvPr>
        </p:nvSpPr>
        <p:spPr>
          <a:xfrm>
            <a:off x="689610" y="368803"/>
            <a:ext cx="1081278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Arial"/>
              <a:buNone/>
            </a:pPr>
            <a:r>
              <a:rPr lang="es-PE" sz="4800"/>
              <a:t>¿Qué es el arbitraje de Derecho? </a:t>
            </a:r>
            <a:endParaRPr/>
          </a:p>
        </p:txBody>
      </p:sp>
      <p:sp>
        <p:nvSpPr>
          <p:cNvPr id="97" name="Google Shape;97;p6"/>
          <p:cNvSpPr txBox="1">
            <a:spLocks noGrp="1"/>
          </p:cNvSpPr>
          <p:nvPr>
            <p:ph type="body" idx="1"/>
          </p:nvPr>
        </p:nvSpPr>
        <p:spPr>
          <a:xfrm>
            <a:off x="948055" y="1820843"/>
            <a:ext cx="4464050" cy="3684984"/>
          </a:xfrm>
          <a:prstGeom prst="rect">
            <a:avLst/>
          </a:prstGeom>
          <a:noFill/>
          <a:ln>
            <a:noFill/>
          </a:ln>
        </p:spPr>
        <p:txBody>
          <a:bodyPr spcFirstLastPara="1" wrap="square" lIns="91425" tIns="45700" rIns="91425" bIns="45700" anchor="t" anchorCtr="0">
            <a:normAutofit fontScale="77500" lnSpcReduction="20000"/>
          </a:bodyPr>
          <a:lstStyle/>
          <a:p>
            <a:pPr marL="0" lvl="0" indent="0" algn="just" rtl="0">
              <a:lnSpc>
                <a:spcPct val="170000"/>
              </a:lnSpc>
              <a:spcBef>
                <a:spcPts val="0"/>
              </a:spcBef>
              <a:spcAft>
                <a:spcPts val="0"/>
              </a:spcAft>
              <a:buClr>
                <a:schemeClr val="dk1"/>
              </a:buClr>
              <a:buSzPct val="100000"/>
              <a:buNone/>
            </a:pPr>
            <a:r>
              <a:rPr lang="es-PE" sz="2400" dirty="0"/>
              <a:t>Es aquel arbitraje basado en resolver la controversia basándose en criterios jurídicos y legales. En ese sentido, el árbitro o tribunal arbitral deberá emitir un laudo empleando una debida argumentación y motivación  jurídica de obligatorio cumplimiento para las partes.</a:t>
            </a:r>
            <a:endParaRPr sz="2400" dirty="0"/>
          </a:p>
        </p:txBody>
      </p:sp>
      <p:pic>
        <p:nvPicPr>
          <p:cNvPr id="2" name="Sonido grabado">
            <a:hlinkClick r:id="" action="ppaction://media"/>
            <a:extLst>
              <a:ext uri="{FF2B5EF4-FFF2-40B4-BE49-F238E27FC236}">
                <a16:creationId xmlns:a16="http://schemas.microsoft.com/office/drawing/2014/main" id="{22F39C81-B753-8319-B446-BC015225AE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16602" y="467228"/>
            <a:ext cx="609600" cy="609600"/>
          </a:xfrm>
          <a:prstGeom prst="rect">
            <a:avLst/>
          </a:prstGeom>
        </p:spPr>
      </p:pic>
      <p:pic>
        <p:nvPicPr>
          <p:cNvPr id="2050" name="Picture 2" descr="Solución de controversias: Conozca aquí cinco ventajas del arbitraje  institucional | Actualidad Civil">
            <a:extLst>
              <a:ext uri="{FF2B5EF4-FFF2-40B4-BE49-F238E27FC236}">
                <a16:creationId xmlns:a16="http://schemas.microsoft.com/office/drawing/2014/main" id="{8981AD2C-7B26-4BB5-50E5-DFE64F857B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7379" y="2086603"/>
            <a:ext cx="5598823" cy="31449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41271"/>
    </mc:Choice>
    <mc:Fallback xmlns="">
      <p:transition spd="slow" advTm="4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7"/>
          <p:cNvSpPr/>
          <p:nvPr/>
        </p:nvSpPr>
        <p:spPr>
          <a:xfrm>
            <a:off x="6081383" y="1420183"/>
            <a:ext cx="5493799" cy="4407376"/>
          </a:xfrm>
          <a:prstGeom prst="roundRect">
            <a:avLst>
              <a:gd name="adj" fmla="val 16667"/>
            </a:avLst>
          </a:prstGeom>
          <a:solidFill>
            <a:schemeClr val="bg2">
              <a:lumMod val="20000"/>
              <a:lumOff val="80000"/>
            </a:schemeClr>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s-PE" sz="2000" b="0" i="0" u="none" strike="noStrike" cap="none" dirty="0">
                <a:solidFill>
                  <a:srgbClr val="303030"/>
                </a:solidFill>
                <a:latin typeface="Arial"/>
                <a:ea typeface="Arial"/>
                <a:cs typeface="Arial"/>
                <a:sym typeface="Arial"/>
              </a:rPr>
              <a:t>Arbitraje de inversiones es un procedimiento para resolver disputas entre inversores extranjeros y Estados anfitriones (también llamado Solución de controversias inversor-estado o ISDS). La posibilidad de que un inversor extranjero demande a un Estado anfitrión es una garantía para el inversor extranjero, ya que le da seguridad de que, en una hipotética disputa o controversia, este inversor tendrá acceso a árbitros independientes y calificados que podrán resolver la disputa y otorgarán un laudo ejecutorio justo.</a:t>
            </a:r>
            <a:endParaRPr sz="2000" b="0" i="0" u="none" strike="noStrike" cap="none" dirty="0">
              <a:solidFill>
                <a:schemeClr val="lt1"/>
              </a:solidFill>
              <a:latin typeface="Calibri"/>
              <a:ea typeface="Calibri"/>
              <a:cs typeface="Calibri"/>
              <a:sym typeface="Calibri"/>
            </a:endParaRPr>
          </a:p>
        </p:txBody>
      </p:sp>
      <p:sp>
        <p:nvSpPr>
          <p:cNvPr id="105" name="Google Shape;105;p7"/>
          <p:cNvSpPr txBox="1">
            <a:spLocks noGrp="1"/>
          </p:cNvSpPr>
          <p:nvPr>
            <p:ph type="title"/>
          </p:nvPr>
        </p:nvSpPr>
        <p:spPr>
          <a:xfrm>
            <a:off x="264160" y="138378"/>
            <a:ext cx="1081278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Arial"/>
              <a:buNone/>
            </a:pPr>
            <a:r>
              <a:rPr lang="es-PE" sz="4800"/>
              <a:t>¿Qué es el arbitraje de Inversiones? </a:t>
            </a:r>
            <a:endParaRPr/>
          </a:p>
        </p:txBody>
      </p:sp>
      <p:pic>
        <p:nvPicPr>
          <p:cNvPr id="2" name="Sonido grabado">
            <a:hlinkClick r:id="" action="ppaction://media"/>
            <a:extLst>
              <a:ext uri="{FF2B5EF4-FFF2-40B4-BE49-F238E27FC236}">
                <a16:creationId xmlns:a16="http://schemas.microsoft.com/office/drawing/2014/main" id="{5F87C2AE-5FF9-7EB9-B6F6-341F4A006B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0382" y="138378"/>
            <a:ext cx="609600" cy="609600"/>
          </a:xfrm>
          <a:prstGeom prst="rect">
            <a:avLst/>
          </a:prstGeom>
        </p:spPr>
      </p:pic>
      <p:pic>
        <p:nvPicPr>
          <p:cNvPr id="3074" name="Picture 2" descr="Jurisdicción y competencias del CIADI en el arbitraje de inversiones |  Conexión ESAN">
            <a:extLst>
              <a:ext uri="{FF2B5EF4-FFF2-40B4-BE49-F238E27FC236}">
                <a16:creationId xmlns:a16="http://schemas.microsoft.com/office/drawing/2014/main" id="{15ABED79-9981-DB66-6403-039C73CB0C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818" y="2145292"/>
            <a:ext cx="5255799" cy="29571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38925"/>
    </mc:Choice>
    <mc:Fallback xmlns="">
      <p:transition spd="slow" advTm="38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5" name="Google Shape;115;p8"/>
          <p:cNvSpPr txBox="1">
            <a:spLocks noGrp="1"/>
          </p:cNvSpPr>
          <p:nvPr>
            <p:ph type="title"/>
          </p:nvPr>
        </p:nvSpPr>
        <p:spPr>
          <a:xfrm>
            <a:off x="154760" y="162584"/>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a:t>Arbitraje Inversión</a:t>
            </a:r>
            <a:endParaRPr/>
          </a:p>
        </p:txBody>
      </p:sp>
      <p:sp>
        <p:nvSpPr>
          <p:cNvPr id="116" name="Google Shape;116;p8"/>
          <p:cNvSpPr/>
          <p:nvPr/>
        </p:nvSpPr>
        <p:spPr>
          <a:xfrm>
            <a:off x="6729368" y="3176744"/>
            <a:ext cx="3176905" cy="739143"/>
          </a:xfrm>
          <a:prstGeom prst="leftArrow">
            <a:avLst>
              <a:gd name="adj1" fmla="val 50000"/>
              <a:gd name="adj2" fmla="val 50000"/>
            </a:avLst>
          </a:prstGeom>
          <a:solidFill>
            <a:schemeClr val="bg2">
              <a:lumMod val="20000"/>
              <a:lumOff val="80000"/>
            </a:schemeClr>
          </a:solid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000" b="1" i="0" u="none" strike="noStrike" cap="none" dirty="0">
                <a:solidFill>
                  <a:schemeClr val="dk1"/>
                </a:solidFill>
                <a:latin typeface="Calibri"/>
                <a:ea typeface="Calibri"/>
                <a:cs typeface="Calibri"/>
                <a:sym typeface="Calibri"/>
              </a:rPr>
              <a:t>FUENTES JURIDICAS</a:t>
            </a:r>
            <a:endParaRPr dirty="0"/>
          </a:p>
        </p:txBody>
      </p:sp>
      <p:sp>
        <p:nvSpPr>
          <p:cNvPr id="117" name="Google Shape;117;p8"/>
          <p:cNvSpPr/>
          <p:nvPr/>
        </p:nvSpPr>
        <p:spPr>
          <a:xfrm>
            <a:off x="1323185" y="1157724"/>
            <a:ext cx="3176905" cy="806450"/>
          </a:xfrm>
          <a:prstGeom prst="rightArrow">
            <a:avLst>
              <a:gd name="adj1" fmla="val 50000"/>
              <a:gd name="adj2" fmla="val 50000"/>
            </a:avLst>
          </a:prstGeom>
          <a:solidFill>
            <a:schemeClr val="bg2">
              <a:lumMod val="20000"/>
              <a:lumOff val="80000"/>
            </a:schemeClr>
          </a:solid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000" b="1" i="0" u="none" strike="noStrike" cap="none" dirty="0">
                <a:solidFill>
                  <a:schemeClr val="dk1"/>
                </a:solidFill>
                <a:latin typeface="Calibri"/>
                <a:ea typeface="Calibri"/>
                <a:cs typeface="Calibri"/>
                <a:sym typeface="Calibri"/>
              </a:rPr>
              <a:t>PARTES Y OBJETO</a:t>
            </a:r>
            <a:endParaRPr dirty="0"/>
          </a:p>
        </p:txBody>
      </p:sp>
      <p:sp>
        <p:nvSpPr>
          <p:cNvPr id="118" name="Google Shape;118;p8"/>
          <p:cNvSpPr/>
          <p:nvPr/>
        </p:nvSpPr>
        <p:spPr>
          <a:xfrm>
            <a:off x="1169233" y="2630833"/>
            <a:ext cx="5096656" cy="1830963"/>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just" rtl="0">
              <a:spcBef>
                <a:spcPts val="0"/>
              </a:spcBef>
              <a:spcAft>
                <a:spcPts val="0"/>
              </a:spcAft>
              <a:buClr>
                <a:schemeClr val="dk1"/>
              </a:buClr>
              <a:buSzPts val="1800"/>
              <a:buFont typeface="Arial"/>
              <a:buChar char="•"/>
            </a:pPr>
            <a:r>
              <a:rPr lang="es-PE" sz="1800" b="0" i="0" u="none" strike="noStrike" cap="none" dirty="0">
                <a:solidFill>
                  <a:schemeClr val="dk1"/>
                </a:solidFill>
                <a:latin typeface="Calibri"/>
                <a:ea typeface="Calibri"/>
                <a:cs typeface="Calibri"/>
                <a:sym typeface="Calibri"/>
              </a:rPr>
              <a:t>Convención de Washington  que creó el CIADI.</a:t>
            </a:r>
            <a:endParaRPr dirty="0"/>
          </a:p>
          <a:p>
            <a:pPr marL="285750" marR="0" lvl="0" indent="-285750" algn="just" rtl="0">
              <a:spcBef>
                <a:spcPts val="0"/>
              </a:spcBef>
              <a:spcAft>
                <a:spcPts val="0"/>
              </a:spcAft>
              <a:buClr>
                <a:schemeClr val="dk1"/>
              </a:buClr>
              <a:buSzPts val="1800"/>
              <a:buFont typeface="Arial"/>
              <a:buChar char="•"/>
            </a:pPr>
            <a:r>
              <a:rPr lang="es-PE" sz="1800" b="0" i="0" u="none" strike="noStrike" cap="none" dirty="0">
                <a:solidFill>
                  <a:schemeClr val="dk1"/>
                </a:solidFill>
                <a:latin typeface="Calibri"/>
                <a:ea typeface="Calibri"/>
                <a:cs typeface="Calibri"/>
                <a:sym typeface="Calibri"/>
              </a:rPr>
              <a:t>Tratados Bilaterales de Promoción y Protección Recíproca  de las Inversiones – </a:t>
            </a:r>
            <a:r>
              <a:rPr lang="es-PE" sz="1800" b="0" i="0" u="none" strike="noStrike" cap="none" dirty="0" err="1">
                <a:solidFill>
                  <a:schemeClr val="dk1"/>
                </a:solidFill>
                <a:latin typeface="Calibri"/>
                <a:ea typeface="Calibri"/>
                <a:cs typeface="Calibri"/>
                <a:sym typeface="Calibri"/>
              </a:rPr>
              <a:t>BITs</a:t>
            </a:r>
            <a:r>
              <a:rPr lang="es-PE" sz="1800" b="0" i="0" u="none" strike="noStrike" cap="none" dirty="0">
                <a:solidFill>
                  <a:schemeClr val="dk1"/>
                </a:solidFill>
                <a:latin typeface="Calibri"/>
                <a:ea typeface="Calibri"/>
                <a:cs typeface="Calibri"/>
                <a:sym typeface="Calibri"/>
              </a:rPr>
              <a:t>.</a:t>
            </a:r>
            <a:endParaRPr dirty="0"/>
          </a:p>
          <a:p>
            <a:pPr marL="285750" marR="0" lvl="0" indent="-285750" algn="just" rtl="0">
              <a:spcBef>
                <a:spcPts val="0"/>
              </a:spcBef>
              <a:spcAft>
                <a:spcPts val="0"/>
              </a:spcAft>
              <a:buClr>
                <a:schemeClr val="dk1"/>
              </a:buClr>
              <a:buSzPts val="1800"/>
              <a:buFont typeface="Arial"/>
              <a:buChar char="•"/>
            </a:pPr>
            <a:r>
              <a:rPr lang="es-PE" sz="1800" b="0" i="0" u="none" strike="noStrike" cap="none" dirty="0">
                <a:solidFill>
                  <a:schemeClr val="dk1"/>
                </a:solidFill>
                <a:latin typeface="Calibri"/>
                <a:ea typeface="Calibri"/>
                <a:cs typeface="Calibri"/>
                <a:sym typeface="Calibri"/>
              </a:rPr>
              <a:t>Tratados Multilaterales (NAFTA).</a:t>
            </a:r>
            <a:endParaRPr dirty="0"/>
          </a:p>
          <a:p>
            <a:pPr marL="285750" marR="0" lvl="0" indent="-285750" algn="just" rtl="0">
              <a:spcBef>
                <a:spcPts val="0"/>
              </a:spcBef>
              <a:spcAft>
                <a:spcPts val="0"/>
              </a:spcAft>
              <a:buClr>
                <a:schemeClr val="dk1"/>
              </a:buClr>
              <a:buSzPts val="1800"/>
              <a:buFont typeface="Arial"/>
              <a:buChar char="•"/>
            </a:pPr>
            <a:r>
              <a:rPr lang="es-PE" sz="1800" b="0" i="0" u="none" strike="noStrike" cap="none" dirty="0">
                <a:solidFill>
                  <a:schemeClr val="dk1"/>
                </a:solidFill>
                <a:latin typeface="Calibri"/>
                <a:ea typeface="Calibri"/>
                <a:cs typeface="Calibri"/>
                <a:sym typeface="Calibri"/>
              </a:rPr>
              <a:t>Acuerdos Comerciales, tratados de libre comercio – </a:t>
            </a:r>
            <a:r>
              <a:rPr lang="es-PE" sz="1800" b="0" i="0" u="none" strike="noStrike" cap="none" dirty="0" err="1">
                <a:solidFill>
                  <a:schemeClr val="dk1"/>
                </a:solidFill>
                <a:latin typeface="Calibri"/>
                <a:ea typeface="Calibri"/>
                <a:cs typeface="Calibri"/>
                <a:sym typeface="Calibri"/>
              </a:rPr>
              <a:t>TLCs</a:t>
            </a:r>
            <a:r>
              <a:rPr lang="es-PE" sz="1800" b="0" i="0" u="none" strike="noStrike" cap="none" dirty="0">
                <a:solidFill>
                  <a:schemeClr val="dk1"/>
                </a:solidFill>
                <a:latin typeface="Calibri"/>
                <a:ea typeface="Calibri"/>
                <a:cs typeface="Calibri"/>
                <a:sym typeface="Calibri"/>
              </a:rPr>
              <a:t>.</a:t>
            </a:r>
            <a:endParaRPr dirty="0"/>
          </a:p>
        </p:txBody>
      </p:sp>
      <p:sp>
        <p:nvSpPr>
          <p:cNvPr id="119" name="Google Shape;119;p8"/>
          <p:cNvSpPr/>
          <p:nvPr/>
        </p:nvSpPr>
        <p:spPr>
          <a:xfrm>
            <a:off x="5061487" y="1044045"/>
            <a:ext cx="3642610" cy="140669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s-PE" sz="1800" b="1" i="0" u="none" strike="noStrike" cap="none" dirty="0">
                <a:solidFill>
                  <a:schemeClr val="dk1"/>
                </a:solidFill>
                <a:latin typeface="Calibri"/>
                <a:ea typeface="Calibri"/>
                <a:cs typeface="Calibri"/>
                <a:sym typeface="Calibri"/>
              </a:rPr>
              <a:t>PARTES:</a:t>
            </a:r>
            <a:endParaRPr dirty="0"/>
          </a:p>
          <a:p>
            <a:pPr marL="285750" marR="0" lvl="0" indent="-285750" algn="just" rtl="0">
              <a:spcBef>
                <a:spcPts val="0"/>
              </a:spcBef>
              <a:spcAft>
                <a:spcPts val="0"/>
              </a:spcAft>
              <a:buClr>
                <a:schemeClr val="dk1"/>
              </a:buClr>
              <a:buSzPts val="1800"/>
              <a:buFont typeface="Arial"/>
              <a:buChar char="•"/>
            </a:pPr>
            <a:r>
              <a:rPr lang="es-PE" sz="1800" b="0" i="0" u="none" strike="noStrike" cap="none" dirty="0">
                <a:solidFill>
                  <a:schemeClr val="dk1"/>
                </a:solidFill>
                <a:latin typeface="Calibri"/>
                <a:ea typeface="Calibri"/>
                <a:cs typeface="Calibri"/>
                <a:sym typeface="Calibri"/>
              </a:rPr>
              <a:t>Inversionista Extranjero.</a:t>
            </a:r>
            <a:endParaRPr dirty="0"/>
          </a:p>
          <a:p>
            <a:pPr marL="285750" marR="0" lvl="0" indent="-285750" algn="just" rtl="0">
              <a:spcBef>
                <a:spcPts val="0"/>
              </a:spcBef>
              <a:spcAft>
                <a:spcPts val="0"/>
              </a:spcAft>
              <a:buClr>
                <a:schemeClr val="dk1"/>
              </a:buClr>
              <a:buSzPts val="1800"/>
              <a:buFont typeface="Arial"/>
              <a:buChar char="•"/>
            </a:pPr>
            <a:r>
              <a:rPr lang="es-PE" sz="1800" b="0" i="0" u="none" strike="noStrike" cap="none" dirty="0">
                <a:solidFill>
                  <a:schemeClr val="dk1"/>
                </a:solidFill>
                <a:latin typeface="Calibri"/>
                <a:ea typeface="Calibri"/>
                <a:cs typeface="Calibri"/>
                <a:sym typeface="Calibri"/>
              </a:rPr>
              <a:t>Estado receptor de la inversión.</a:t>
            </a:r>
            <a:endParaRPr dirty="0"/>
          </a:p>
          <a:p>
            <a:pPr marL="0" marR="0" lvl="0" indent="0" algn="just" rtl="0">
              <a:spcBef>
                <a:spcPts val="0"/>
              </a:spcBef>
              <a:spcAft>
                <a:spcPts val="0"/>
              </a:spcAft>
              <a:buNone/>
            </a:pPr>
            <a:r>
              <a:rPr lang="es-PE" sz="1800" b="1" i="0" u="none" strike="noStrike" cap="none" dirty="0">
                <a:solidFill>
                  <a:schemeClr val="dk1"/>
                </a:solidFill>
                <a:latin typeface="Calibri"/>
                <a:ea typeface="Calibri"/>
                <a:cs typeface="Calibri"/>
                <a:sym typeface="Calibri"/>
              </a:rPr>
              <a:t>OBJETO:</a:t>
            </a:r>
            <a:endParaRPr dirty="0"/>
          </a:p>
          <a:p>
            <a:pPr marL="285750" marR="0" lvl="0" indent="-285750" algn="just" rtl="0">
              <a:spcBef>
                <a:spcPts val="0"/>
              </a:spcBef>
              <a:spcAft>
                <a:spcPts val="0"/>
              </a:spcAft>
              <a:buClr>
                <a:schemeClr val="dk1"/>
              </a:buClr>
              <a:buSzPts val="1800"/>
              <a:buFont typeface="Arial"/>
              <a:buChar char="•"/>
            </a:pPr>
            <a:r>
              <a:rPr lang="es-PE" sz="1800" b="0" i="0" u="none" strike="noStrike" cap="none" dirty="0">
                <a:solidFill>
                  <a:schemeClr val="dk1"/>
                </a:solidFill>
                <a:latin typeface="Calibri"/>
                <a:ea typeface="Calibri"/>
                <a:cs typeface="Calibri"/>
                <a:sym typeface="Calibri"/>
              </a:rPr>
              <a:t>Inversión.</a:t>
            </a:r>
            <a:endParaRPr dirty="0"/>
          </a:p>
        </p:txBody>
      </p:sp>
      <p:sp>
        <p:nvSpPr>
          <p:cNvPr id="120" name="Google Shape;120;p8"/>
          <p:cNvSpPr/>
          <p:nvPr/>
        </p:nvSpPr>
        <p:spPr>
          <a:xfrm>
            <a:off x="1323185" y="5128455"/>
            <a:ext cx="3049730" cy="912496"/>
          </a:xfrm>
          <a:prstGeom prst="rightArrow">
            <a:avLst>
              <a:gd name="adj1" fmla="val 50000"/>
              <a:gd name="adj2" fmla="val 50000"/>
            </a:avLst>
          </a:prstGeom>
          <a:solidFill>
            <a:schemeClr val="bg2">
              <a:lumMod val="20000"/>
              <a:lumOff val="80000"/>
            </a:schemeClr>
          </a:solid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000" b="1" i="0" u="none" strike="noStrike" cap="none" dirty="0">
                <a:solidFill>
                  <a:schemeClr val="dk1"/>
                </a:solidFill>
                <a:latin typeface="Calibri"/>
                <a:ea typeface="Calibri"/>
                <a:cs typeface="Calibri"/>
                <a:sym typeface="Calibri"/>
              </a:rPr>
              <a:t>PRINCIPIOS</a:t>
            </a:r>
            <a:endParaRPr dirty="0"/>
          </a:p>
        </p:txBody>
      </p:sp>
      <p:sp>
        <p:nvSpPr>
          <p:cNvPr id="121" name="Google Shape;121;p8"/>
          <p:cNvSpPr/>
          <p:nvPr/>
        </p:nvSpPr>
        <p:spPr>
          <a:xfrm>
            <a:off x="5061487" y="4732017"/>
            <a:ext cx="4367325" cy="1817370"/>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just" rtl="0">
              <a:spcBef>
                <a:spcPts val="0"/>
              </a:spcBef>
              <a:spcAft>
                <a:spcPts val="0"/>
              </a:spcAft>
              <a:buClr>
                <a:schemeClr val="dk1"/>
              </a:buClr>
              <a:buSzPts val="1800"/>
              <a:buFont typeface="Arial"/>
              <a:buChar char="•"/>
            </a:pPr>
            <a:r>
              <a:rPr lang="es-PE" sz="1800" b="0" i="0" u="none" strike="noStrike" cap="none" dirty="0">
                <a:solidFill>
                  <a:schemeClr val="dk1"/>
                </a:solidFill>
                <a:latin typeface="Calibri"/>
                <a:ea typeface="Calibri"/>
                <a:cs typeface="Calibri"/>
                <a:sym typeface="Calibri"/>
              </a:rPr>
              <a:t>Trato justo y equitativo.</a:t>
            </a:r>
            <a:endParaRPr dirty="0"/>
          </a:p>
          <a:p>
            <a:pPr marL="285750" marR="0" lvl="0" indent="-285750" algn="just" rtl="0">
              <a:spcBef>
                <a:spcPts val="0"/>
              </a:spcBef>
              <a:spcAft>
                <a:spcPts val="0"/>
              </a:spcAft>
              <a:buClr>
                <a:schemeClr val="dk1"/>
              </a:buClr>
              <a:buSzPts val="1800"/>
              <a:buFont typeface="Arial"/>
              <a:buChar char="•"/>
            </a:pPr>
            <a:r>
              <a:rPr lang="es-PE" sz="1800" b="0" i="0" u="none" strike="noStrike" cap="none" dirty="0">
                <a:solidFill>
                  <a:schemeClr val="dk1"/>
                </a:solidFill>
                <a:latin typeface="Calibri"/>
                <a:ea typeface="Calibri"/>
                <a:cs typeface="Calibri"/>
                <a:sym typeface="Calibri"/>
              </a:rPr>
              <a:t>Principio de NO discriminación.</a:t>
            </a:r>
            <a:endParaRPr dirty="0"/>
          </a:p>
          <a:p>
            <a:pPr marL="285750" marR="0" lvl="0" indent="-285750" algn="just" rtl="0">
              <a:spcBef>
                <a:spcPts val="0"/>
              </a:spcBef>
              <a:spcAft>
                <a:spcPts val="0"/>
              </a:spcAft>
              <a:buClr>
                <a:schemeClr val="dk1"/>
              </a:buClr>
              <a:buSzPts val="1800"/>
              <a:buFont typeface="Arial"/>
              <a:buChar char="•"/>
            </a:pPr>
            <a:r>
              <a:rPr lang="es-PE" sz="1800" b="0" i="0" u="none" strike="noStrike" cap="none" dirty="0">
                <a:solidFill>
                  <a:schemeClr val="dk1"/>
                </a:solidFill>
                <a:latin typeface="Calibri"/>
                <a:ea typeface="Calibri"/>
                <a:cs typeface="Calibri"/>
                <a:sym typeface="Calibri"/>
              </a:rPr>
              <a:t>Trato nacional.</a:t>
            </a:r>
            <a:endParaRPr dirty="0"/>
          </a:p>
          <a:p>
            <a:pPr marL="285750" marR="0" lvl="0" indent="-285750" algn="just" rtl="0">
              <a:spcBef>
                <a:spcPts val="0"/>
              </a:spcBef>
              <a:spcAft>
                <a:spcPts val="0"/>
              </a:spcAft>
              <a:buClr>
                <a:schemeClr val="dk1"/>
              </a:buClr>
              <a:buSzPts val="1800"/>
              <a:buFont typeface="Arial"/>
              <a:buChar char="•"/>
            </a:pPr>
            <a:r>
              <a:rPr lang="es-PE" sz="1800" b="0" i="0" u="none" strike="noStrike" cap="none" dirty="0">
                <a:solidFill>
                  <a:schemeClr val="dk1"/>
                </a:solidFill>
                <a:latin typeface="Calibri"/>
                <a:ea typeface="Calibri"/>
                <a:cs typeface="Calibri"/>
                <a:sym typeface="Calibri"/>
              </a:rPr>
              <a:t>Trato de la nación más favorecida.</a:t>
            </a:r>
            <a:endParaRPr dirty="0"/>
          </a:p>
          <a:p>
            <a:pPr marL="285750" marR="0" lvl="0" indent="-285750" algn="just" rtl="0">
              <a:spcBef>
                <a:spcPts val="0"/>
              </a:spcBef>
              <a:spcAft>
                <a:spcPts val="0"/>
              </a:spcAft>
              <a:buClr>
                <a:schemeClr val="dk1"/>
              </a:buClr>
              <a:buSzPts val="1800"/>
              <a:buFont typeface="Arial"/>
              <a:buChar char="•"/>
            </a:pPr>
            <a:r>
              <a:rPr lang="es-PE" sz="1800" b="0" i="0" u="none" strike="noStrike" cap="none" dirty="0">
                <a:solidFill>
                  <a:schemeClr val="dk1"/>
                </a:solidFill>
                <a:latin typeface="Calibri"/>
                <a:ea typeface="Calibri"/>
                <a:cs typeface="Calibri"/>
                <a:sym typeface="Calibri"/>
              </a:rPr>
              <a:t>Protección contra las expropiaciones.</a:t>
            </a:r>
            <a:endParaRPr dirty="0"/>
          </a:p>
          <a:p>
            <a:pPr marL="285750" marR="0" lvl="0" indent="-285750" algn="just" rtl="0">
              <a:spcBef>
                <a:spcPts val="0"/>
              </a:spcBef>
              <a:spcAft>
                <a:spcPts val="0"/>
              </a:spcAft>
              <a:buClr>
                <a:schemeClr val="dk1"/>
              </a:buClr>
              <a:buSzPts val="1800"/>
              <a:buFont typeface="Arial"/>
              <a:buChar char="•"/>
            </a:pPr>
            <a:r>
              <a:rPr lang="es-PE" sz="1800" b="0" i="0" u="none" strike="noStrike" cap="none" dirty="0">
                <a:solidFill>
                  <a:schemeClr val="dk1"/>
                </a:solidFill>
                <a:latin typeface="Calibri"/>
                <a:ea typeface="Calibri"/>
                <a:cs typeface="Calibri"/>
                <a:sym typeface="Calibri"/>
              </a:rPr>
              <a:t>El Estado de Necesidad.</a:t>
            </a:r>
            <a:endParaRPr dirty="0"/>
          </a:p>
        </p:txBody>
      </p:sp>
      <p:pic>
        <p:nvPicPr>
          <p:cNvPr id="2" name="Sonido grabado">
            <a:hlinkClick r:id="" action="ppaction://media"/>
            <a:extLst>
              <a:ext uri="{FF2B5EF4-FFF2-40B4-BE49-F238E27FC236}">
                <a16:creationId xmlns:a16="http://schemas.microsoft.com/office/drawing/2014/main" id="{5160E35B-4313-3257-9339-CE85148C69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87200" y="104481"/>
            <a:ext cx="609600" cy="609600"/>
          </a:xfrm>
          <a:prstGeom prst="rect">
            <a:avLst/>
          </a:prstGeom>
        </p:spPr>
      </p:pic>
      <p:pic>
        <p:nvPicPr>
          <p:cNvPr id="4104" name="Picture 8" descr="Negociación, mediación y arbitraje - META">
            <a:extLst>
              <a:ext uri="{FF2B5EF4-FFF2-40B4-BE49-F238E27FC236}">
                <a16:creationId xmlns:a16="http://schemas.microsoft.com/office/drawing/2014/main" id="{6E48B7FF-3474-6316-1AEF-63A5C77958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91491" y="764532"/>
            <a:ext cx="2556641" cy="160294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Alcances generales sobre los mecanismos alternativos de resolución de  conflictos | LP">
            <a:extLst>
              <a:ext uri="{FF2B5EF4-FFF2-40B4-BE49-F238E27FC236}">
                <a16:creationId xmlns:a16="http://schemas.microsoft.com/office/drawing/2014/main" id="{220AA140-BCAE-1737-9CA5-787FEE35050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856" r="5681"/>
          <a:stretch/>
        </p:blipFill>
        <p:spPr bwMode="auto">
          <a:xfrm>
            <a:off x="9612354" y="4749572"/>
            <a:ext cx="2349691" cy="16702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68230"/>
    </mc:Choice>
    <mc:Fallback xmlns="">
      <p:transition spd="slow" advTm="68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3" name="Google Shape;130;p9">
            <a:extLst>
              <a:ext uri="{FF2B5EF4-FFF2-40B4-BE49-F238E27FC236}">
                <a16:creationId xmlns:a16="http://schemas.microsoft.com/office/drawing/2014/main" id="{48F4C6B7-0755-D2A8-5F04-14EE38F5DCD2}"/>
              </a:ext>
            </a:extLst>
          </p:cNvPr>
          <p:cNvSpPr/>
          <p:nvPr/>
        </p:nvSpPr>
        <p:spPr>
          <a:xfrm>
            <a:off x="7186379" y="1384300"/>
            <a:ext cx="3830320" cy="4089400"/>
          </a:xfrm>
          <a:prstGeom prst="rect">
            <a:avLst/>
          </a:prstGeom>
          <a:solidFill>
            <a:schemeClr val="bg2">
              <a:lumMod val="40000"/>
              <a:lumOff val="60000"/>
            </a:schemeClr>
          </a:solid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0" name="Google Shape;130;p9"/>
          <p:cNvSpPr/>
          <p:nvPr/>
        </p:nvSpPr>
        <p:spPr>
          <a:xfrm>
            <a:off x="715010" y="1387295"/>
            <a:ext cx="3830320" cy="4089400"/>
          </a:xfrm>
          <a:prstGeom prst="rect">
            <a:avLst/>
          </a:prstGeom>
          <a:solidFill>
            <a:schemeClr val="bg2">
              <a:lumMod val="40000"/>
              <a:lumOff val="60000"/>
            </a:schemeClr>
          </a:solid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2" name="Google Shape;132;p9"/>
          <p:cNvSpPr txBox="1">
            <a:spLocks noGrp="1"/>
          </p:cNvSpPr>
          <p:nvPr>
            <p:ph type="title"/>
          </p:nvPr>
        </p:nvSpPr>
        <p:spPr>
          <a:xfrm>
            <a:off x="604520" y="379731"/>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CASO</a:t>
            </a:r>
            <a:r>
              <a:rPr lang="es-PE" dirty="0">
                <a:solidFill>
                  <a:srgbClr val="FF0000"/>
                </a:solidFill>
              </a:rPr>
              <a:t> </a:t>
            </a:r>
            <a:endParaRPr dirty="0"/>
          </a:p>
        </p:txBody>
      </p:sp>
      <p:sp>
        <p:nvSpPr>
          <p:cNvPr id="133" name="Google Shape;133;p9"/>
          <p:cNvSpPr txBox="1">
            <a:spLocks noGrp="1"/>
          </p:cNvSpPr>
          <p:nvPr>
            <p:ph type="body" idx="1"/>
          </p:nvPr>
        </p:nvSpPr>
        <p:spPr>
          <a:xfrm>
            <a:off x="983147" y="2003914"/>
            <a:ext cx="3205480" cy="178641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s-PE" b="1" dirty="0"/>
              <a:t>PARTE DEMANDANTE</a:t>
            </a:r>
            <a:endParaRPr dirty="0"/>
          </a:p>
          <a:p>
            <a:pPr marL="0" lvl="0" indent="0" algn="l" rtl="0">
              <a:lnSpc>
                <a:spcPct val="90000"/>
              </a:lnSpc>
              <a:spcBef>
                <a:spcPts val="1000"/>
              </a:spcBef>
              <a:spcAft>
                <a:spcPts val="0"/>
              </a:spcAft>
              <a:buClr>
                <a:schemeClr val="dk1"/>
              </a:buClr>
              <a:buSzPts val="2000"/>
              <a:buNone/>
            </a:pPr>
            <a:r>
              <a:rPr lang="es-PE" dirty="0"/>
              <a:t>Compañía de negocios ALVVAL S.A.C.  </a:t>
            </a:r>
            <a:endParaRPr dirty="0"/>
          </a:p>
          <a:p>
            <a:pPr marL="0" lvl="0" indent="0" algn="l" rtl="0">
              <a:lnSpc>
                <a:spcPct val="90000"/>
              </a:lnSpc>
              <a:spcBef>
                <a:spcPts val="1000"/>
              </a:spcBef>
              <a:spcAft>
                <a:spcPts val="0"/>
              </a:spcAft>
              <a:buClr>
                <a:schemeClr val="dk1"/>
              </a:buClr>
              <a:buSzPts val="2000"/>
              <a:buNone/>
            </a:pPr>
            <a:endParaRPr dirty="0"/>
          </a:p>
        </p:txBody>
      </p:sp>
      <p:sp>
        <p:nvSpPr>
          <p:cNvPr id="134" name="Google Shape;134;p9"/>
          <p:cNvSpPr txBox="1"/>
          <p:nvPr/>
        </p:nvSpPr>
        <p:spPr>
          <a:xfrm>
            <a:off x="7482289" y="1879225"/>
            <a:ext cx="3238500" cy="178641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000"/>
              <a:buFont typeface="Arial"/>
              <a:buNone/>
            </a:pPr>
            <a:r>
              <a:rPr lang="es-PE" sz="2000" b="1" i="0" u="none" strike="noStrike" cap="none" dirty="0">
                <a:solidFill>
                  <a:schemeClr val="dk1"/>
                </a:solidFill>
                <a:latin typeface="Arial"/>
                <a:ea typeface="Arial"/>
                <a:cs typeface="Arial"/>
                <a:sym typeface="Arial"/>
              </a:rPr>
              <a:t>PARTE DEMANDADA</a:t>
            </a:r>
            <a:endParaRPr dirty="0"/>
          </a:p>
          <a:p>
            <a:pPr marL="0" marR="0" lvl="0" indent="0" algn="l" rtl="0">
              <a:lnSpc>
                <a:spcPct val="90000"/>
              </a:lnSpc>
              <a:spcBef>
                <a:spcPts val="1000"/>
              </a:spcBef>
              <a:spcAft>
                <a:spcPts val="0"/>
              </a:spcAft>
              <a:buClr>
                <a:schemeClr val="dk1"/>
              </a:buClr>
              <a:buSzPts val="2000"/>
              <a:buFont typeface="Arial"/>
              <a:buNone/>
            </a:pPr>
            <a:r>
              <a:rPr lang="es-PE" sz="2000" b="0" i="0" u="none" strike="noStrike" cap="none" dirty="0">
                <a:solidFill>
                  <a:schemeClr val="dk1"/>
                </a:solidFill>
                <a:latin typeface="Arial"/>
                <a:ea typeface="Arial"/>
                <a:cs typeface="Arial"/>
                <a:sym typeface="Arial"/>
              </a:rPr>
              <a:t>Autoridad de Transporte Urbano para Lima y Callo – ATU </a:t>
            </a:r>
            <a:endParaRPr dirty="0"/>
          </a:p>
          <a:p>
            <a:pPr marL="0" marR="0" lvl="0" indent="0" algn="l" rtl="0">
              <a:lnSpc>
                <a:spcPct val="90000"/>
              </a:lnSpc>
              <a:spcBef>
                <a:spcPts val="10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p:txBody>
      </p:sp>
      <p:pic>
        <p:nvPicPr>
          <p:cNvPr id="135" name="Google Shape;135;p9" descr="🆚 Botón VS Emoji"/>
          <p:cNvPicPr preferRelativeResize="0"/>
          <p:nvPr/>
        </p:nvPicPr>
        <p:blipFill rotWithShape="1">
          <a:blip r:embed="rId5">
            <a:alphaModFix/>
            <a:extLst>
              <a:ext uri="{BEBA8EAE-BF5A-486C-A8C5-ECC9F3942E4B}">
                <a14:imgProps xmlns:a14="http://schemas.microsoft.com/office/drawing/2010/main">
                  <a14:imgLayer r:embed="rId6">
                    <a14:imgEffect>
                      <a14:saturation sat="0"/>
                    </a14:imgEffect>
                  </a14:imgLayer>
                </a14:imgProps>
              </a:ext>
            </a:extLst>
          </a:blip>
          <a:srcRect/>
          <a:stretch/>
        </p:blipFill>
        <p:spPr>
          <a:xfrm>
            <a:off x="5076357" y="2664210"/>
            <a:ext cx="1578995" cy="1529580"/>
          </a:xfrm>
          <a:prstGeom prst="rect">
            <a:avLst/>
          </a:prstGeom>
          <a:noFill/>
          <a:ln>
            <a:noFill/>
          </a:ln>
        </p:spPr>
      </p:pic>
      <p:pic>
        <p:nvPicPr>
          <p:cNvPr id="136" name="Google Shape;136;p9"/>
          <p:cNvPicPr preferRelativeResize="0"/>
          <p:nvPr/>
        </p:nvPicPr>
        <p:blipFill rotWithShape="1">
          <a:blip r:embed="rId7">
            <a:alphaModFix/>
          </a:blip>
          <a:srcRect/>
          <a:stretch/>
        </p:blipFill>
        <p:spPr>
          <a:xfrm>
            <a:off x="7482289" y="3193665"/>
            <a:ext cx="3238500" cy="2000250"/>
          </a:xfrm>
          <a:prstGeom prst="rect">
            <a:avLst/>
          </a:prstGeom>
          <a:noFill/>
          <a:ln>
            <a:noFill/>
          </a:ln>
        </p:spPr>
      </p:pic>
      <p:pic>
        <p:nvPicPr>
          <p:cNvPr id="137" name="Google Shape;137;p9" descr="El arbitraje internacional: compromiso entre los sistemas del civil law y  del common law - IUS 360"/>
          <p:cNvPicPr preferRelativeResize="0"/>
          <p:nvPr/>
        </p:nvPicPr>
        <p:blipFill rotWithShape="1">
          <a:blip r:embed="rId8">
            <a:alphaModFix/>
          </a:blip>
          <a:srcRect/>
          <a:stretch/>
        </p:blipFill>
        <p:spPr>
          <a:xfrm>
            <a:off x="998220" y="3429000"/>
            <a:ext cx="2961640" cy="1665923"/>
          </a:xfrm>
          <a:prstGeom prst="rect">
            <a:avLst/>
          </a:prstGeom>
          <a:noFill/>
          <a:ln>
            <a:noFill/>
          </a:ln>
        </p:spPr>
      </p:pic>
      <p:pic>
        <p:nvPicPr>
          <p:cNvPr id="2" name="Sonido grabado">
            <a:hlinkClick r:id="" action="ppaction://media"/>
            <a:extLst>
              <a:ext uri="{FF2B5EF4-FFF2-40B4-BE49-F238E27FC236}">
                <a16:creationId xmlns:a16="http://schemas.microsoft.com/office/drawing/2014/main" id="{811E311A-F3CF-E746-3DFC-A7AA84529FC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20120" y="18161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014"/>
    </mc:Choice>
    <mc:Fallback xmlns="">
      <p:transition spd="slow" advTm="163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0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TotalTime>
  <Words>1302</Words>
  <Application>Microsoft Office PowerPoint</Application>
  <PresentationFormat>Panorámica</PresentationFormat>
  <Paragraphs>80</Paragraphs>
  <Slides>12</Slides>
  <Notes>12</Notes>
  <HiddenSlides>0</HiddenSlides>
  <MMClips>10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12</vt:i4>
      </vt:variant>
    </vt:vector>
  </HeadingPairs>
  <TitlesOfParts>
    <vt:vector size="16" baseType="lpstr">
      <vt:lpstr>Arial</vt:lpstr>
      <vt:lpstr>Tahoma</vt:lpstr>
      <vt:lpstr>Calibri</vt:lpstr>
      <vt:lpstr>Tema de Office</vt:lpstr>
      <vt:lpstr>Unidad 4. Arbitrajes Sectoriales</vt:lpstr>
      <vt:lpstr>¿Cuál es el Arbitraje de Contrataciones con el Estado?</vt:lpstr>
      <vt:lpstr>¿Cuál es la diferencia entre el arbitraje ad hoc o institucional en el  Arbitraje de Contrataciones con el Estado?</vt:lpstr>
      <vt:lpstr>¿Cuál es la diferencia entre el arbitraje ad hoc o institucional en el  Arbitraje de Contrataciones con el Estado?</vt:lpstr>
      <vt:lpstr>¿Qué es el Arbitraje Comercial?</vt:lpstr>
      <vt:lpstr>¿Qué es el arbitraje de Derecho? </vt:lpstr>
      <vt:lpstr>¿Qué es el arbitraje de Inversiones? </vt:lpstr>
      <vt:lpstr>Arbitraje Inversión</vt:lpstr>
      <vt:lpstr>CASO </vt:lpstr>
      <vt:lpstr>¿Cuál es la premisa correcta? </vt:lpstr>
      <vt:lpstr>Conclusiones </vt:lpstr>
      <vt:lpstr>Referencias Bibliográficas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Unidad 4. Arbitrajes Sectoriales</dc:title>
  <dc:creator>Ariana Nicole Vilela Lucano</dc:creator>
  <cp:lastModifiedBy>Estudio Ruiz</cp:lastModifiedBy>
  <cp:revision>6</cp:revision>
  <dcterms:created xsi:type="dcterms:W3CDTF">2022-05-12T18:46:54Z</dcterms:created>
  <dcterms:modified xsi:type="dcterms:W3CDTF">2025-02-05T21:27:37Z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58E8381B-D7D1-45AF-8BB5-4BC8026E843E</vt:lpwstr>
  </property>
  <property fmtid="{D5CDD505-2E9C-101B-9397-08002B2CF9AE}" pid="3" name="ArticulatePath">
    <vt:lpwstr>Presentación3</vt:lpwstr>
  </property>
</Properties>
</file>