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7" r:id="rId2"/>
  </p:sldMasterIdLst>
  <p:notesMasterIdLst>
    <p:notesMasterId r:id="rId28"/>
  </p:notesMasterIdLst>
  <p:sldIdLst>
    <p:sldId id="256" r:id="rId3"/>
    <p:sldId id="281" r:id="rId4"/>
    <p:sldId id="257" r:id="rId5"/>
    <p:sldId id="258" r:id="rId6"/>
    <p:sldId id="259" r:id="rId7"/>
    <p:sldId id="260" r:id="rId8"/>
    <p:sldId id="262" r:id="rId9"/>
    <p:sldId id="263" r:id="rId10"/>
    <p:sldId id="265" r:id="rId11"/>
    <p:sldId id="266" r:id="rId12"/>
    <p:sldId id="267" r:id="rId13"/>
    <p:sldId id="268" r:id="rId14"/>
    <p:sldId id="282" r:id="rId15"/>
    <p:sldId id="283" r:id="rId16"/>
    <p:sldId id="274" r:id="rId17"/>
    <p:sldId id="275" r:id="rId18"/>
    <p:sldId id="276" r:id="rId19"/>
    <p:sldId id="277" r:id="rId20"/>
    <p:sldId id="278" r:id="rId21"/>
    <p:sldId id="279" r:id="rId22"/>
    <p:sldId id="280" r:id="rId23"/>
    <p:sldId id="269" r:id="rId24"/>
    <p:sldId id="270" r:id="rId25"/>
    <p:sldId id="271" r:id="rId26"/>
    <p:sldId id="272" r:id="rId2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4" roundtripDataSignature="AMtx7mizZLTT2H5lFyAhVMZznERP4g1r3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9D318D-C92C-43C0-BCEA-F0A10DB2F50D}" v="20" dt="2024-08-08T17:49:18.0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83" autoAdjust="0"/>
    <p:restoredTop sz="94660"/>
  </p:normalViewPr>
  <p:slideViewPr>
    <p:cSldViewPr snapToGrid="0">
      <p:cViewPr varScale="1">
        <p:scale>
          <a:sx n="78" d="100"/>
          <a:sy n="78" d="100"/>
        </p:scale>
        <p:origin x="1022"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microsoft.com/office/2015/10/relationships/revisionInfo" Target="revisionInfo.xml"/><Relationship Id="rId3" Type="http://schemas.openxmlformats.org/officeDocument/2006/relationships/slide" Target="slides/slide1.xml"/><Relationship Id="rId21" Type="http://schemas.openxmlformats.org/officeDocument/2006/relationships/slide" Target="slides/slide19.xml"/><Relationship Id="rId34" Type="http://customschemas.google.com/relationships/presentationmetadata" Target="meta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PE"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 name="Google Shape;3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8" name="Google Shape;208;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PE"/>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PE"/>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1" name="Google Shape;25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PE"/>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a:p>
        </p:txBody>
      </p:sp>
      <p:sp>
        <p:nvSpPr>
          <p:cNvPr id="4" name="Marcador de número de diapositiva 3"/>
          <p:cNvSpPr>
            <a:spLocks noGrp="1"/>
          </p:cNvSpPr>
          <p:nvPr>
            <p:ph type="sldNum" sz="quarter" idx="5"/>
          </p:nvPr>
        </p:nvSpPr>
        <p:spPr/>
        <p:txBody>
          <a:bodyPr/>
          <a:lstStyle/>
          <a:p>
            <a:fld id="{E1AB4A34-1F74-4980-9749-0842DDAD2FEE}" type="slidenum">
              <a:rPr lang="es-PE" smtClean="0"/>
              <a:t>15</a:t>
            </a:fld>
            <a:endParaRPr lang="es-PE"/>
          </a:p>
        </p:txBody>
      </p:sp>
    </p:spTree>
    <p:extLst>
      <p:ext uri="{BB962C8B-B14F-4D97-AF65-F5344CB8AC3E}">
        <p14:creationId xmlns:p14="http://schemas.microsoft.com/office/powerpoint/2010/main" val="4038313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a:p>
        </p:txBody>
      </p:sp>
      <p:sp>
        <p:nvSpPr>
          <p:cNvPr id="4" name="Marcador de número de diapositiva 3"/>
          <p:cNvSpPr>
            <a:spLocks noGrp="1"/>
          </p:cNvSpPr>
          <p:nvPr>
            <p:ph type="sldNum" sz="quarter" idx="5"/>
          </p:nvPr>
        </p:nvSpPr>
        <p:spPr/>
        <p:txBody>
          <a:bodyPr/>
          <a:lstStyle/>
          <a:p>
            <a:fld id="{E1AB4A34-1F74-4980-9749-0842DDAD2FEE}" type="slidenum">
              <a:rPr lang="es-PE" smtClean="0"/>
              <a:t>16</a:t>
            </a:fld>
            <a:endParaRPr lang="es-PE"/>
          </a:p>
        </p:txBody>
      </p:sp>
    </p:spTree>
    <p:extLst>
      <p:ext uri="{BB962C8B-B14F-4D97-AF65-F5344CB8AC3E}">
        <p14:creationId xmlns:p14="http://schemas.microsoft.com/office/powerpoint/2010/main" val="20324959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a:p>
        </p:txBody>
      </p:sp>
      <p:sp>
        <p:nvSpPr>
          <p:cNvPr id="4" name="Marcador de número de diapositiva 3"/>
          <p:cNvSpPr>
            <a:spLocks noGrp="1"/>
          </p:cNvSpPr>
          <p:nvPr>
            <p:ph type="sldNum" sz="quarter" idx="5"/>
          </p:nvPr>
        </p:nvSpPr>
        <p:spPr/>
        <p:txBody>
          <a:bodyPr/>
          <a:lstStyle/>
          <a:p>
            <a:fld id="{E1AB4A34-1F74-4980-9749-0842DDAD2FEE}" type="slidenum">
              <a:rPr lang="es-PE" smtClean="0"/>
              <a:t>17</a:t>
            </a:fld>
            <a:endParaRPr lang="es-PE"/>
          </a:p>
        </p:txBody>
      </p:sp>
    </p:spTree>
    <p:extLst>
      <p:ext uri="{BB962C8B-B14F-4D97-AF65-F5344CB8AC3E}">
        <p14:creationId xmlns:p14="http://schemas.microsoft.com/office/powerpoint/2010/main" val="15217142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a:p>
        </p:txBody>
      </p:sp>
      <p:sp>
        <p:nvSpPr>
          <p:cNvPr id="4" name="Marcador de número de diapositiva 3"/>
          <p:cNvSpPr>
            <a:spLocks noGrp="1"/>
          </p:cNvSpPr>
          <p:nvPr>
            <p:ph type="sldNum" sz="quarter" idx="5"/>
          </p:nvPr>
        </p:nvSpPr>
        <p:spPr/>
        <p:txBody>
          <a:bodyPr/>
          <a:lstStyle/>
          <a:p>
            <a:fld id="{E1AB4A34-1F74-4980-9749-0842DDAD2FEE}" type="slidenum">
              <a:rPr lang="es-PE" smtClean="0"/>
              <a:t>18</a:t>
            </a:fld>
            <a:endParaRPr lang="es-PE"/>
          </a:p>
        </p:txBody>
      </p:sp>
    </p:spTree>
    <p:extLst>
      <p:ext uri="{BB962C8B-B14F-4D97-AF65-F5344CB8AC3E}">
        <p14:creationId xmlns:p14="http://schemas.microsoft.com/office/powerpoint/2010/main" val="21579032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a:p>
        </p:txBody>
      </p:sp>
      <p:sp>
        <p:nvSpPr>
          <p:cNvPr id="4" name="Marcador de número de diapositiva 3"/>
          <p:cNvSpPr>
            <a:spLocks noGrp="1"/>
          </p:cNvSpPr>
          <p:nvPr>
            <p:ph type="sldNum" sz="quarter" idx="5"/>
          </p:nvPr>
        </p:nvSpPr>
        <p:spPr/>
        <p:txBody>
          <a:bodyPr/>
          <a:lstStyle/>
          <a:p>
            <a:fld id="{E1AB4A34-1F74-4980-9749-0842DDAD2FEE}" type="slidenum">
              <a:rPr lang="es-PE" smtClean="0"/>
              <a:t>19</a:t>
            </a:fld>
            <a:endParaRPr lang="es-PE"/>
          </a:p>
        </p:txBody>
      </p:sp>
    </p:spTree>
    <p:extLst>
      <p:ext uri="{BB962C8B-B14F-4D97-AF65-F5344CB8AC3E}">
        <p14:creationId xmlns:p14="http://schemas.microsoft.com/office/powerpoint/2010/main" val="15162666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E1AB4A34-1F74-4980-9749-0842DDAD2FEE}" type="slidenum">
              <a:rPr lang="es-PE" smtClean="0"/>
              <a:t>20</a:t>
            </a:fld>
            <a:endParaRPr lang="es-PE"/>
          </a:p>
        </p:txBody>
      </p:sp>
    </p:spTree>
    <p:extLst>
      <p:ext uri="{BB962C8B-B14F-4D97-AF65-F5344CB8AC3E}">
        <p14:creationId xmlns:p14="http://schemas.microsoft.com/office/powerpoint/2010/main" val="24696901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a:p>
        </p:txBody>
      </p:sp>
      <p:sp>
        <p:nvSpPr>
          <p:cNvPr id="4" name="Marcador de número de diapositiva 3"/>
          <p:cNvSpPr>
            <a:spLocks noGrp="1"/>
          </p:cNvSpPr>
          <p:nvPr>
            <p:ph type="sldNum" sz="quarter" idx="5"/>
          </p:nvPr>
        </p:nvSpPr>
        <p:spPr/>
        <p:txBody>
          <a:bodyPr/>
          <a:lstStyle/>
          <a:p>
            <a:fld id="{E1AB4A34-1F74-4980-9749-0842DDAD2FEE}" type="slidenum">
              <a:rPr lang="es-PE" smtClean="0"/>
              <a:t>21</a:t>
            </a:fld>
            <a:endParaRPr lang="es-PE"/>
          </a:p>
        </p:txBody>
      </p:sp>
    </p:spTree>
    <p:extLst>
      <p:ext uri="{BB962C8B-B14F-4D97-AF65-F5344CB8AC3E}">
        <p14:creationId xmlns:p14="http://schemas.microsoft.com/office/powerpoint/2010/main" val="3004562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 name="Google Shape;8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PE"/>
              <a:t>22</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6" name="Google Shape;26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2" name="Google Shape;27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9" name="Google Shape;27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Google Shape;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 name="Google Shape;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 name="Google Shape;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PE"/>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 name="Google Shape;5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 name="Google Shape;5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PE"/>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 name="Google Shape;8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 name="Google Shape;8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PE"/>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PE"/>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 name="Google Shape;134;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PE"/>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 name="Google Shape;15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PE"/>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 name="Google Shape;189;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PE"/>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Presentación" type="title">
  <p:cSld name="TITLE">
    <p:spTree>
      <p:nvGrpSpPr>
        <p:cNvPr id="1" name="Shape 15"/>
        <p:cNvGrpSpPr/>
        <p:nvPr/>
      </p:nvGrpSpPr>
      <p:grpSpPr>
        <a:xfrm>
          <a:off x="0" y="0"/>
          <a:ext cx="0" cy="0"/>
          <a:chOff x="0" y="0"/>
          <a:chExt cx="0" cy="0"/>
        </a:xfrm>
      </p:grpSpPr>
      <p:sp>
        <p:nvSpPr>
          <p:cNvPr id="16" name="Google Shape;16;p20"/>
          <p:cNvSpPr txBox="1">
            <a:spLocks noGrp="1"/>
          </p:cNvSpPr>
          <p:nvPr>
            <p:ph type="ctrTitle"/>
          </p:nvPr>
        </p:nvSpPr>
        <p:spPr>
          <a:xfrm>
            <a:off x="646546" y="2313854"/>
            <a:ext cx="9144000"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Arial"/>
              <a:buNone/>
              <a:defRPr sz="44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0"/>
          <p:cNvSpPr txBox="1">
            <a:spLocks noGrp="1"/>
          </p:cNvSpPr>
          <p:nvPr>
            <p:ph type="subTitle" idx="1"/>
          </p:nvPr>
        </p:nvSpPr>
        <p:spPr>
          <a:xfrm>
            <a:off x="646546" y="5144653"/>
            <a:ext cx="9144000" cy="934605"/>
          </a:xfrm>
          <a:prstGeom prst="rect">
            <a:avLst/>
          </a:prstGeom>
          <a:noFill/>
          <a:ln>
            <a:noFill/>
          </a:ln>
        </p:spPr>
        <p:txBody>
          <a:bodyPr spcFirstLastPara="1" wrap="square" lIns="91425" tIns="45700" rIns="91425" bIns="45700" anchor="t" anchorCtr="0">
            <a:normAutofit/>
          </a:bodyPr>
          <a:lstStyle>
            <a:lvl1pPr lvl="0" algn="l">
              <a:lnSpc>
                <a:spcPct val="200000"/>
              </a:lnSpc>
              <a:spcBef>
                <a:spcPts val="1000"/>
              </a:spcBef>
              <a:spcAft>
                <a:spcPts val="0"/>
              </a:spcAft>
              <a:buClr>
                <a:schemeClr val="lt1"/>
              </a:buClr>
              <a:buSzPts val="2400"/>
              <a:buNone/>
              <a:defRPr sz="2400">
                <a:solidFill>
                  <a:schemeClr val="lt1"/>
                </a:solidFill>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8" name="Google Shape;18;p20"/>
          <p:cNvPicPr preferRelativeResize="0"/>
          <p:nvPr/>
        </p:nvPicPr>
        <p:blipFill rotWithShape="1">
          <a:blip r:embed="rId2">
            <a:alphaModFix/>
          </a:blip>
          <a:srcRect/>
          <a:stretch/>
        </p:blipFill>
        <p:spPr>
          <a:xfrm>
            <a:off x="12438645" y="0"/>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Encabezado de sección" type="secHead">
  <p:cSld name="Encabezado de sección">
    <p:spTree>
      <p:nvGrpSpPr>
        <p:cNvPr id="1" name="Shape 20"/>
        <p:cNvGrpSpPr/>
        <p:nvPr/>
      </p:nvGrpSpPr>
      <p:grpSpPr>
        <a:xfrm>
          <a:off x="0" y="0"/>
          <a:ext cx="0" cy="0"/>
          <a:chOff x="0" y="0"/>
          <a:chExt cx="0" cy="0"/>
        </a:xfrm>
      </p:grpSpPr>
      <p:sp>
        <p:nvSpPr>
          <p:cNvPr id="21" name="Google Shape;21;p1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1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3" name="Google Shape;23;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spTree>
    <p:extLst>
      <p:ext uri="{BB962C8B-B14F-4D97-AF65-F5344CB8AC3E}">
        <p14:creationId xmlns:p14="http://schemas.microsoft.com/office/powerpoint/2010/main" val="3333712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Dos objetos" type="twoObj">
  <p:cSld name="Dos objetos">
    <p:spTree>
      <p:nvGrpSpPr>
        <p:cNvPr id="1" name="Shape 26"/>
        <p:cNvGrpSpPr/>
        <p:nvPr/>
      </p:nvGrpSpPr>
      <p:grpSpPr>
        <a:xfrm>
          <a:off x="0" y="0"/>
          <a:ext cx="0" cy="0"/>
          <a:chOff x="0" y="0"/>
          <a:chExt cx="0" cy="0"/>
        </a:xfrm>
      </p:grpSpPr>
      <p:sp>
        <p:nvSpPr>
          <p:cNvPr id="27" name="Google Shape;27;p14"/>
          <p:cNvSpPr txBox="1">
            <a:spLocks noGrp="1"/>
          </p:cNvSpPr>
          <p:nvPr>
            <p:ph type="title"/>
          </p:nvPr>
        </p:nvSpPr>
        <p:spPr>
          <a:xfrm>
            <a:off x="1733550" y="365125"/>
            <a:ext cx="9620250" cy="1325563"/>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1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1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spTree>
    <p:extLst>
      <p:ext uri="{BB962C8B-B14F-4D97-AF65-F5344CB8AC3E}">
        <p14:creationId xmlns:p14="http://schemas.microsoft.com/office/powerpoint/2010/main" val="3531549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Comparación" type="twoTxTwoObj">
  <p:cSld name="Comparación">
    <p:spTree>
      <p:nvGrpSpPr>
        <p:cNvPr id="1" name="Shape 33"/>
        <p:cNvGrpSpPr/>
        <p:nvPr/>
      </p:nvGrpSpPr>
      <p:grpSpPr>
        <a:xfrm>
          <a:off x="0" y="0"/>
          <a:ext cx="0" cy="0"/>
          <a:chOff x="0" y="0"/>
          <a:chExt cx="0" cy="0"/>
        </a:xfrm>
      </p:grpSpPr>
      <p:sp>
        <p:nvSpPr>
          <p:cNvPr id="34" name="Google Shape;34;p15"/>
          <p:cNvSpPr txBox="1">
            <a:spLocks noGrp="1"/>
          </p:cNvSpPr>
          <p:nvPr>
            <p:ph type="title"/>
          </p:nvPr>
        </p:nvSpPr>
        <p:spPr>
          <a:xfrm>
            <a:off x="1790700" y="365125"/>
            <a:ext cx="9564688" cy="1149351"/>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6" name="Google Shape;36;p1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8" name="Google Shape;38;p1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spTree>
    <p:extLst>
      <p:ext uri="{BB962C8B-B14F-4D97-AF65-F5344CB8AC3E}">
        <p14:creationId xmlns:p14="http://schemas.microsoft.com/office/powerpoint/2010/main" val="12916146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Solo el título" type="titleOnly">
  <p:cSld name="Solo el título">
    <p:spTree>
      <p:nvGrpSpPr>
        <p:cNvPr id="1" name="Shape 42"/>
        <p:cNvGrpSpPr/>
        <p:nvPr/>
      </p:nvGrpSpPr>
      <p:grpSpPr>
        <a:xfrm>
          <a:off x="0" y="0"/>
          <a:ext cx="0" cy="0"/>
          <a:chOff x="0" y="0"/>
          <a:chExt cx="0" cy="0"/>
        </a:xfrm>
      </p:grpSpPr>
      <p:sp>
        <p:nvSpPr>
          <p:cNvPr id="43" name="Google Shape;43;p16"/>
          <p:cNvSpPr txBox="1">
            <a:spLocks noGrp="1"/>
          </p:cNvSpPr>
          <p:nvPr>
            <p:ph type="title"/>
          </p:nvPr>
        </p:nvSpPr>
        <p:spPr>
          <a:xfrm>
            <a:off x="1733550" y="365125"/>
            <a:ext cx="9620250" cy="1325563"/>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spTree>
    <p:extLst>
      <p:ext uri="{BB962C8B-B14F-4D97-AF65-F5344CB8AC3E}">
        <p14:creationId xmlns:p14="http://schemas.microsoft.com/office/powerpoint/2010/main" val="4143674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Contenido con título" type="objTx">
  <p:cSld name="Contenido con título">
    <p:spTree>
      <p:nvGrpSpPr>
        <p:cNvPr id="1" name="Shape 51"/>
        <p:cNvGrpSpPr/>
        <p:nvPr/>
      </p:nvGrpSpPr>
      <p:grpSpPr>
        <a:xfrm>
          <a:off x="0" y="0"/>
          <a:ext cx="0" cy="0"/>
          <a:chOff x="0" y="0"/>
          <a:chExt cx="0" cy="0"/>
        </a:xfrm>
      </p:grpSpPr>
      <p:sp>
        <p:nvSpPr>
          <p:cNvPr id="52" name="Google Shape;52;p18"/>
          <p:cNvSpPr txBox="1">
            <a:spLocks noGrp="1"/>
          </p:cNvSpPr>
          <p:nvPr>
            <p:ph type="title"/>
          </p:nvPr>
        </p:nvSpPr>
        <p:spPr>
          <a:xfrm>
            <a:off x="839788" y="960438"/>
            <a:ext cx="3932237" cy="1600200"/>
          </a:xfrm>
          <a:prstGeom prst="rect">
            <a:avLst/>
          </a:prstGeom>
          <a:noFill/>
          <a:ln>
            <a:noFill/>
          </a:ln>
        </p:spPr>
        <p:txBody>
          <a:bodyPr spcFirstLastPara="1" wrap="square" lIns="91425" tIns="45700" rIns="91425" bIns="45700" anchor="b" anchorCtr="0">
            <a:normAutofit/>
          </a:bodyPr>
          <a:lstStyle>
            <a:lvl1pPr lvl="0" algn="r">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1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4" name="Google Shape;54;p18"/>
          <p:cNvSpPr txBox="1">
            <a:spLocks noGrp="1"/>
          </p:cNvSpPr>
          <p:nvPr>
            <p:ph type="body" idx="2"/>
          </p:nvPr>
        </p:nvSpPr>
        <p:spPr>
          <a:xfrm>
            <a:off x="839788" y="2552700"/>
            <a:ext cx="3932237" cy="33162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5" name="Google Shape;55;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spTree>
    <p:extLst>
      <p:ext uri="{BB962C8B-B14F-4D97-AF65-F5344CB8AC3E}">
        <p14:creationId xmlns:p14="http://schemas.microsoft.com/office/powerpoint/2010/main" val="2767364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Imagen con título" type="picTx">
  <p:cSld name="Imagen con título">
    <p:spTree>
      <p:nvGrpSpPr>
        <p:cNvPr id="1" name="Shape 58"/>
        <p:cNvGrpSpPr/>
        <p:nvPr/>
      </p:nvGrpSpPr>
      <p:grpSpPr>
        <a:xfrm>
          <a:off x="0" y="0"/>
          <a:ext cx="0" cy="0"/>
          <a:chOff x="0" y="0"/>
          <a:chExt cx="0" cy="0"/>
        </a:xfrm>
      </p:grpSpPr>
      <p:sp>
        <p:nvSpPr>
          <p:cNvPr id="59" name="Google Shape;59;p19"/>
          <p:cNvSpPr txBox="1">
            <a:spLocks noGrp="1"/>
          </p:cNvSpPr>
          <p:nvPr>
            <p:ph type="title"/>
          </p:nvPr>
        </p:nvSpPr>
        <p:spPr>
          <a:xfrm>
            <a:off x="836612" y="987425"/>
            <a:ext cx="3932237" cy="1600200"/>
          </a:xfrm>
          <a:prstGeom prst="rect">
            <a:avLst/>
          </a:prstGeom>
          <a:noFill/>
          <a:ln>
            <a:noFill/>
          </a:ln>
        </p:spPr>
        <p:txBody>
          <a:bodyPr spcFirstLastPara="1" wrap="square" lIns="91425" tIns="45700" rIns="91425" bIns="45700" anchor="b" anchorCtr="0">
            <a:normAutofit/>
          </a:bodyPr>
          <a:lstStyle>
            <a:lvl1pPr lvl="0" algn="r">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9"/>
          <p:cNvSpPr>
            <a:spLocks noGrp="1"/>
          </p:cNvSpPr>
          <p:nvPr>
            <p:ph type="pic" idx="2"/>
          </p:nvPr>
        </p:nvSpPr>
        <p:spPr>
          <a:xfrm>
            <a:off x="5183188" y="987425"/>
            <a:ext cx="6172200" cy="4873625"/>
          </a:xfrm>
          <a:prstGeom prst="rect">
            <a:avLst/>
          </a:prstGeom>
          <a:noFill/>
          <a:ln>
            <a:noFill/>
          </a:ln>
        </p:spPr>
      </p:sp>
      <p:sp>
        <p:nvSpPr>
          <p:cNvPr id="61" name="Google Shape;61;p19"/>
          <p:cNvSpPr txBox="1">
            <a:spLocks noGrp="1"/>
          </p:cNvSpPr>
          <p:nvPr>
            <p:ph type="body" idx="1"/>
          </p:nvPr>
        </p:nvSpPr>
        <p:spPr>
          <a:xfrm>
            <a:off x="839788" y="2587625"/>
            <a:ext cx="3932237" cy="32813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spTree>
    <p:extLst>
      <p:ext uri="{BB962C8B-B14F-4D97-AF65-F5344CB8AC3E}">
        <p14:creationId xmlns:p14="http://schemas.microsoft.com/office/powerpoint/2010/main" val="8909947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ítulo y texto vertical" type="vertTx">
  <p:cSld name="Título y texto vertical">
    <p:spTree>
      <p:nvGrpSpPr>
        <p:cNvPr id="1" name="Shape 65"/>
        <p:cNvGrpSpPr/>
        <p:nvPr/>
      </p:nvGrpSpPr>
      <p:grpSpPr>
        <a:xfrm>
          <a:off x="0" y="0"/>
          <a:ext cx="0" cy="0"/>
          <a:chOff x="0" y="0"/>
          <a:chExt cx="0" cy="0"/>
        </a:xfrm>
      </p:grpSpPr>
      <p:sp>
        <p:nvSpPr>
          <p:cNvPr id="66" name="Google Shape;66;p20"/>
          <p:cNvSpPr txBox="1">
            <a:spLocks noGrp="1"/>
          </p:cNvSpPr>
          <p:nvPr>
            <p:ph type="title"/>
          </p:nvPr>
        </p:nvSpPr>
        <p:spPr>
          <a:xfrm>
            <a:off x="1733550" y="365125"/>
            <a:ext cx="9620250" cy="1325563"/>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spTree>
    <p:extLst>
      <p:ext uri="{BB962C8B-B14F-4D97-AF65-F5344CB8AC3E}">
        <p14:creationId xmlns:p14="http://schemas.microsoft.com/office/powerpoint/2010/main" val="2200497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ítulo vertical y texto" type="vertTitleAndTx">
  <p:cSld name="Título vertical y texto">
    <p:spTree>
      <p:nvGrpSpPr>
        <p:cNvPr id="1" name="Shape 71"/>
        <p:cNvGrpSpPr/>
        <p:nvPr/>
      </p:nvGrpSpPr>
      <p:grpSpPr>
        <a:xfrm>
          <a:off x="0" y="0"/>
          <a:ext cx="0" cy="0"/>
          <a:chOff x="0" y="0"/>
          <a:chExt cx="0" cy="0"/>
        </a:xfrm>
      </p:grpSpPr>
      <p:sp>
        <p:nvSpPr>
          <p:cNvPr id="72" name="Google Shape;72;p2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21"/>
          <p:cNvSpPr txBox="1">
            <a:spLocks noGrp="1"/>
          </p:cNvSpPr>
          <p:nvPr>
            <p:ph type="body" idx="1"/>
          </p:nvPr>
        </p:nvSpPr>
        <p:spPr>
          <a:xfrm rot="5400000">
            <a:off x="2280443" y="-115094"/>
            <a:ext cx="5811838" cy="677227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spTree>
    <p:extLst>
      <p:ext uri="{BB962C8B-B14F-4D97-AF65-F5344CB8AC3E}">
        <p14:creationId xmlns:p14="http://schemas.microsoft.com/office/powerpoint/2010/main" val="41859570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Diseño personalizado">
  <p:cSld name="Diseño personalizado">
    <p:spTree>
      <p:nvGrpSpPr>
        <p:cNvPr id="1" name="Shape 77"/>
        <p:cNvGrpSpPr/>
        <p:nvPr/>
      </p:nvGrpSpPr>
      <p:grpSpPr>
        <a:xfrm>
          <a:off x="0" y="0"/>
          <a:ext cx="0" cy="0"/>
          <a:chOff x="0" y="0"/>
          <a:chExt cx="0" cy="0"/>
        </a:xfrm>
      </p:grpSpPr>
    </p:spTree>
    <p:extLst>
      <p:ext uri="{BB962C8B-B14F-4D97-AF65-F5344CB8AC3E}">
        <p14:creationId xmlns:p14="http://schemas.microsoft.com/office/powerpoint/2010/main" val="3178947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Contenido">
  <p:cSld name="Contenido">
    <p:spTree>
      <p:nvGrpSpPr>
        <p:cNvPr id="1" name="Shape 19"/>
        <p:cNvGrpSpPr/>
        <p:nvPr/>
      </p:nvGrpSpPr>
      <p:grpSpPr>
        <a:xfrm>
          <a:off x="0" y="0"/>
          <a:ext cx="0" cy="0"/>
          <a:chOff x="0" y="0"/>
          <a:chExt cx="0" cy="0"/>
        </a:xfrm>
      </p:grpSpPr>
      <p:sp>
        <p:nvSpPr>
          <p:cNvPr id="20" name="Google Shape;20;p21"/>
          <p:cNvSpPr txBox="1">
            <a:spLocks noGrp="1"/>
          </p:cNvSpPr>
          <p:nvPr>
            <p:ph type="title"/>
          </p:nvPr>
        </p:nvSpPr>
        <p:spPr>
          <a:xfrm>
            <a:off x="838200" y="450851"/>
            <a:ext cx="10515600" cy="8064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Arial"/>
              <a:buNone/>
              <a:defRPr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1"/>
          <p:cNvSpPr txBox="1">
            <a:spLocks noGrp="1"/>
          </p:cNvSpPr>
          <p:nvPr>
            <p:ph type="body" idx="1"/>
          </p:nvPr>
        </p:nvSpPr>
        <p:spPr>
          <a:xfrm>
            <a:off x="838200" y="1637506"/>
            <a:ext cx="10515600" cy="438229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extLst>
    <p:ext uri="{DCECCB84-F9BA-43D5-87BE-67443E8EF086}">
      <p15:sldGuideLst xmlns:p15="http://schemas.microsoft.com/office/powerpoint/2012/main">
        <p15:guide id="1" orient="horz" pos="754">
          <p15:clr>
            <a:srgbClr val="FBAE40"/>
          </p15:clr>
        </p15:guide>
        <p15:guide id="2" pos="52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De la teoría a la práctica">
  <p:cSld name="De la teoría a la práctica">
    <p:spTree>
      <p:nvGrpSpPr>
        <p:cNvPr id="1" name="Shape 22"/>
        <p:cNvGrpSpPr/>
        <p:nvPr/>
      </p:nvGrpSpPr>
      <p:grpSpPr>
        <a:xfrm>
          <a:off x="0" y="0"/>
          <a:ext cx="0" cy="0"/>
          <a:chOff x="0" y="0"/>
          <a:chExt cx="0" cy="0"/>
        </a:xfrm>
      </p:grpSpPr>
      <p:sp>
        <p:nvSpPr>
          <p:cNvPr id="23" name="Google Shape;23;p22"/>
          <p:cNvSpPr txBox="1">
            <a:spLocks noGrp="1"/>
          </p:cNvSpPr>
          <p:nvPr>
            <p:ph type="title"/>
          </p:nvPr>
        </p:nvSpPr>
        <p:spPr>
          <a:xfrm>
            <a:off x="838200" y="450851"/>
            <a:ext cx="10515600" cy="8064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Arial"/>
              <a:buNone/>
              <a:defRPr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22"/>
          <p:cNvSpPr txBox="1">
            <a:spLocks noGrp="1"/>
          </p:cNvSpPr>
          <p:nvPr>
            <p:ph type="body" idx="1"/>
          </p:nvPr>
        </p:nvSpPr>
        <p:spPr>
          <a:xfrm>
            <a:off x="838200" y="1637506"/>
            <a:ext cx="10515600" cy="438229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extLst>
    <p:ext uri="{DCECCB84-F9BA-43D5-87BE-67443E8EF086}">
      <p15:sldGuideLst xmlns:p15="http://schemas.microsoft.com/office/powerpoint/2012/main">
        <p15:guide id="1" orient="horz" pos="754">
          <p15:clr>
            <a:srgbClr val="FBAE40"/>
          </p15:clr>
        </p15:guide>
        <p15:guide id="2" pos="52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Evaluando lo aprendido">
  <p:cSld name="Evaluando lo aprendido">
    <p:spTree>
      <p:nvGrpSpPr>
        <p:cNvPr id="1" name="Shape 25"/>
        <p:cNvGrpSpPr/>
        <p:nvPr/>
      </p:nvGrpSpPr>
      <p:grpSpPr>
        <a:xfrm>
          <a:off x="0" y="0"/>
          <a:ext cx="0" cy="0"/>
          <a:chOff x="0" y="0"/>
          <a:chExt cx="0" cy="0"/>
        </a:xfrm>
      </p:grpSpPr>
      <p:sp>
        <p:nvSpPr>
          <p:cNvPr id="26" name="Google Shape;26;p23"/>
          <p:cNvSpPr txBox="1">
            <a:spLocks noGrp="1"/>
          </p:cNvSpPr>
          <p:nvPr>
            <p:ph type="title"/>
          </p:nvPr>
        </p:nvSpPr>
        <p:spPr>
          <a:xfrm>
            <a:off x="838200" y="450851"/>
            <a:ext cx="10515600" cy="8064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Arial"/>
              <a:buNone/>
              <a:defRPr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23"/>
          <p:cNvSpPr txBox="1">
            <a:spLocks noGrp="1"/>
          </p:cNvSpPr>
          <p:nvPr>
            <p:ph type="body" idx="1"/>
          </p:nvPr>
        </p:nvSpPr>
        <p:spPr>
          <a:xfrm>
            <a:off x="838200" y="1637506"/>
            <a:ext cx="10515600" cy="438229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extLst>
    <p:ext uri="{DCECCB84-F9BA-43D5-87BE-67443E8EF086}">
      <p15:sldGuideLst xmlns:p15="http://schemas.microsoft.com/office/powerpoint/2012/main">
        <p15:guide id="1" orient="horz" pos="754">
          <p15:clr>
            <a:srgbClr val="FBAE40"/>
          </p15:clr>
        </p15:guide>
        <p15:guide id="2" pos="52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onclusiones">
  <p:cSld name="Conclusiones">
    <p:spTree>
      <p:nvGrpSpPr>
        <p:cNvPr id="1" name="Shape 28"/>
        <p:cNvGrpSpPr/>
        <p:nvPr/>
      </p:nvGrpSpPr>
      <p:grpSpPr>
        <a:xfrm>
          <a:off x="0" y="0"/>
          <a:ext cx="0" cy="0"/>
          <a:chOff x="0" y="0"/>
          <a:chExt cx="0" cy="0"/>
        </a:xfrm>
      </p:grpSpPr>
      <p:sp>
        <p:nvSpPr>
          <p:cNvPr id="29" name="Google Shape;29;p24"/>
          <p:cNvSpPr txBox="1">
            <a:spLocks noGrp="1"/>
          </p:cNvSpPr>
          <p:nvPr>
            <p:ph type="title"/>
          </p:nvPr>
        </p:nvSpPr>
        <p:spPr>
          <a:xfrm>
            <a:off x="838200" y="450851"/>
            <a:ext cx="10515600" cy="8064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Arial"/>
              <a:buNone/>
              <a:defRPr sz="4400" b="1">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24"/>
          <p:cNvSpPr txBox="1">
            <a:spLocks noGrp="1"/>
          </p:cNvSpPr>
          <p:nvPr>
            <p:ph type="body" idx="1"/>
          </p:nvPr>
        </p:nvSpPr>
        <p:spPr>
          <a:xfrm>
            <a:off x="838200" y="1637506"/>
            <a:ext cx="10515600" cy="438229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extLst>
    <p:ext uri="{DCECCB84-F9BA-43D5-87BE-67443E8EF086}">
      <p15:sldGuideLst xmlns:p15="http://schemas.microsoft.com/office/powerpoint/2012/main">
        <p15:guide id="1" orient="horz" pos="754">
          <p15:clr>
            <a:srgbClr val="FBAE40"/>
          </p15:clr>
        </p15:guide>
        <p15:guide id="2" pos="52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Bibliografía">
  <p:cSld name="Bibliografía">
    <p:spTree>
      <p:nvGrpSpPr>
        <p:cNvPr id="1" name="Shape 31"/>
        <p:cNvGrpSpPr/>
        <p:nvPr/>
      </p:nvGrpSpPr>
      <p:grpSpPr>
        <a:xfrm>
          <a:off x="0" y="0"/>
          <a:ext cx="0" cy="0"/>
          <a:chOff x="0" y="0"/>
          <a:chExt cx="0" cy="0"/>
        </a:xfrm>
      </p:grpSpPr>
      <p:sp>
        <p:nvSpPr>
          <p:cNvPr id="32" name="Google Shape;32;p25"/>
          <p:cNvSpPr txBox="1">
            <a:spLocks noGrp="1"/>
          </p:cNvSpPr>
          <p:nvPr>
            <p:ph type="title"/>
          </p:nvPr>
        </p:nvSpPr>
        <p:spPr>
          <a:xfrm>
            <a:off x="838200" y="450851"/>
            <a:ext cx="10515600" cy="8064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Arial"/>
              <a:buNone/>
              <a:defRPr sz="4400" b="1">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25"/>
          <p:cNvSpPr txBox="1">
            <a:spLocks noGrp="1"/>
          </p:cNvSpPr>
          <p:nvPr>
            <p:ph type="body" idx="1"/>
          </p:nvPr>
        </p:nvSpPr>
        <p:spPr>
          <a:xfrm>
            <a:off x="838200" y="1637506"/>
            <a:ext cx="10515600" cy="438229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extLst>
    <p:ext uri="{DCECCB84-F9BA-43D5-87BE-67443E8EF086}">
      <p15:sldGuideLst xmlns:p15="http://schemas.microsoft.com/office/powerpoint/2012/main">
        <p15:guide id="1" orient="horz" pos="754">
          <p15:clr>
            <a:srgbClr val="FBAE40"/>
          </p15:clr>
        </p15:guide>
        <p15:guide id="2" pos="529">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1_Conteni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545805-6A8C-4BCD-9582-45F028D57EEF}"/>
              </a:ext>
            </a:extLst>
          </p:cNvPr>
          <p:cNvSpPr>
            <a:spLocks noGrp="1"/>
          </p:cNvSpPr>
          <p:nvPr>
            <p:ph type="title" hasCustomPrompt="1"/>
          </p:nvPr>
        </p:nvSpPr>
        <p:spPr>
          <a:xfrm>
            <a:off x="838200" y="450851"/>
            <a:ext cx="10515600" cy="806450"/>
          </a:xfrm>
        </p:spPr>
        <p:txBody>
          <a:bodyPr/>
          <a:lstStyle>
            <a:lvl1pPr>
              <a:defRPr b="1">
                <a:latin typeface="Arial" panose="020B0604020202020204" pitchFamily="34" charset="0"/>
                <a:cs typeface="Arial" panose="020B0604020202020204" pitchFamily="34" charset="0"/>
              </a:defRPr>
            </a:lvl1pPr>
          </a:lstStyle>
          <a:p>
            <a:r>
              <a:rPr lang="es-PE" dirty="0"/>
              <a:t>Contenido</a:t>
            </a:r>
          </a:p>
        </p:txBody>
      </p:sp>
      <p:sp>
        <p:nvSpPr>
          <p:cNvPr id="12" name="Marcador de texto 3">
            <a:extLst>
              <a:ext uri="{FF2B5EF4-FFF2-40B4-BE49-F238E27FC236}">
                <a16:creationId xmlns:a16="http://schemas.microsoft.com/office/drawing/2014/main" id="{08BAF72C-2C90-47EE-BB1F-EA410AF694C4}"/>
              </a:ext>
            </a:extLst>
          </p:cNvPr>
          <p:cNvSpPr>
            <a:spLocks noGrp="1"/>
          </p:cNvSpPr>
          <p:nvPr>
            <p:ph type="body" sz="half" idx="2" hasCustomPrompt="1"/>
          </p:nvPr>
        </p:nvSpPr>
        <p:spPr>
          <a:xfrm>
            <a:off x="838200" y="1637506"/>
            <a:ext cx="10515600" cy="4382294"/>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Fuente Arial</a:t>
            </a:r>
          </a:p>
        </p:txBody>
      </p:sp>
    </p:spTree>
    <p:extLst>
      <p:ext uri="{BB962C8B-B14F-4D97-AF65-F5344CB8AC3E}">
        <p14:creationId xmlns:p14="http://schemas.microsoft.com/office/powerpoint/2010/main" val="3656491931"/>
      </p:ext>
    </p:extLst>
  </p:cSld>
  <p:clrMapOvr>
    <a:masterClrMapping/>
  </p:clrMapOvr>
  <p:extLst>
    <p:ext uri="{DCECCB84-F9BA-43D5-87BE-67443E8EF086}">
      <p15:sldGuideLst xmlns:p15="http://schemas.microsoft.com/office/powerpoint/2012/main">
        <p15:guide id="1" orient="horz" pos="754">
          <p15:clr>
            <a:srgbClr val="FBAE40"/>
          </p15:clr>
        </p15:guide>
        <p15:guide id="2" pos="529">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Diapositiva de título" type="title">
  <p:cSld name="Diapositiva de título">
    <p:spTree>
      <p:nvGrpSpPr>
        <p:cNvPr id="1" name="Shape 11"/>
        <p:cNvGrpSpPr/>
        <p:nvPr/>
      </p:nvGrpSpPr>
      <p:grpSpPr>
        <a:xfrm>
          <a:off x="0" y="0"/>
          <a:ext cx="0" cy="0"/>
          <a:chOff x="0" y="0"/>
          <a:chExt cx="0" cy="0"/>
        </a:xfrm>
      </p:grpSpPr>
      <p:sp>
        <p:nvSpPr>
          <p:cNvPr id="12" name="Google Shape;12;p11"/>
          <p:cNvSpPr txBox="1">
            <a:spLocks noGrp="1"/>
          </p:cNvSpPr>
          <p:nvPr>
            <p:ph type="ctrTitle"/>
          </p:nvPr>
        </p:nvSpPr>
        <p:spPr>
          <a:xfrm>
            <a:off x="1524000" y="2370138"/>
            <a:ext cx="9144000" cy="23876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6000"/>
              <a:buFont typeface="Arial"/>
              <a:buNone/>
              <a:defRPr sz="60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1"/>
          <p:cNvSpPr txBox="1">
            <a:spLocks noGrp="1"/>
          </p:cNvSpPr>
          <p:nvPr>
            <p:ph type="subTitle" idx="1"/>
          </p:nvPr>
        </p:nvSpPr>
        <p:spPr>
          <a:xfrm>
            <a:off x="1524000" y="5153024"/>
            <a:ext cx="9144000" cy="1038225"/>
          </a:xfrm>
          <a:prstGeom prst="rect">
            <a:avLst/>
          </a:prstGeom>
          <a:noFill/>
          <a:ln>
            <a:noFill/>
          </a:ln>
        </p:spPr>
        <p:txBody>
          <a:bodyPr spcFirstLastPara="1" wrap="square" lIns="91425" tIns="45700" rIns="91425" bIns="45700" anchor="t" anchorCtr="0">
            <a:normAutofit/>
          </a:bodyPr>
          <a:lstStyle>
            <a:lvl1pPr lvl="0" algn="r">
              <a:lnSpc>
                <a:spcPct val="90000"/>
              </a:lnSpc>
              <a:spcBef>
                <a:spcPts val="1000"/>
              </a:spcBef>
              <a:spcAft>
                <a:spcPts val="0"/>
              </a:spcAft>
              <a:buClr>
                <a:schemeClr val="lt1"/>
              </a:buClr>
              <a:buSzPts val="2400"/>
              <a:buNone/>
              <a:defRPr sz="2400" b="1">
                <a:solidFill>
                  <a:schemeClr val="lt1"/>
                </a:solidFill>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4005807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ítulo y objetos" type="obj">
  <p:cSld name="Título y objetos">
    <p:spTree>
      <p:nvGrpSpPr>
        <p:cNvPr id="1" name="Shape 14"/>
        <p:cNvGrpSpPr/>
        <p:nvPr/>
      </p:nvGrpSpPr>
      <p:grpSpPr>
        <a:xfrm>
          <a:off x="0" y="0"/>
          <a:ext cx="0" cy="0"/>
          <a:chOff x="0" y="0"/>
          <a:chExt cx="0" cy="0"/>
        </a:xfrm>
      </p:grpSpPr>
      <p:sp>
        <p:nvSpPr>
          <p:cNvPr id="15" name="Google Shape;15;p12"/>
          <p:cNvSpPr txBox="1">
            <a:spLocks noGrp="1"/>
          </p:cNvSpPr>
          <p:nvPr>
            <p:ph type="title"/>
          </p:nvPr>
        </p:nvSpPr>
        <p:spPr>
          <a:xfrm>
            <a:off x="1733550" y="365125"/>
            <a:ext cx="9620250" cy="1325563"/>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 name="Google Shape;1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spTree>
    <p:extLst>
      <p:ext uri="{BB962C8B-B14F-4D97-AF65-F5344CB8AC3E}">
        <p14:creationId xmlns:p14="http://schemas.microsoft.com/office/powerpoint/2010/main" val="4173795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
        <p:cNvGrpSpPr/>
        <p:nvPr/>
      </p:nvGrpSpPr>
      <p:grpSpPr>
        <a:xfrm>
          <a:off x="0" y="0"/>
          <a:ext cx="0" cy="0"/>
          <a:chOff x="0" y="0"/>
          <a:chExt cx="0" cy="0"/>
        </a:xfrm>
      </p:grpSpPr>
      <p:sp>
        <p:nvSpPr>
          <p:cNvPr id="10" name="Google Shape;10;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PE"/>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
        <p:cNvGrpSpPr/>
        <p:nvPr/>
      </p:nvGrpSpPr>
      <p:grpSpPr>
        <a:xfrm>
          <a:off x="0" y="0"/>
          <a:ext cx="0" cy="0"/>
          <a:chOff x="0" y="0"/>
          <a:chExt cx="0" cy="0"/>
        </a:xfrm>
      </p:grpSpPr>
      <p:sp>
        <p:nvSpPr>
          <p:cNvPr id="6" name="Google Shape;6;p10"/>
          <p:cNvSpPr txBox="1">
            <a:spLocks noGrp="1"/>
          </p:cNvSpPr>
          <p:nvPr>
            <p:ph type="title"/>
          </p:nvPr>
        </p:nvSpPr>
        <p:spPr>
          <a:xfrm>
            <a:off x="1733550" y="365125"/>
            <a:ext cx="9620250" cy="1325563"/>
          </a:xfrm>
          <a:prstGeom prst="rect">
            <a:avLst/>
          </a:prstGeom>
          <a:noFill/>
          <a:ln>
            <a:noFill/>
          </a:ln>
        </p:spPr>
        <p:txBody>
          <a:bodyPr spcFirstLastPara="1" wrap="square" lIns="91425" tIns="45700" rIns="91425" bIns="45700" anchor="ctr" anchorCtr="0">
            <a:normAutofit/>
          </a:bodyPr>
          <a:lstStyle>
            <a:lvl1pPr marR="0" lvl="0" algn="r"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PE"/>
              <a:t>‹Nº›</a:t>
            </a:fld>
            <a:endParaRPr/>
          </a:p>
        </p:txBody>
      </p:sp>
    </p:spTree>
    <p:extLst>
      <p:ext uri="{BB962C8B-B14F-4D97-AF65-F5344CB8AC3E}">
        <p14:creationId xmlns:p14="http://schemas.microsoft.com/office/powerpoint/2010/main" val="727494043"/>
      </p:ext>
    </p:extLst>
  </p:cSld>
  <p:clrMap bg1="lt1" tx1="dk1" bg2="dk2" tx2="lt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5.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7.jpeg"/><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8.jpe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9.jpe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20.jpe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1.jpeg"/><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7.xml"/><Relationship Id="rId7" Type="http://schemas.openxmlformats.org/officeDocument/2006/relationships/image" Target="../media/image26.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5.png"/><Relationship Id="rId11" Type="http://schemas.openxmlformats.org/officeDocument/2006/relationships/image" Target="../media/image2.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notesSlide" Target="../notesSlides/notesSlide16.xml"/><Relationship Id="rId9" Type="http://schemas.openxmlformats.org/officeDocument/2006/relationships/image" Target="../media/image28.png"/></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microsoft.com/office/2007/relationships/hdphoto" Target="../media/hdphoto1.wdp"/><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32.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3.jpg"/><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5.jp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34.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7.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6.jpg"/><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hyperlink" Target="https://www.apecc.com.pe/conci-basico/GENERAL/MANUAL-CURSO-CONCILIACION-BASICO.pdf" TargetMode="External"/><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hyperlink" Target="https://diarioficial.elperuano.pe/pdf/0076/LEY_CONCILIACION_v04.pdf"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8.jp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jpe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jpeg"/><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2.xml"/><Relationship Id="rId7" Type="http://schemas.openxmlformats.org/officeDocument/2006/relationships/image" Target="../media/image12.jp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jpeg"/><Relationship Id="rId5" Type="http://schemas.openxmlformats.org/officeDocument/2006/relationships/image" Target="../media/image2.png"/><Relationship Id="rId4" Type="http://schemas.openxmlformats.org/officeDocument/2006/relationships/notesSlide" Target="../notesSlides/notesSlide8.xml"/><Relationship Id="rId9"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14.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40"/>
        <p:cNvGrpSpPr/>
        <p:nvPr/>
      </p:nvGrpSpPr>
      <p:grpSpPr>
        <a:xfrm>
          <a:off x="0" y="0"/>
          <a:ext cx="0" cy="0"/>
          <a:chOff x="0" y="0"/>
          <a:chExt cx="0" cy="0"/>
        </a:xfrm>
      </p:grpSpPr>
      <p:sp>
        <p:nvSpPr>
          <p:cNvPr id="41" name="Google Shape;41;p1"/>
          <p:cNvSpPr txBox="1">
            <a:spLocks noGrp="1"/>
          </p:cNvSpPr>
          <p:nvPr>
            <p:ph type="ctrTitle"/>
          </p:nvPr>
        </p:nvSpPr>
        <p:spPr>
          <a:xfrm>
            <a:off x="646546" y="2235200"/>
            <a:ext cx="9144000" cy="2387600"/>
          </a:xfrm>
          <a:prstGeom prst="rect">
            <a:avLst/>
          </a:prstGeom>
          <a:noFill/>
          <a:ln>
            <a:noFill/>
          </a:ln>
        </p:spPr>
        <p:txBody>
          <a:bodyPr spcFirstLastPara="1" wrap="square" lIns="91425" tIns="45700" rIns="91425" bIns="45700" anchor="b" anchorCtr="0">
            <a:normAutofit/>
          </a:bodyPr>
          <a:lstStyle/>
          <a:p>
            <a:pPr marL="0" lvl="0" indent="0" rtl="0">
              <a:lnSpc>
                <a:spcPct val="90000"/>
              </a:lnSpc>
              <a:spcBef>
                <a:spcPts val="0"/>
              </a:spcBef>
              <a:spcAft>
                <a:spcPts val="0"/>
              </a:spcAft>
              <a:buClr>
                <a:schemeClr val="dk1"/>
              </a:buClr>
              <a:buSzPts val="4400"/>
              <a:buFont typeface="Arial"/>
              <a:buNone/>
            </a:pPr>
            <a:r>
              <a:rPr lang="es-PE" b="1" dirty="0">
                <a:latin typeface="+mn-lt"/>
              </a:rPr>
              <a:t>Unidad 1. La Conciliación y Generalidades del Arbitraje</a:t>
            </a:r>
            <a:endParaRPr dirty="0">
              <a:latin typeface="+mn-lt"/>
            </a:endParaRPr>
          </a:p>
        </p:txBody>
      </p:sp>
      <p:sp>
        <p:nvSpPr>
          <p:cNvPr id="42" name="Google Shape;42;p1"/>
          <p:cNvSpPr txBox="1">
            <a:spLocks noGrp="1"/>
          </p:cNvSpPr>
          <p:nvPr>
            <p:ph type="subTitle" idx="1"/>
          </p:nvPr>
        </p:nvSpPr>
        <p:spPr>
          <a:xfrm>
            <a:off x="646546" y="5144653"/>
            <a:ext cx="9144000" cy="934605"/>
          </a:xfrm>
          <a:prstGeom prst="rect">
            <a:avLst/>
          </a:prstGeom>
          <a:noFill/>
          <a:ln>
            <a:noFill/>
          </a:ln>
        </p:spPr>
        <p:txBody>
          <a:bodyPr spcFirstLastPara="1" wrap="square" lIns="91425" tIns="45700" rIns="91425" bIns="45700" anchor="t" anchorCtr="0">
            <a:normAutofit/>
          </a:bodyPr>
          <a:lstStyle/>
          <a:p>
            <a:pPr marL="0" lvl="0" indent="0" algn="l" rtl="0">
              <a:lnSpc>
                <a:spcPct val="200000"/>
              </a:lnSpc>
              <a:spcBef>
                <a:spcPts val="0"/>
              </a:spcBef>
              <a:spcAft>
                <a:spcPts val="0"/>
              </a:spcAft>
              <a:buClr>
                <a:schemeClr val="lt1"/>
              </a:buClr>
              <a:buSzPct val="100000"/>
              <a:buNone/>
            </a:pPr>
            <a:r>
              <a:rPr lang="es-PE" b="1" dirty="0">
                <a:solidFill>
                  <a:schemeClr val="tx1"/>
                </a:solidFill>
                <a:latin typeface="+mn-lt"/>
              </a:rPr>
              <a:t>CURSO: ARBITRAJE</a:t>
            </a:r>
            <a:endParaRPr b="1" dirty="0">
              <a:solidFill>
                <a:schemeClr val="tx1"/>
              </a:solidFill>
              <a:latin typeface="+mn-lt"/>
            </a:endParaRPr>
          </a:p>
        </p:txBody>
      </p:sp>
      <p:pic>
        <p:nvPicPr>
          <p:cNvPr id="4" name="Sonido grabado">
            <a:hlinkClick r:id="" action="ppaction://media"/>
            <a:extLst>
              <a:ext uri="{FF2B5EF4-FFF2-40B4-BE49-F238E27FC236}">
                <a16:creationId xmlns:a16="http://schemas.microsoft.com/office/drawing/2014/main" id="{FBE67E53-68CA-0404-71E2-037B7FFB03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52633" y="0"/>
            <a:ext cx="609600" cy="609600"/>
          </a:xfrm>
          <a:prstGeom prst="rect">
            <a:avLst/>
          </a:prstGeom>
        </p:spPr>
      </p:pic>
      <p:pic>
        <p:nvPicPr>
          <p:cNvPr id="3" name="Imagen 2" descr="Logotipo&#10;&#10;Descripción generada automáticamente">
            <a:extLst>
              <a:ext uri="{FF2B5EF4-FFF2-40B4-BE49-F238E27FC236}">
                <a16:creationId xmlns:a16="http://schemas.microsoft.com/office/drawing/2014/main" id="{EE7D6E75-C11D-3A66-FA3B-4132929BA4BA}"/>
              </a:ext>
            </a:extLst>
          </p:cNvPr>
          <p:cNvPicPr>
            <a:picLocks noChangeAspect="1"/>
          </p:cNvPicPr>
          <p:nvPr/>
        </p:nvPicPr>
        <p:blipFill rotWithShape="1">
          <a:blip r:embed="rId6"/>
          <a:srcRect l="23469" t="15780" r="24112" b="32148"/>
          <a:stretch/>
        </p:blipFill>
        <p:spPr>
          <a:xfrm>
            <a:off x="646546" y="609600"/>
            <a:ext cx="4354872" cy="18223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74"/>
    </mc:Choice>
    <mc:Fallback xmlns="">
      <p:transition spd="slow" advTm="1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209"/>
        <p:cNvGrpSpPr/>
        <p:nvPr/>
      </p:nvGrpSpPr>
      <p:grpSpPr>
        <a:xfrm>
          <a:off x="0" y="0"/>
          <a:ext cx="0" cy="0"/>
          <a:chOff x="0" y="0"/>
          <a:chExt cx="0" cy="0"/>
        </a:xfrm>
      </p:grpSpPr>
      <p:sp>
        <p:nvSpPr>
          <p:cNvPr id="210" name="Google Shape;210;p11"/>
          <p:cNvSpPr txBox="1">
            <a:spLocks noGrp="1"/>
          </p:cNvSpPr>
          <p:nvPr>
            <p:ph type="title"/>
          </p:nvPr>
        </p:nvSpPr>
        <p:spPr>
          <a:xfrm>
            <a:off x="208023" y="106893"/>
            <a:ext cx="10515600" cy="8064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s-PE"/>
              <a:t>¿Cuáles son los asuntos conciliables?</a:t>
            </a:r>
            <a:endParaRPr/>
          </a:p>
        </p:txBody>
      </p:sp>
      <p:sp>
        <p:nvSpPr>
          <p:cNvPr id="211" name="Google Shape;211;p11"/>
          <p:cNvSpPr/>
          <p:nvPr/>
        </p:nvSpPr>
        <p:spPr>
          <a:xfrm>
            <a:off x="3953861" y="1675772"/>
            <a:ext cx="3415553" cy="1855694"/>
          </a:xfrm>
          <a:prstGeom prst="ellipse">
            <a:avLst/>
          </a:prstGeom>
          <a:solidFill>
            <a:schemeClr val="accent2">
              <a:lumMod val="75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1800" b="1" dirty="0">
                <a:solidFill>
                  <a:schemeClr val="lt1"/>
                </a:solidFill>
                <a:latin typeface="+mn-lt"/>
                <a:ea typeface="Calibri"/>
                <a:cs typeface="Calibri"/>
                <a:sym typeface="Calibri"/>
              </a:rPr>
              <a:t>MATERIA CIVIL</a:t>
            </a:r>
            <a:endParaRPr b="1" dirty="0">
              <a:latin typeface="+mn-lt"/>
            </a:endParaRPr>
          </a:p>
        </p:txBody>
      </p:sp>
      <p:sp>
        <p:nvSpPr>
          <p:cNvPr id="212" name="Google Shape;212;p11"/>
          <p:cNvSpPr/>
          <p:nvPr/>
        </p:nvSpPr>
        <p:spPr>
          <a:xfrm>
            <a:off x="8813425" y="2403625"/>
            <a:ext cx="2622176" cy="635218"/>
          </a:xfrm>
          <a:prstGeom prst="roundRect">
            <a:avLst>
              <a:gd name="adj" fmla="val 16667"/>
            </a:avLst>
          </a:prstGeom>
          <a:solidFill>
            <a:schemeClr val="accent2">
              <a:lumMod val="60000"/>
              <a:lumOff val="4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1800" b="1" dirty="0">
                <a:solidFill>
                  <a:schemeClr val="dk1"/>
                </a:solidFill>
                <a:latin typeface="Calibri"/>
                <a:ea typeface="Calibri"/>
                <a:cs typeface="Calibri"/>
                <a:sym typeface="Calibri"/>
              </a:rPr>
              <a:t>INCUMPLIMIEINTO DE CONTRATO</a:t>
            </a:r>
            <a:endParaRPr dirty="0"/>
          </a:p>
        </p:txBody>
      </p:sp>
      <p:sp>
        <p:nvSpPr>
          <p:cNvPr id="213" name="Google Shape;213;p11"/>
          <p:cNvSpPr/>
          <p:nvPr/>
        </p:nvSpPr>
        <p:spPr>
          <a:xfrm>
            <a:off x="8796601" y="3134971"/>
            <a:ext cx="2622176" cy="588058"/>
          </a:xfrm>
          <a:prstGeom prst="roundRect">
            <a:avLst>
              <a:gd name="adj" fmla="val 16667"/>
            </a:avLst>
          </a:prstGeom>
          <a:solidFill>
            <a:schemeClr val="accent2">
              <a:lumMod val="60000"/>
              <a:lumOff val="4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1800" b="1" dirty="0">
                <a:solidFill>
                  <a:schemeClr val="dk1"/>
                </a:solidFill>
                <a:latin typeface="Calibri"/>
                <a:ea typeface="Calibri"/>
                <a:cs typeface="Calibri"/>
                <a:sym typeface="Calibri"/>
              </a:rPr>
              <a:t>OTORGAMIENTO DE ESCRITURA</a:t>
            </a:r>
            <a:endParaRPr dirty="0"/>
          </a:p>
        </p:txBody>
      </p:sp>
      <p:sp>
        <p:nvSpPr>
          <p:cNvPr id="214" name="Google Shape;214;p11"/>
          <p:cNvSpPr/>
          <p:nvPr/>
        </p:nvSpPr>
        <p:spPr>
          <a:xfrm>
            <a:off x="5886448" y="5740135"/>
            <a:ext cx="2622176" cy="538035"/>
          </a:xfrm>
          <a:prstGeom prst="roundRect">
            <a:avLst>
              <a:gd name="adj" fmla="val 16667"/>
            </a:avLst>
          </a:prstGeom>
          <a:solidFill>
            <a:schemeClr val="accent2">
              <a:lumMod val="60000"/>
              <a:lumOff val="4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1800" b="1" dirty="0">
                <a:solidFill>
                  <a:schemeClr val="dk1"/>
                </a:solidFill>
                <a:latin typeface="Calibri"/>
                <a:ea typeface="Calibri"/>
                <a:cs typeface="Calibri"/>
                <a:sym typeface="Calibri"/>
              </a:rPr>
              <a:t>RATIFICACIÓN DE ÁREAS Y LINDEROS</a:t>
            </a:r>
            <a:endParaRPr dirty="0"/>
          </a:p>
        </p:txBody>
      </p:sp>
      <p:sp>
        <p:nvSpPr>
          <p:cNvPr id="215" name="Google Shape;215;p11"/>
          <p:cNvSpPr/>
          <p:nvPr/>
        </p:nvSpPr>
        <p:spPr>
          <a:xfrm>
            <a:off x="2972730" y="5700338"/>
            <a:ext cx="2622176" cy="577832"/>
          </a:xfrm>
          <a:prstGeom prst="roundRect">
            <a:avLst>
              <a:gd name="adj" fmla="val 16667"/>
            </a:avLst>
          </a:prstGeom>
          <a:solidFill>
            <a:schemeClr val="accent2">
              <a:lumMod val="60000"/>
              <a:lumOff val="4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1800" b="1" dirty="0">
                <a:solidFill>
                  <a:schemeClr val="dk1"/>
                </a:solidFill>
                <a:latin typeface="Calibri"/>
                <a:ea typeface="Calibri"/>
                <a:cs typeface="Calibri"/>
                <a:sym typeface="Calibri"/>
              </a:rPr>
              <a:t>SENTENCIA CON CONDENA DE FUTURO</a:t>
            </a:r>
            <a:endParaRPr dirty="0"/>
          </a:p>
        </p:txBody>
      </p:sp>
      <p:sp>
        <p:nvSpPr>
          <p:cNvPr id="216" name="Google Shape;216;p11"/>
          <p:cNvSpPr/>
          <p:nvPr/>
        </p:nvSpPr>
        <p:spPr>
          <a:xfrm>
            <a:off x="8775263" y="4410749"/>
            <a:ext cx="2622176" cy="280778"/>
          </a:xfrm>
          <a:prstGeom prst="roundRect">
            <a:avLst>
              <a:gd name="adj" fmla="val 16667"/>
            </a:avLst>
          </a:prstGeom>
          <a:solidFill>
            <a:schemeClr val="accent2">
              <a:lumMod val="60000"/>
              <a:lumOff val="4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1800" b="1" dirty="0">
                <a:solidFill>
                  <a:schemeClr val="dk1"/>
                </a:solidFill>
                <a:latin typeface="Calibri"/>
                <a:ea typeface="Calibri"/>
                <a:cs typeface="Calibri"/>
                <a:sym typeface="Calibri"/>
              </a:rPr>
              <a:t>DESALOJO</a:t>
            </a:r>
            <a:endParaRPr dirty="0"/>
          </a:p>
        </p:txBody>
      </p:sp>
      <p:sp>
        <p:nvSpPr>
          <p:cNvPr id="217" name="Google Shape;217;p11"/>
          <p:cNvSpPr/>
          <p:nvPr/>
        </p:nvSpPr>
        <p:spPr>
          <a:xfrm>
            <a:off x="406773" y="3162756"/>
            <a:ext cx="2622176" cy="327965"/>
          </a:xfrm>
          <a:prstGeom prst="roundRect">
            <a:avLst>
              <a:gd name="adj" fmla="val 16667"/>
            </a:avLst>
          </a:prstGeom>
          <a:solidFill>
            <a:schemeClr val="accent2">
              <a:lumMod val="60000"/>
              <a:lumOff val="4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1800" b="1" dirty="0">
                <a:solidFill>
                  <a:schemeClr val="dk1"/>
                </a:solidFill>
                <a:latin typeface="Calibri"/>
                <a:ea typeface="Calibri"/>
                <a:cs typeface="Calibri"/>
                <a:sym typeface="Calibri"/>
              </a:rPr>
              <a:t>PETICIÓN DE HERENCIA</a:t>
            </a:r>
            <a:endParaRPr dirty="0"/>
          </a:p>
        </p:txBody>
      </p:sp>
      <p:sp>
        <p:nvSpPr>
          <p:cNvPr id="218" name="Google Shape;218;p11"/>
          <p:cNvSpPr/>
          <p:nvPr/>
        </p:nvSpPr>
        <p:spPr>
          <a:xfrm>
            <a:off x="406773" y="3981445"/>
            <a:ext cx="2622176" cy="327966"/>
          </a:xfrm>
          <a:prstGeom prst="roundRect">
            <a:avLst>
              <a:gd name="adj" fmla="val 16667"/>
            </a:avLst>
          </a:prstGeom>
          <a:solidFill>
            <a:schemeClr val="accent2">
              <a:lumMod val="60000"/>
              <a:lumOff val="4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1800" b="1">
                <a:solidFill>
                  <a:schemeClr val="dk1"/>
                </a:solidFill>
                <a:latin typeface="Calibri"/>
                <a:ea typeface="Calibri"/>
                <a:cs typeface="Calibri"/>
                <a:sym typeface="Calibri"/>
              </a:rPr>
              <a:t>RETRACTO</a:t>
            </a:r>
            <a:endParaRPr/>
          </a:p>
        </p:txBody>
      </p:sp>
      <p:sp>
        <p:nvSpPr>
          <p:cNvPr id="219" name="Google Shape;219;p11"/>
          <p:cNvSpPr/>
          <p:nvPr/>
        </p:nvSpPr>
        <p:spPr>
          <a:xfrm>
            <a:off x="406773" y="4449409"/>
            <a:ext cx="2622176" cy="1128890"/>
          </a:xfrm>
          <a:prstGeom prst="roundRect">
            <a:avLst>
              <a:gd name="adj" fmla="val 16667"/>
            </a:avLst>
          </a:prstGeom>
          <a:solidFill>
            <a:schemeClr val="accent2">
              <a:lumMod val="60000"/>
              <a:lumOff val="4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1800" b="1" dirty="0">
                <a:solidFill>
                  <a:schemeClr val="dk1"/>
                </a:solidFill>
                <a:latin typeface="Calibri"/>
                <a:ea typeface="Calibri"/>
                <a:cs typeface="Calibri"/>
                <a:sym typeface="Calibri"/>
              </a:rPr>
              <a:t>INDEMNIZACIÓN POR SEPARACIÓN UNILATERIAL DE ÚNION DE HECHO</a:t>
            </a:r>
            <a:endParaRPr dirty="0"/>
          </a:p>
        </p:txBody>
      </p:sp>
      <p:sp>
        <p:nvSpPr>
          <p:cNvPr id="220" name="Google Shape;220;p11"/>
          <p:cNvSpPr/>
          <p:nvPr/>
        </p:nvSpPr>
        <p:spPr>
          <a:xfrm>
            <a:off x="8775263" y="4844893"/>
            <a:ext cx="2622176" cy="351095"/>
          </a:xfrm>
          <a:prstGeom prst="roundRect">
            <a:avLst>
              <a:gd name="adj" fmla="val 16667"/>
            </a:avLst>
          </a:prstGeom>
          <a:solidFill>
            <a:schemeClr val="accent2">
              <a:lumMod val="60000"/>
              <a:lumOff val="4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1800" b="1" dirty="0">
                <a:solidFill>
                  <a:schemeClr val="dk1"/>
                </a:solidFill>
                <a:latin typeface="Calibri"/>
                <a:ea typeface="Calibri"/>
                <a:cs typeface="Calibri"/>
                <a:sym typeface="Calibri"/>
              </a:rPr>
              <a:t>DIVISIÓN Y PARTICIÓN</a:t>
            </a:r>
            <a:endParaRPr dirty="0"/>
          </a:p>
        </p:txBody>
      </p:sp>
      <p:sp>
        <p:nvSpPr>
          <p:cNvPr id="221" name="Google Shape;221;p11"/>
          <p:cNvSpPr/>
          <p:nvPr/>
        </p:nvSpPr>
        <p:spPr>
          <a:xfrm>
            <a:off x="8775263" y="1675772"/>
            <a:ext cx="2622176" cy="577832"/>
          </a:xfrm>
          <a:prstGeom prst="roundRect">
            <a:avLst>
              <a:gd name="adj" fmla="val 16667"/>
            </a:avLst>
          </a:prstGeom>
          <a:solidFill>
            <a:schemeClr val="accent2">
              <a:lumMod val="60000"/>
              <a:lumOff val="4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1800" b="1">
                <a:solidFill>
                  <a:schemeClr val="dk1"/>
                </a:solidFill>
                <a:latin typeface="Calibri"/>
                <a:ea typeface="Calibri"/>
                <a:cs typeface="Calibri"/>
                <a:sym typeface="Calibri"/>
              </a:rPr>
              <a:t>RESOLUCIÓN DE CONTRATO</a:t>
            </a:r>
            <a:endParaRPr/>
          </a:p>
        </p:txBody>
      </p:sp>
      <p:sp>
        <p:nvSpPr>
          <p:cNvPr id="222" name="Google Shape;222;p11"/>
          <p:cNvSpPr/>
          <p:nvPr/>
        </p:nvSpPr>
        <p:spPr>
          <a:xfrm>
            <a:off x="8796601" y="3891342"/>
            <a:ext cx="2622176" cy="351094"/>
          </a:xfrm>
          <a:prstGeom prst="roundRect">
            <a:avLst>
              <a:gd name="adj" fmla="val 16667"/>
            </a:avLst>
          </a:prstGeom>
          <a:solidFill>
            <a:schemeClr val="accent2">
              <a:lumMod val="60000"/>
              <a:lumOff val="4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1800" b="1" dirty="0">
                <a:solidFill>
                  <a:schemeClr val="dk1"/>
                </a:solidFill>
                <a:latin typeface="Calibri"/>
                <a:ea typeface="Calibri"/>
                <a:cs typeface="Calibri"/>
                <a:sym typeface="Calibri"/>
              </a:rPr>
              <a:t>OFRECIMIENTO DE PAGO</a:t>
            </a:r>
            <a:endParaRPr dirty="0"/>
          </a:p>
        </p:txBody>
      </p:sp>
      <p:sp>
        <p:nvSpPr>
          <p:cNvPr id="223" name="Google Shape;223;p11"/>
          <p:cNvSpPr/>
          <p:nvPr/>
        </p:nvSpPr>
        <p:spPr>
          <a:xfrm>
            <a:off x="406773" y="2465054"/>
            <a:ext cx="2622176" cy="564446"/>
          </a:xfrm>
          <a:prstGeom prst="roundRect">
            <a:avLst>
              <a:gd name="adj" fmla="val 16667"/>
            </a:avLst>
          </a:prstGeom>
          <a:solidFill>
            <a:schemeClr val="accent2">
              <a:lumMod val="60000"/>
              <a:lumOff val="4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1800" b="1" dirty="0">
                <a:solidFill>
                  <a:schemeClr val="dk1"/>
                </a:solidFill>
                <a:latin typeface="Calibri"/>
                <a:ea typeface="Calibri"/>
                <a:cs typeface="Calibri"/>
                <a:sym typeface="Calibri"/>
              </a:rPr>
              <a:t>INTERDICTO DE RETENER Y RECOBRAR</a:t>
            </a:r>
            <a:endParaRPr dirty="0"/>
          </a:p>
        </p:txBody>
      </p:sp>
      <p:sp>
        <p:nvSpPr>
          <p:cNvPr id="224" name="Google Shape;224;p11"/>
          <p:cNvSpPr/>
          <p:nvPr/>
        </p:nvSpPr>
        <p:spPr>
          <a:xfrm>
            <a:off x="406773" y="3584181"/>
            <a:ext cx="2622176" cy="257266"/>
          </a:xfrm>
          <a:prstGeom prst="roundRect">
            <a:avLst>
              <a:gd name="adj" fmla="val 16667"/>
            </a:avLst>
          </a:prstGeom>
          <a:solidFill>
            <a:schemeClr val="accent2">
              <a:lumMod val="60000"/>
              <a:lumOff val="4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1800" b="1" dirty="0">
                <a:solidFill>
                  <a:schemeClr val="dk1"/>
                </a:solidFill>
                <a:latin typeface="Calibri"/>
                <a:ea typeface="Calibri"/>
                <a:cs typeface="Calibri"/>
                <a:sym typeface="Calibri"/>
              </a:rPr>
              <a:t>INDEMNIZACIÓN</a:t>
            </a:r>
            <a:endParaRPr dirty="0"/>
          </a:p>
        </p:txBody>
      </p:sp>
      <p:sp>
        <p:nvSpPr>
          <p:cNvPr id="225" name="Google Shape;225;p11"/>
          <p:cNvSpPr/>
          <p:nvPr/>
        </p:nvSpPr>
        <p:spPr>
          <a:xfrm>
            <a:off x="406773" y="1638774"/>
            <a:ext cx="2622176" cy="651827"/>
          </a:xfrm>
          <a:prstGeom prst="roundRect">
            <a:avLst>
              <a:gd name="adj" fmla="val 16667"/>
            </a:avLst>
          </a:prstGeom>
          <a:solidFill>
            <a:schemeClr val="accent2">
              <a:lumMod val="60000"/>
              <a:lumOff val="4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1800" b="1" dirty="0">
                <a:solidFill>
                  <a:schemeClr val="dk1"/>
                </a:solidFill>
                <a:latin typeface="Calibri"/>
                <a:ea typeface="Calibri"/>
                <a:cs typeface="Calibri"/>
                <a:sym typeface="Calibri"/>
              </a:rPr>
              <a:t>OBLIGACIÓN DE DAR, HACER Y NO HACER</a:t>
            </a:r>
            <a:endParaRPr dirty="0"/>
          </a:p>
        </p:txBody>
      </p:sp>
      <p:sp>
        <p:nvSpPr>
          <p:cNvPr id="226" name="Google Shape;226;p11"/>
          <p:cNvSpPr/>
          <p:nvPr/>
        </p:nvSpPr>
        <p:spPr>
          <a:xfrm>
            <a:off x="2972730" y="1045515"/>
            <a:ext cx="2622176" cy="409961"/>
          </a:xfrm>
          <a:prstGeom prst="roundRect">
            <a:avLst>
              <a:gd name="adj" fmla="val 16667"/>
            </a:avLst>
          </a:prstGeom>
          <a:solidFill>
            <a:schemeClr val="accent2">
              <a:lumMod val="60000"/>
              <a:lumOff val="4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1800" b="1" dirty="0">
                <a:solidFill>
                  <a:schemeClr val="dk1"/>
                </a:solidFill>
                <a:latin typeface="Calibri"/>
                <a:ea typeface="Calibri"/>
                <a:cs typeface="Calibri"/>
                <a:sym typeface="Calibri"/>
              </a:rPr>
              <a:t>REINVINDICACIÓN</a:t>
            </a:r>
            <a:endParaRPr dirty="0"/>
          </a:p>
        </p:txBody>
      </p:sp>
      <p:sp>
        <p:nvSpPr>
          <p:cNvPr id="227" name="Google Shape;227;p11"/>
          <p:cNvSpPr/>
          <p:nvPr/>
        </p:nvSpPr>
        <p:spPr>
          <a:xfrm>
            <a:off x="5886448" y="1022690"/>
            <a:ext cx="2622176" cy="409961"/>
          </a:xfrm>
          <a:prstGeom prst="roundRect">
            <a:avLst>
              <a:gd name="adj" fmla="val 16667"/>
            </a:avLst>
          </a:prstGeom>
          <a:solidFill>
            <a:schemeClr val="accent2">
              <a:lumMod val="60000"/>
              <a:lumOff val="4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1800" b="1" dirty="0">
                <a:solidFill>
                  <a:schemeClr val="dk1"/>
                </a:solidFill>
                <a:latin typeface="Calibri"/>
                <a:ea typeface="Calibri"/>
                <a:cs typeface="Calibri"/>
                <a:sym typeface="Calibri"/>
              </a:rPr>
              <a:t>PAGO DE MEJORAS</a:t>
            </a:r>
            <a:endParaRPr dirty="0"/>
          </a:p>
        </p:txBody>
      </p:sp>
      <p:pic>
        <p:nvPicPr>
          <p:cNvPr id="228" name="Google Shape;228;p11" descr="CONCILIACIÓN EN MATERIA CIVIL - Conciliación Extrajudicial"/>
          <p:cNvPicPr preferRelativeResize="0"/>
          <p:nvPr/>
        </p:nvPicPr>
        <p:blipFill rotWithShape="1">
          <a:blip r:embed="rId5">
            <a:alphaModFix/>
          </a:blip>
          <a:srcRect l="1265" t="2363" r="2586" b="1851"/>
          <a:stretch/>
        </p:blipFill>
        <p:spPr>
          <a:xfrm>
            <a:off x="4508699" y="3620956"/>
            <a:ext cx="2305879" cy="1345879"/>
          </a:xfrm>
          <a:prstGeom prst="rect">
            <a:avLst/>
          </a:prstGeom>
          <a:noFill/>
          <a:ln>
            <a:noFill/>
          </a:ln>
        </p:spPr>
      </p:pic>
      <p:sp>
        <p:nvSpPr>
          <p:cNvPr id="229" name="Google Shape;229;p11"/>
          <p:cNvSpPr/>
          <p:nvPr/>
        </p:nvSpPr>
        <p:spPr>
          <a:xfrm>
            <a:off x="4512304" y="4858341"/>
            <a:ext cx="2302273" cy="405886"/>
          </a:xfrm>
          <a:prstGeom prst="rect">
            <a:avLst/>
          </a:prstGeom>
          <a:solidFill>
            <a:schemeClr val="accent2">
              <a:lumMod val="75000"/>
            </a:schemeClr>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1050" b="1" dirty="0">
                <a:solidFill>
                  <a:schemeClr val="tx1"/>
                </a:solidFill>
                <a:latin typeface="+mn-lt"/>
                <a:ea typeface="Calibri"/>
                <a:cs typeface="Calibri"/>
                <a:sym typeface="Calibri"/>
              </a:rPr>
              <a:t>DIRECTIVA Nº 001-2016-JUS/DGDP-DCMA</a:t>
            </a:r>
            <a:endParaRPr sz="1100" dirty="0">
              <a:solidFill>
                <a:schemeClr val="tx1"/>
              </a:solidFill>
              <a:latin typeface="+mn-lt"/>
            </a:endParaRPr>
          </a:p>
        </p:txBody>
      </p:sp>
      <p:pic>
        <p:nvPicPr>
          <p:cNvPr id="2" name="Sonido grabado">
            <a:hlinkClick r:id="" action="ppaction://media"/>
            <a:extLst>
              <a:ext uri="{FF2B5EF4-FFF2-40B4-BE49-F238E27FC236}">
                <a16:creationId xmlns:a16="http://schemas.microsoft.com/office/drawing/2014/main" id="{E339CD30-0BD3-B734-D292-DAB34BE329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62440" y="181204"/>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6759"/>
    </mc:Choice>
    <mc:Fallback xmlns="">
      <p:transition spd="slow" advTm="56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7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234"/>
        <p:cNvGrpSpPr/>
        <p:nvPr/>
      </p:nvGrpSpPr>
      <p:grpSpPr>
        <a:xfrm>
          <a:off x="0" y="0"/>
          <a:ext cx="0" cy="0"/>
          <a:chOff x="0" y="0"/>
          <a:chExt cx="0" cy="0"/>
        </a:xfrm>
      </p:grpSpPr>
      <p:sp>
        <p:nvSpPr>
          <p:cNvPr id="235" name="Google Shape;235;p12"/>
          <p:cNvSpPr txBox="1">
            <a:spLocks noGrp="1"/>
          </p:cNvSpPr>
          <p:nvPr>
            <p:ph type="title"/>
          </p:nvPr>
        </p:nvSpPr>
        <p:spPr>
          <a:xfrm>
            <a:off x="180313" y="197126"/>
            <a:ext cx="10515600" cy="80645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Arial"/>
              <a:buNone/>
            </a:pPr>
            <a:r>
              <a:rPr lang="es-PE" dirty="0"/>
              <a:t>¿Cuáles son los asuntos conciliables?</a:t>
            </a:r>
            <a:endParaRPr dirty="0"/>
          </a:p>
        </p:txBody>
      </p:sp>
      <p:sp>
        <p:nvSpPr>
          <p:cNvPr id="236" name="Google Shape;236;p12"/>
          <p:cNvSpPr/>
          <p:nvPr/>
        </p:nvSpPr>
        <p:spPr>
          <a:xfrm>
            <a:off x="4388221" y="1639706"/>
            <a:ext cx="3415553" cy="1855694"/>
          </a:xfrm>
          <a:prstGeom prst="ellipse">
            <a:avLst/>
          </a:prstGeom>
          <a:solidFill>
            <a:schemeClr val="accent1"/>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1800" b="1" dirty="0">
                <a:solidFill>
                  <a:schemeClr val="lt1"/>
                </a:solidFill>
                <a:latin typeface="+mn-lt"/>
                <a:ea typeface="Calibri"/>
                <a:cs typeface="Calibri"/>
                <a:sym typeface="Calibri"/>
              </a:rPr>
              <a:t>CONTRATACIONES CON EL ESTADO</a:t>
            </a:r>
            <a:endParaRPr b="1" dirty="0">
              <a:latin typeface="+mn-lt"/>
            </a:endParaRPr>
          </a:p>
        </p:txBody>
      </p:sp>
      <p:sp>
        <p:nvSpPr>
          <p:cNvPr id="237" name="Google Shape;237;p12"/>
          <p:cNvSpPr/>
          <p:nvPr/>
        </p:nvSpPr>
        <p:spPr>
          <a:xfrm>
            <a:off x="8650169" y="2319525"/>
            <a:ext cx="2622176" cy="635218"/>
          </a:xfrm>
          <a:prstGeom prst="roundRect">
            <a:avLst>
              <a:gd name="adj" fmla="val 16667"/>
            </a:avLst>
          </a:prstGeom>
          <a:solidFill>
            <a:schemeClr val="accent1">
              <a:lumMod val="40000"/>
              <a:lumOff val="6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1800" b="1" dirty="0">
                <a:solidFill>
                  <a:schemeClr val="dk1"/>
                </a:solidFill>
                <a:latin typeface="Calibri"/>
                <a:ea typeface="Calibri"/>
                <a:cs typeface="Calibri"/>
                <a:sym typeface="Calibri"/>
              </a:rPr>
              <a:t>AMPLIACIÓN DEL PLAZO CONTRACTUAL</a:t>
            </a:r>
            <a:endParaRPr dirty="0"/>
          </a:p>
        </p:txBody>
      </p:sp>
      <p:sp>
        <p:nvSpPr>
          <p:cNvPr id="238" name="Google Shape;238;p12"/>
          <p:cNvSpPr/>
          <p:nvPr/>
        </p:nvSpPr>
        <p:spPr>
          <a:xfrm>
            <a:off x="8658428" y="3040432"/>
            <a:ext cx="2622176" cy="588058"/>
          </a:xfrm>
          <a:prstGeom prst="roundRect">
            <a:avLst>
              <a:gd name="adj" fmla="val 16667"/>
            </a:avLst>
          </a:prstGeom>
          <a:solidFill>
            <a:schemeClr val="accent1">
              <a:lumMod val="40000"/>
              <a:lumOff val="6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1800" b="1" dirty="0">
                <a:solidFill>
                  <a:schemeClr val="dk1"/>
                </a:solidFill>
                <a:latin typeface="Calibri"/>
                <a:ea typeface="Calibri"/>
                <a:cs typeface="Calibri"/>
                <a:sym typeface="Calibri"/>
              </a:rPr>
              <a:t>RECEPCIÓN Y CONFORMIDAD</a:t>
            </a:r>
            <a:endParaRPr dirty="0"/>
          </a:p>
        </p:txBody>
      </p:sp>
      <p:sp>
        <p:nvSpPr>
          <p:cNvPr id="239" name="Google Shape;239;p12"/>
          <p:cNvSpPr/>
          <p:nvPr/>
        </p:nvSpPr>
        <p:spPr>
          <a:xfrm>
            <a:off x="8658428" y="3816106"/>
            <a:ext cx="2622176" cy="498239"/>
          </a:xfrm>
          <a:prstGeom prst="roundRect">
            <a:avLst>
              <a:gd name="adj" fmla="val 16667"/>
            </a:avLst>
          </a:prstGeom>
          <a:solidFill>
            <a:schemeClr val="accent1">
              <a:lumMod val="40000"/>
              <a:lumOff val="6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1800" b="1" dirty="0">
                <a:solidFill>
                  <a:schemeClr val="dk1"/>
                </a:solidFill>
                <a:latin typeface="Calibri"/>
                <a:ea typeface="Calibri"/>
                <a:cs typeface="Calibri"/>
                <a:sym typeface="Calibri"/>
              </a:rPr>
              <a:t>VALORIZACIONES O METRADOS</a:t>
            </a:r>
            <a:endParaRPr dirty="0"/>
          </a:p>
        </p:txBody>
      </p:sp>
      <p:sp>
        <p:nvSpPr>
          <p:cNvPr id="240" name="Google Shape;240;p12"/>
          <p:cNvSpPr/>
          <p:nvPr/>
        </p:nvSpPr>
        <p:spPr>
          <a:xfrm>
            <a:off x="415032" y="2917324"/>
            <a:ext cx="2589892" cy="588058"/>
          </a:xfrm>
          <a:prstGeom prst="roundRect">
            <a:avLst>
              <a:gd name="adj" fmla="val 16667"/>
            </a:avLst>
          </a:prstGeom>
          <a:solidFill>
            <a:schemeClr val="accent1">
              <a:lumMod val="40000"/>
              <a:lumOff val="6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1800" b="1" dirty="0">
                <a:solidFill>
                  <a:schemeClr val="dk1"/>
                </a:solidFill>
                <a:latin typeface="Calibri"/>
                <a:ea typeface="Calibri"/>
                <a:cs typeface="Calibri"/>
                <a:sym typeface="Calibri"/>
              </a:rPr>
              <a:t>RESARCIMIENTO DE DAÑOS Y PERJUICIOS</a:t>
            </a:r>
            <a:endParaRPr dirty="0"/>
          </a:p>
        </p:txBody>
      </p:sp>
      <p:sp>
        <p:nvSpPr>
          <p:cNvPr id="241" name="Google Shape;241;p12"/>
          <p:cNvSpPr/>
          <p:nvPr/>
        </p:nvSpPr>
        <p:spPr>
          <a:xfrm>
            <a:off x="415032" y="3737259"/>
            <a:ext cx="2589892" cy="393529"/>
          </a:xfrm>
          <a:prstGeom prst="roundRect">
            <a:avLst>
              <a:gd name="adj" fmla="val 16667"/>
            </a:avLst>
          </a:prstGeom>
          <a:solidFill>
            <a:schemeClr val="accent1">
              <a:lumMod val="40000"/>
              <a:lumOff val="6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1800" b="1" dirty="0">
                <a:solidFill>
                  <a:schemeClr val="dk1"/>
                </a:solidFill>
                <a:latin typeface="Calibri"/>
                <a:ea typeface="Calibri"/>
                <a:cs typeface="Calibri"/>
                <a:sym typeface="Calibri"/>
              </a:rPr>
              <a:t>VICIOS OCULTOS</a:t>
            </a:r>
            <a:endParaRPr dirty="0"/>
          </a:p>
        </p:txBody>
      </p:sp>
      <p:sp>
        <p:nvSpPr>
          <p:cNvPr id="242" name="Google Shape;242;p12"/>
          <p:cNvSpPr/>
          <p:nvPr/>
        </p:nvSpPr>
        <p:spPr>
          <a:xfrm>
            <a:off x="8658428" y="1601237"/>
            <a:ext cx="2622176" cy="577832"/>
          </a:xfrm>
          <a:prstGeom prst="roundRect">
            <a:avLst>
              <a:gd name="adj" fmla="val 16667"/>
            </a:avLst>
          </a:prstGeom>
          <a:solidFill>
            <a:schemeClr val="accent1">
              <a:lumMod val="40000"/>
              <a:lumOff val="6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1800" b="1" dirty="0">
                <a:solidFill>
                  <a:schemeClr val="dk1"/>
                </a:solidFill>
                <a:latin typeface="Calibri"/>
                <a:ea typeface="Calibri"/>
                <a:cs typeface="Calibri"/>
                <a:sym typeface="Calibri"/>
              </a:rPr>
              <a:t>RESOLUCIÓN DE CONTRATO</a:t>
            </a:r>
            <a:endParaRPr dirty="0"/>
          </a:p>
        </p:txBody>
      </p:sp>
      <p:sp>
        <p:nvSpPr>
          <p:cNvPr id="243" name="Google Shape;243;p12"/>
          <p:cNvSpPr/>
          <p:nvPr/>
        </p:nvSpPr>
        <p:spPr>
          <a:xfrm>
            <a:off x="406773" y="4272001"/>
            <a:ext cx="2622176" cy="604868"/>
          </a:xfrm>
          <a:prstGeom prst="roundRect">
            <a:avLst>
              <a:gd name="adj" fmla="val 16667"/>
            </a:avLst>
          </a:prstGeom>
          <a:solidFill>
            <a:schemeClr val="accent1">
              <a:lumMod val="40000"/>
              <a:lumOff val="6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1800" b="1">
                <a:solidFill>
                  <a:schemeClr val="dk1"/>
                </a:solidFill>
                <a:latin typeface="Calibri"/>
                <a:ea typeface="Calibri"/>
                <a:cs typeface="Calibri"/>
                <a:sym typeface="Calibri"/>
              </a:rPr>
              <a:t>LIQUIDACIÓN DE CONTRATO</a:t>
            </a:r>
            <a:endParaRPr/>
          </a:p>
        </p:txBody>
      </p:sp>
      <p:sp>
        <p:nvSpPr>
          <p:cNvPr id="244" name="Google Shape;244;p12"/>
          <p:cNvSpPr/>
          <p:nvPr/>
        </p:nvSpPr>
        <p:spPr>
          <a:xfrm>
            <a:off x="406773" y="2395270"/>
            <a:ext cx="2630435" cy="393529"/>
          </a:xfrm>
          <a:prstGeom prst="roundRect">
            <a:avLst>
              <a:gd name="adj" fmla="val 16667"/>
            </a:avLst>
          </a:prstGeom>
          <a:solidFill>
            <a:schemeClr val="accent1">
              <a:lumMod val="40000"/>
              <a:lumOff val="6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1800" b="1">
                <a:solidFill>
                  <a:schemeClr val="dk1"/>
                </a:solidFill>
                <a:latin typeface="Calibri"/>
                <a:ea typeface="Calibri"/>
                <a:cs typeface="Calibri"/>
                <a:sym typeface="Calibri"/>
              </a:rPr>
              <a:t>PAGOS</a:t>
            </a:r>
            <a:endParaRPr/>
          </a:p>
        </p:txBody>
      </p:sp>
      <p:sp>
        <p:nvSpPr>
          <p:cNvPr id="245" name="Google Shape;245;p12"/>
          <p:cNvSpPr/>
          <p:nvPr/>
        </p:nvSpPr>
        <p:spPr>
          <a:xfrm>
            <a:off x="415033" y="1565215"/>
            <a:ext cx="2613916" cy="688842"/>
          </a:xfrm>
          <a:prstGeom prst="roundRect">
            <a:avLst>
              <a:gd name="adj" fmla="val 16667"/>
            </a:avLst>
          </a:prstGeom>
          <a:solidFill>
            <a:schemeClr val="accent1">
              <a:lumMod val="40000"/>
              <a:lumOff val="6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1800" b="1" dirty="0">
                <a:solidFill>
                  <a:schemeClr val="dk1"/>
                </a:solidFill>
                <a:latin typeface="Calibri"/>
                <a:ea typeface="Calibri"/>
                <a:cs typeface="Calibri"/>
                <a:sym typeface="Calibri"/>
              </a:rPr>
              <a:t>OBLIGACIONES POSTERIORES AL PAGO</a:t>
            </a:r>
            <a:endParaRPr dirty="0"/>
          </a:p>
        </p:txBody>
      </p:sp>
      <p:pic>
        <p:nvPicPr>
          <p:cNvPr id="246" name="Google Shape;246;p12" descr="Tipos y Modalidades de Contratación con el Estado"/>
          <p:cNvPicPr preferRelativeResize="0"/>
          <p:nvPr/>
        </p:nvPicPr>
        <p:blipFill rotWithShape="1">
          <a:blip r:embed="rId5">
            <a:alphaModFix/>
          </a:blip>
          <a:srcRect/>
          <a:stretch/>
        </p:blipFill>
        <p:spPr>
          <a:xfrm>
            <a:off x="4388222" y="3568204"/>
            <a:ext cx="3594770" cy="1878798"/>
          </a:xfrm>
          <a:prstGeom prst="rect">
            <a:avLst/>
          </a:prstGeom>
          <a:noFill/>
          <a:ln>
            <a:noFill/>
          </a:ln>
        </p:spPr>
      </p:pic>
      <p:sp>
        <p:nvSpPr>
          <p:cNvPr id="247" name="Google Shape;247;p12"/>
          <p:cNvSpPr/>
          <p:nvPr/>
        </p:nvSpPr>
        <p:spPr>
          <a:xfrm>
            <a:off x="4388222" y="5538250"/>
            <a:ext cx="3415553" cy="527751"/>
          </a:xfrm>
          <a:prstGeom prst="roundRect">
            <a:avLst>
              <a:gd name="adj" fmla="val 16667"/>
            </a:avLst>
          </a:prstGeom>
          <a:solidFill>
            <a:schemeClr val="accent1"/>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1200" b="1" dirty="0">
                <a:solidFill>
                  <a:schemeClr val="dk1"/>
                </a:solidFill>
                <a:latin typeface="Calibri"/>
                <a:ea typeface="Calibri"/>
                <a:cs typeface="Calibri"/>
                <a:sym typeface="Calibri"/>
              </a:rPr>
              <a:t>DIRECTIVA Nº 001-2016-JUS/DGDP-DCMA</a:t>
            </a:r>
            <a:endParaRPr dirty="0"/>
          </a:p>
        </p:txBody>
      </p:sp>
      <p:pic>
        <p:nvPicPr>
          <p:cNvPr id="2" name="Sonido grabado">
            <a:hlinkClick r:id="" action="ppaction://media"/>
            <a:extLst>
              <a:ext uri="{FF2B5EF4-FFF2-40B4-BE49-F238E27FC236}">
                <a16:creationId xmlns:a16="http://schemas.microsoft.com/office/drawing/2014/main" id="{5DC9D7F5-C742-0F7C-23FB-23E93E4D21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91863" y="295551"/>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818"/>
    </mc:Choice>
    <mc:Fallback xmlns="">
      <p:transition spd="slow" advTm="33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8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252"/>
        <p:cNvGrpSpPr/>
        <p:nvPr/>
      </p:nvGrpSpPr>
      <p:grpSpPr>
        <a:xfrm>
          <a:off x="0" y="0"/>
          <a:ext cx="0" cy="0"/>
          <a:chOff x="0" y="0"/>
          <a:chExt cx="0" cy="0"/>
        </a:xfrm>
      </p:grpSpPr>
      <p:sp>
        <p:nvSpPr>
          <p:cNvPr id="253" name="Google Shape;253;p13"/>
          <p:cNvSpPr txBox="1">
            <a:spLocks noGrp="1"/>
          </p:cNvSpPr>
          <p:nvPr>
            <p:ph type="title"/>
          </p:nvPr>
        </p:nvSpPr>
        <p:spPr>
          <a:xfrm>
            <a:off x="542777" y="498735"/>
            <a:ext cx="10515600" cy="80645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Arial"/>
              <a:buNone/>
            </a:pPr>
            <a:r>
              <a:rPr lang="es-PE" dirty="0"/>
              <a:t>Conclusión del proceso de conciliación</a:t>
            </a:r>
            <a:endParaRPr dirty="0"/>
          </a:p>
        </p:txBody>
      </p:sp>
      <p:sp>
        <p:nvSpPr>
          <p:cNvPr id="255" name="Google Shape;255;p13"/>
          <p:cNvSpPr/>
          <p:nvPr/>
        </p:nvSpPr>
        <p:spPr>
          <a:xfrm>
            <a:off x="909922" y="1709820"/>
            <a:ext cx="4890655" cy="3867150"/>
          </a:xfrm>
          <a:prstGeom prst="roundRect">
            <a:avLst>
              <a:gd name="adj" fmla="val 16667"/>
            </a:avLst>
          </a:prstGeom>
          <a:solidFill>
            <a:schemeClr val="bg2"/>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endParaRPr sz="1800" dirty="0">
              <a:solidFill>
                <a:schemeClr val="dk1"/>
              </a:solidFill>
              <a:latin typeface="Calibri"/>
              <a:ea typeface="Calibri"/>
              <a:cs typeface="Calibri"/>
              <a:sym typeface="Calibri"/>
            </a:endParaRPr>
          </a:p>
          <a:p>
            <a:pPr marL="0" marR="0" lvl="0" indent="0" algn="just" rtl="0">
              <a:spcBef>
                <a:spcPts val="0"/>
              </a:spcBef>
              <a:spcAft>
                <a:spcPts val="0"/>
              </a:spcAft>
              <a:buNone/>
            </a:pPr>
            <a:endParaRPr sz="1800" dirty="0">
              <a:solidFill>
                <a:schemeClr val="dk1"/>
              </a:solidFill>
              <a:latin typeface="Calibri"/>
              <a:ea typeface="Calibri"/>
              <a:cs typeface="Calibri"/>
              <a:sym typeface="Calibri"/>
            </a:endParaRPr>
          </a:p>
          <a:p>
            <a:pPr marL="0" marR="0" lvl="0" indent="0" rtl="0">
              <a:spcBef>
                <a:spcPts val="0"/>
              </a:spcBef>
              <a:spcAft>
                <a:spcPts val="0"/>
              </a:spcAft>
              <a:buNone/>
            </a:pPr>
            <a:r>
              <a:rPr lang="es-PE" sz="1800" dirty="0">
                <a:solidFill>
                  <a:schemeClr val="bg1"/>
                </a:solidFill>
                <a:latin typeface="Calibri"/>
                <a:ea typeface="Calibri"/>
                <a:cs typeface="Calibri"/>
                <a:sym typeface="Calibri"/>
              </a:rPr>
              <a:t>La conciliación se concluye mediante:</a:t>
            </a:r>
            <a:endParaRPr dirty="0">
              <a:solidFill>
                <a:schemeClr val="bg1"/>
              </a:solidFill>
            </a:endParaRPr>
          </a:p>
          <a:p>
            <a:pPr marL="0" marR="0" lvl="0" indent="0" rtl="0">
              <a:spcBef>
                <a:spcPts val="0"/>
              </a:spcBef>
              <a:spcAft>
                <a:spcPts val="0"/>
              </a:spcAft>
              <a:buNone/>
            </a:pPr>
            <a:endParaRPr sz="1800" dirty="0">
              <a:solidFill>
                <a:schemeClr val="bg1"/>
              </a:solidFill>
              <a:latin typeface="Calibri"/>
              <a:ea typeface="Calibri"/>
              <a:cs typeface="Calibri"/>
              <a:sym typeface="Calibri"/>
            </a:endParaRPr>
          </a:p>
          <a:p>
            <a:pPr marR="0" lvl="0" rtl="0">
              <a:spcBef>
                <a:spcPts val="0"/>
              </a:spcBef>
              <a:spcAft>
                <a:spcPts val="0"/>
              </a:spcAft>
            </a:pPr>
            <a:r>
              <a:rPr lang="es-PE" sz="1800" dirty="0">
                <a:solidFill>
                  <a:schemeClr val="bg1"/>
                </a:solidFill>
                <a:latin typeface="Calibri"/>
                <a:ea typeface="Calibri"/>
                <a:cs typeface="Calibri"/>
                <a:sym typeface="Calibri"/>
              </a:rPr>
              <a:t>1. Acta de Conciliación con Acuerdo Total.</a:t>
            </a:r>
            <a:endParaRPr dirty="0">
              <a:solidFill>
                <a:schemeClr val="bg1"/>
              </a:solidFill>
            </a:endParaRPr>
          </a:p>
          <a:p>
            <a:pPr marR="0" lvl="0" rtl="0">
              <a:spcBef>
                <a:spcPts val="0"/>
              </a:spcBef>
              <a:spcAft>
                <a:spcPts val="0"/>
              </a:spcAft>
            </a:pPr>
            <a:r>
              <a:rPr lang="es-PE" sz="1800" dirty="0">
                <a:solidFill>
                  <a:schemeClr val="bg1"/>
                </a:solidFill>
                <a:latin typeface="Calibri"/>
                <a:ea typeface="Calibri"/>
                <a:cs typeface="Calibri"/>
                <a:sym typeface="Calibri"/>
              </a:rPr>
              <a:t>2. Acta de Conciliación con Acuerdo Parcial.</a:t>
            </a:r>
            <a:endParaRPr dirty="0">
              <a:solidFill>
                <a:schemeClr val="bg1"/>
              </a:solidFill>
            </a:endParaRPr>
          </a:p>
          <a:p>
            <a:pPr marR="0" lvl="0" rtl="0">
              <a:spcBef>
                <a:spcPts val="0"/>
              </a:spcBef>
              <a:spcAft>
                <a:spcPts val="0"/>
              </a:spcAft>
            </a:pPr>
            <a:r>
              <a:rPr lang="es-PE" sz="1800" dirty="0">
                <a:solidFill>
                  <a:schemeClr val="bg1"/>
                </a:solidFill>
                <a:latin typeface="Calibri"/>
                <a:ea typeface="Calibri"/>
                <a:cs typeface="Calibri"/>
                <a:sym typeface="Calibri"/>
              </a:rPr>
              <a:t>3. Acta de Conciliación con Falta de Acuerdo.</a:t>
            </a:r>
            <a:endParaRPr dirty="0">
              <a:solidFill>
                <a:schemeClr val="bg1"/>
              </a:solidFill>
            </a:endParaRPr>
          </a:p>
          <a:p>
            <a:pPr marR="0" lvl="0" rtl="0">
              <a:spcBef>
                <a:spcPts val="0"/>
              </a:spcBef>
              <a:spcAft>
                <a:spcPts val="0"/>
              </a:spcAft>
            </a:pPr>
            <a:r>
              <a:rPr lang="es-PE" sz="1800" dirty="0">
                <a:solidFill>
                  <a:schemeClr val="bg1"/>
                </a:solidFill>
                <a:latin typeface="Calibri"/>
                <a:ea typeface="Calibri"/>
                <a:cs typeface="Calibri"/>
                <a:sym typeface="Calibri"/>
              </a:rPr>
              <a:t>4. Acta de Conciliación por inasistencia de una de las partes.</a:t>
            </a:r>
            <a:endParaRPr dirty="0">
              <a:solidFill>
                <a:schemeClr val="bg1"/>
              </a:solidFill>
            </a:endParaRPr>
          </a:p>
          <a:p>
            <a:pPr marR="0" lvl="0" rtl="0">
              <a:spcBef>
                <a:spcPts val="0"/>
              </a:spcBef>
              <a:spcAft>
                <a:spcPts val="0"/>
              </a:spcAft>
            </a:pPr>
            <a:r>
              <a:rPr lang="es-PE" sz="1800" dirty="0">
                <a:solidFill>
                  <a:schemeClr val="bg1"/>
                </a:solidFill>
                <a:latin typeface="Calibri"/>
                <a:ea typeface="Calibri"/>
                <a:cs typeface="Calibri"/>
                <a:sym typeface="Calibri"/>
              </a:rPr>
              <a:t>5. Acta de Conciliación por inasistencia de ambas partes.</a:t>
            </a:r>
            <a:endParaRPr dirty="0">
              <a:solidFill>
                <a:schemeClr val="bg1"/>
              </a:solidFill>
            </a:endParaRPr>
          </a:p>
          <a:p>
            <a:pPr marR="0" lvl="0" rtl="0">
              <a:spcBef>
                <a:spcPts val="0"/>
              </a:spcBef>
              <a:spcAft>
                <a:spcPts val="0"/>
              </a:spcAft>
            </a:pPr>
            <a:r>
              <a:rPr lang="es-PE" sz="1800" dirty="0">
                <a:solidFill>
                  <a:schemeClr val="bg1"/>
                </a:solidFill>
                <a:latin typeface="Calibri"/>
                <a:ea typeface="Calibri"/>
                <a:cs typeface="Calibri"/>
                <a:sym typeface="Calibri"/>
              </a:rPr>
              <a:t>6. Acta de Conciliación por Decisión Debidamente Motivada.</a:t>
            </a:r>
            <a:endParaRPr dirty="0">
              <a:solidFill>
                <a:schemeClr val="bg1"/>
              </a:solidFill>
            </a:endParaRPr>
          </a:p>
          <a:p>
            <a:pPr marR="0" lvl="0" rtl="0">
              <a:spcBef>
                <a:spcPts val="0"/>
              </a:spcBef>
              <a:spcAft>
                <a:spcPts val="0"/>
              </a:spcAft>
            </a:pPr>
            <a:r>
              <a:rPr lang="es-PE" sz="1800" dirty="0">
                <a:solidFill>
                  <a:schemeClr val="bg1"/>
                </a:solidFill>
                <a:latin typeface="Calibri"/>
                <a:ea typeface="Calibri"/>
                <a:cs typeface="Calibri"/>
                <a:sym typeface="Calibri"/>
              </a:rPr>
              <a:t>7. Informe debidamente motivado.</a:t>
            </a:r>
            <a:endParaRPr dirty="0">
              <a:solidFill>
                <a:schemeClr val="bg1"/>
              </a:solidFill>
            </a:endParaRPr>
          </a:p>
          <a:p>
            <a:pPr marL="0" marR="0" lvl="0" indent="0" algn="just" rtl="0">
              <a:spcBef>
                <a:spcPts val="0"/>
              </a:spcBef>
              <a:spcAft>
                <a:spcPts val="0"/>
              </a:spcAft>
              <a:buNone/>
            </a:pPr>
            <a:endParaRPr sz="1800" b="1" dirty="0">
              <a:solidFill>
                <a:schemeClr val="dk1"/>
              </a:solidFill>
              <a:latin typeface="Calibri"/>
              <a:ea typeface="Calibri"/>
              <a:cs typeface="Calibri"/>
              <a:sym typeface="Calibri"/>
            </a:endParaRPr>
          </a:p>
          <a:p>
            <a:pPr marL="0" marR="0" lvl="0" indent="0" algn="just" rtl="0">
              <a:spcBef>
                <a:spcPts val="0"/>
              </a:spcBef>
              <a:spcAft>
                <a:spcPts val="0"/>
              </a:spcAft>
              <a:buNone/>
            </a:pPr>
            <a:endParaRPr sz="1800" b="1" dirty="0">
              <a:solidFill>
                <a:schemeClr val="dk1"/>
              </a:solidFill>
              <a:latin typeface="Calibri"/>
              <a:ea typeface="Calibri"/>
              <a:cs typeface="Calibri"/>
              <a:sym typeface="Calibri"/>
            </a:endParaRPr>
          </a:p>
        </p:txBody>
      </p:sp>
      <p:pic>
        <p:nvPicPr>
          <p:cNvPr id="2" name="Sonido grabado">
            <a:hlinkClick r:id="" action="ppaction://media"/>
            <a:extLst>
              <a:ext uri="{FF2B5EF4-FFF2-40B4-BE49-F238E27FC236}">
                <a16:creationId xmlns:a16="http://schemas.microsoft.com/office/drawing/2014/main" id="{30125DF1-06EA-EDBB-A128-2EDCB04B33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92138" y="193964"/>
            <a:ext cx="609600" cy="609600"/>
          </a:xfrm>
          <a:prstGeom prst="rect">
            <a:avLst/>
          </a:prstGeom>
        </p:spPr>
      </p:pic>
      <p:pic>
        <p:nvPicPr>
          <p:cNvPr id="3" name="Picture 2" descr="Vector gratuito empresario sosteniendo un lápiz en la gran lista de verificación completa con marcas de graduación">
            <a:extLst>
              <a:ext uri="{FF2B5EF4-FFF2-40B4-BE49-F238E27FC236}">
                <a16:creationId xmlns:a16="http://schemas.microsoft.com/office/drawing/2014/main" id="{1E82664C-5594-7A46-4E8B-CD6EB83FC9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0577" y="1605045"/>
            <a:ext cx="6258073" cy="41687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advTm="59801"/>
    </mc:Choice>
    <mc:Fallback xmlns="">
      <p:transition spd="slow" advTm="59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8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Google Shape;253;p13">
            <a:extLst>
              <a:ext uri="{FF2B5EF4-FFF2-40B4-BE49-F238E27FC236}">
                <a16:creationId xmlns:a16="http://schemas.microsoft.com/office/drawing/2014/main" id="{09A38C27-7EE9-8FC3-99F9-294DDB3ADB12}"/>
              </a:ext>
            </a:extLst>
          </p:cNvPr>
          <p:cNvSpPr txBox="1">
            <a:spLocks noGrp="1"/>
          </p:cNvSpPr>
          <p:nvPr>
            <p:ph type="title"/>
          </p:nvPr>
        </p:nvSpPr>
        <p:spPr>
          <a:xfrm>
            <a:off x="838200" y="712095"/>
            <a:ext cx="10515600" cy="80645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Arial"/>
              <a:buNone/>
            </a:pPr>
            <a:r>
              <a:rPr lang="es-PE" dirty="0"/>
              <a:t>Conclusión del proceso de conciliación</a:t>
            </a:r>
            <a:endParaRPr dirty="0"/>
          </a:p>
        </p:txBody>
      </p:sp>
      <p:pic>
        <p:nvPicPr>
          <p:cNvPr id="5" name="Sonido grabado">
            <a:hlinkClick r:id="" action="ppaction://media"/>
            <a:extLst>
              <a:ext uri="{FF2B5EF4-FFF2-40B4-BE49-F238E27FC236}">
                <a16:creationId xmlns:a16="http://schemas.microsoft.com/office/drawing/2014/main" id="{1A0B507B-6787-F9BE-DF6E-483D19CC44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77587" y="354805"/>
            <a:ext cx="609600" cy="609600"/>
          </a:xfrm>
          <a:prstGeom prst="rect">
            <a:avLst/>
          </a:prstGeom>
        </p:spPr>
      </p:pic>
      <p:sp>
        <p:nvSpPr>
          <p:cNvPr id="7" name="Google Shape;255;p13">
            <a:extLst>
              <a:ext uri="{FF2B5EF4-FFF2-40B4-BE49-F238E27FC236}">
                <a16:creationId xmlns:a16="http://schemas.microsoft.com/office/drawing/2014/main" id="{8DA3401B-B9CC-EDBD-FF83-A7A749E1804E}"/>
              </a:ext>
            </a:extLst>
          </p:cNvPr>
          <p:cNvSpPr/>
          <p:nvPr/>
        </p:nvSpPr>
        <p:spPr>
          <a:xfrm>
            <a:off x="6096000" y="1728130"/>
            <a:ext cx="5780438" cy="3867150"/>
          </a:xfrm>
          <a:prstGeom prst="roundRect">
            <a:avLst>
              <a:gd name="adj" fmla="val 16667"/>
            </a:avLst>
          </a:prstGeom>
          <a:solidFill>
            <a:schemeClr val="bg2"/>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endParaRPr sz="1800" dirty="0">
              <a:solidFill>
                <a:schemeClr val="dk1"/>
              </a:solidFill>
              <a:latin typeface="Calibri"/>
              <a:ea typeface="Calibri"/>
              <a:cs typeface="Calibri"/>
              <a:sym typeface="Calibri"/>
            </a:endParaRPr>
          </a:p>
          <a:p>
            <a:pPr marL="0" marR="0" lvl="0" indent="0" algn="just" rtl="0">
              <a:spcBef>
                <a:spcPts val="0"/>
              </a:spcBef>
              <a:spcAft>
                <a:spcPts val="0"/>
              </a:spcAft>
              <a:buNone/>
            </a:pPr>
            <a:r>
              <a:rPr lang="es-ES" sz="1800" dirty="0">
                <a:solidFill>
                  <a:schemeClr val="bg1"/>
                </a:solidFill>
                <a:latin typeface="Calibri"/>
                <a:ea typeface="Calibri"/>
                <a:cs typeface="Calibri"/>
                <a:sym typeface="Calibri"/>
              </a:rPr>
              <a:t>81.1. Las partes pueden pactar en el contrato la conciliación como mecanismo de solución de las controversias, previo al inicio del arbitraje. Son controversias materias de conciliación las siguientes: </a:t>
            </a:r>
          </a:p>
          <a:p>
            <a:pPr marR="0" lvl="0" algn="just" rtl="0">
              <a:spcBef>
                <a:spcPts val="0"/>
              </a:spcBef>
              <a:spcAft>
                <a:spcPts val="0"/>
              </a:spcAft>
            </a:pPr>
            <a:r>
              <a:rPr lang="es-ES" sz="1800" dirty="0">
                <a:solidFill>
                  <a:schemeClr val="bg1"/>
                </a:solidFill>
                <a:latin typeface="Calibri"/>
                <a:ea typeface="Calibri"/>
                <a:cs typeface="Calibri"/>
                <a:sym typeface="Calibri"/>
              </a:rPr>
              <a:t>a) Resolución de contrato. </a:t>
            </a:r>
          </a:p>
          <a:p>
            <a:pPr marR="0" lvl="0" algn="just" rtl="0">
              <a:spcBef>
                <a:spcPts val="0"/>
              </a:spcBef>
              <a:spcAft>
                <a:spcPts val="0"/>
              </a:spcAft>
            </a:pPr>
            <a:r>
              <a:rPr lang="es-ES" sz="1800" dirty="0">
                <a:solidFill>
                  <a:schemeClr val="bg1"/>
                </a:solidFill>
                <a:latin typeface="Calibri"/>
                <a:ea typeface="Calibri"/>
                <a:cs typeface="Calibri"/>
                <a:sym typeface="Calibri"/>
              </a:rPr>
              <a:t>b) Ampliación de plazo contractual. </a:t>
            </a:r>
          </a:p>
          <a:p>
            <a:pPr marR="0" lvl="0" algn="just" rtl="0">
              <a:spcBef>
                <a:spcPts val="0"/>
              </a:spcBef>
              <a:spcAft>
                <a:spcPts val="0"/>
              </a:spcAft>
            </a:pPr>
            <a:r>
              <a:rPr lang="es-ES" sz="1800" dirty="0">
                <a:solidFill>
                  <a:schemeClr val="bg1"/>
                </a:solidFill>
                <a:latin typeface="Calibri"/>
                <a:ea typeface="Calibri"/>
                <a:cs typeface="Calibri"/>
                <a:sym typeface="Calibri"/>
              </a:rPr>
              <a:t>c) Recepción y conformidad de la prestación. </a:t>
            </a:r>
          </a:p>
          <a:p>
            <a:pPr marR="0" lvl="0" algn="just" rtl="0">
              <a:spcBef>
                <a:spcPts val="0"/>
              </a:spcBef>
              <a:spcAft>
                <a:spcPts val="0"/>
              </a:spcAft>
            </a:pPr>
            <a:r>
              <a:rPr lang="es-ES" sz="1800" dirty="0">
                <a:solidFill>
                  <a:schemeClr val="bg1"/>
                </a:solidFill>
                <a:latin typeface="Calibri"/>
                <a:ea typeface="Calibri"/>
                <a:cs typeface="Calibri"/>
                <a:sym typeface="Calibri"/>
              </a:rPr>
              <a:t>d) Valorizaciones o metrados. </a:t>
            </a:r>
          </a:p>
          <a:p>
            <a:pPr marR="0" lvl="0" algn="just" rtl="0">
              <a:spcBef>
                <a:spcPts val="0"/>
              </a:spcBef>
              <a:spcAft>
                <a:spcPts val="0"/>
              </a:spcAft>
            </a:pPr>
            <a:r>
              <a:rPr lang="es-ES" sz="1800" dirty="0">
                <a:solidFill>
                  <a:schemeClr val="bg1"/>
                </a:solidFill>
                <a:latin typeface="Calibri"/>
                <a:ea typeface="Calibri"/>
                <a:cs typeface="Calibri"/>
                <a:sym typeface="Calibri"/>
              </a:rPr>
              <a:t>e) Liquidación de contrato. </a:t>
            </a:r>
          </a:p>
          <a:p>
            <a:pPr marR="0" lvl="0" algn="just" rtl="0">
              <a:spcBef>
                <a:spcPts val="0"/>
              </a:spcBef>
              <a:spcAft>
                <a:spcPts val="0"/>
              </a:spcAft>
            </a:pPr>
            <a:r>
              <a:rPr lang="es-ES" sz="1800" dirty="0">
                <a:solidFill>
                  <a:schemeClr val="bg1"/>
                </a:solidFill>
                <a:latin typeface="Calibri"/>
                <a:ea typeface="Calibri"/>
                <a:cs typeface="Calibri"/>
                <a:sym typeface="Calibri"/>
              </a:rPr>
              <a:t>f) Los que versen respecto de las obligaciones de las partes durante la ejecución del contrato. </a:t>
            </a:r>
          </a:p>
          <a:p>
            <a:pPr marR="0" lvl="0" algn="just" rtl="0">
              <a:spcBef>
                <a:spcPts val="0"/>
              </a:spcBef>
              <a:spcAft>
                <a:spcPts val="0"/>
              </a:spcAft>
            </a:pPr>
            <a:r>
              <a:rPr lang="es-ES" sz="1800" dirty="0">
                <a:solidFill>
                  <a:schemeClr val="bg1"/>
                </a:solidFill>
                <a:latin typeface="Calibri"/>
                <a:ea typeface="Calibri"/>
                <a:cs typeface="Calibri"/>
                <a:sym typeface="Calibri"/>
              </a:rPr>
              <a:t>g) Otras dispuestas en el reglamento. </a:t>
            </a:r>
            <a:endParaRPr sz="1800" b="1" dirty="0">
              <a:solidFill>
                <a:schemeClr val="dk1"/>
              </a:solidFill>
              <a:latin typeface="Calibri"/>
              <a:ea typeface="Calibri"/>
              <a:cs typeface="Calibri"/>
              <a:sym typeface="Calibri"/>
            </a:endParaRPr>
          </a:p>
          <a:p>
            <a:pPr marL="0" marR="0" lvl="0" indent="0" algn="just" rtl="0">
              <a:spcBef>
                <a:spcPts val="0"/>
              </a:spcBef>
              <a:spcAft>
                <a:spcPts val="0"/>
              </a:spcAft>
              <a:buNone/>
            </a:pPr>
            <a:endParaRPr sz="1800" b="1" dirty="0">
              <a:solidFill>
                <a:schemeClr val="dk1"/>
              </a:solidFill>
              <a:latin typeface="Calibri"/>
              <a:ea typeface="Calibri"/>
              <a:cs typeface="Calibri"/>
              <a:sym typeface="Calibri"/>
            </a:endParaRPr>
          </a:p>
        </p:txBody>
      </p:sp>
      <p:sp>
        <p:nvSpPr>
          <p:cNvPr id="8" name="Google Shape;92;p5">
            <a:extLst>
              <a:ext uri="{FF2B5EF4-FFF2-40B4-BE49-F238E27FC236}">
                <a16:creationId xmlns:a16="http://schemas.microsoft.com/office/drawing/2014/main" id="{50B800E0-2F5E-6935-7568-5BEE8729FBC7}"/>
              </a:ext>
            </a:extLst>
          </p:cNvPr>
          <p:cNvSpPr/>
          <p:nvPr/>
        </p:nvSpPr>
        <p:spPr>
          <a:xfrm>
            <a:off x="630221" y="1728130"/>
            <a:ext cx="4764739" cy="1532974"/>
          </a:xfrm>
          <a:prstGeom prst="roundRect">
            <a:avLst>
              <a:gd name="adj" fmla="val 16667"/>
            </a:avLst>
          </a:prstGeom>
          <a:solidFill>
            <a:schemeClr val="accent2">
              <a:lumMod val="60000"/>
              <a:lumOff val="40000"/>
            </a:schemeClr>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2800" b="1" dirty="0">
                <a:solidFill>
                  <a:schemeClr val="dk1"/>
                </a:solidFill>
                <a:latin typeface="Calibri"/>
                <a:ea typeface="Calibri"/>
                <a:cs typeface="Calibri"/>
                <a:sym typeface="Calibri"/>
              </a:rPr>
              <a:t>Ley N° 32069</a:t>
            </a:r>
          </a:p>
          <a:p>
            <a:pPr marL="0" marR="0" lvl="0" indent="0" algn="ctr" rtl="0">
              <a:spcBef>
                <a:spcPts val="0"/>
              </a:spcBef>
              <a:spcAft>
                <a:spcPts val="0"/>
              </a:spcAft>
              <a:buNone/>
            </a:pPr>
            <a:r>
              <a:rPr lang="es-ES" sz="2800" b="1" dirty="0">
                <a:solidFill>
                  <a:schemeClr val="dk1"/>
                </a:solidFill>
                <a:latin typeface="Calibri"/>
                <a:ea typeface="Calibri"/>
                <a:cs typeface="Calibri"/>
                <a:sym typeface="Calibri"/>
              </a:rPr>
              <a:t>Artículo 81. Controversias pasibles de conciliación</a:t>
            </a:r>
            <a:endParaRPr dirty="0"/>
          </a:p>
        </p:txBody>
      </p:sp>
      <p:pic>
        <p:nvPicPr>
          <p:cNvPr id="1030" name="Picture 6" descr="Asesores podrán asistir a audiencia de conciliación">
            <a:extLst>
              <a:ext uri="{FF2B5EF4-FFF2-40B4-BE49-F238E27FC236}">
                <a16:creationId xmlns:a16="http://schemas.microsoft.com/office/drawing/2014/main" id="{E4DF7617-7C30-36B4-C93A-FDF86CC67D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4941" y="3470689"/>
            <a:ext cx="3595298" cy="2396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43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Google Shape;253;p13">
            <a:extLst>
              <a:ext uri="{FF2B5EF4-FFF2-40B4-BE49-F238E27FC236}">
                <a16:creationId xmlns:a16="http://schemas.microsoft.com/office/drawing/2014/main" id="{09A38C27-7EE9-8FC3-99F9-294DDB3ADB12}"/>
              </a:ext>
            </a:extLst>
          </p:cNvPr>
          <p:cNvSpPr txBox="1">
            <a:spLocks noGrp="1"/>
          </p:cNvSpPr>
          <p:nvPr>
            <p:ph type="title"/>
          </p:nvPr>
        </p:nvSpPr>
        <p:spPr>
          <a:xfrm>
            <a:off x="838200" y="712095"/>
            <a:ext cx="10515600" cy="80645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Arial"/>
              <a:buNone/>
            </a:pPr>
            <a:r>
              <a:rPr lang="es-PE" dirty="0"/>
              <a:t>Conclusión del proceso de conciliación</a:t>
            </a:r>
            <a:endParaRPr dirty="0"/>
          </a:p>
        </p:txBody>
      </p:sp>
      <p:pic>
        <p:nvPicPr>
          <p:cNvPr id="5" name="Sonido grabado">
            <a:hlinkClick r:id="" action="ppaction://media"/>
            <a:extLst>
              <a:ext uri="{FF2B5EF4-FFF2-40B4-BE49-F238E27FC236}">
                <a16:creationId xmlns:a16="http://schemas.microsoft.com/office/drawing/2014/main" id="{1A0B507B-6787-F9BE-DF6E-483D19CC44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77587" y="354805"/>
            <a:ext cx="609600" cy="609600"/>
          </a:xfrm>
          <a:prstGeom prst="rect">
            <a:avLst/>
          </a:prstGeom>
        </p:spPr>
      </p:pic>
      <p:sp>
        <p:nvSpPr>
          <p:cNvPr id="7" name="Google Shape;255;p13">
            <a:extLst>
              <a:ext uri="{FF2B5EF4-FFF2-40B4-BE49-F238E27FC236}">
                <a16:creationId xmlns:a16="http://schemas.microsoft.com/office/drawing/2014/main" id="{8DA3401B-B9CC-EDBD-FF83-A7A749E1804E}"/>
              </a:ext>
            </a:extLst>
          </p:cNvPr>
          <p:cNvSpPr/>
          <p:nvPr/>
        </p:nvSpPr>
        <p:spPr>
          <a:xfrm>
            <a:off x="6096000" y="1728130"/>
            <a:ext cx="5780438" cy="4417776"/>
          </a:xfrm>
          <a:prstGeom prst="roundRect">
            <a:avLst>
              <a:gd name="adj" fmla="val 16667"/>
            </a:avLst>
          </a:prstGeom>
          <a:solidFill>
            <a:schemeClr val="bg2"/>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s-ES" sz="2000" b="0" i="0" dirty="0">
                <a:solidFill>
                  <a:schemeClr val="bg1"/>
                </a:solidFill>
                <a:effectLst/>
              </a:rPr>
              <a:t>82.3. El acuerdo de conciliación al que arriban las partes es el resultado de la aplicación del rigor técnico dispuesto en el artículo 27 de la presente ley por parte de los funcionarios que participan en el proceso de conciliación. </a:t>
            </a:r>
          </a:p>
          <a:p>
            <a:pPr marL="0" marR="0" lvl="0" indent="0" algn="just" rtl="0">
              <a:spcBef>
                <a:spcPts val="0"/>
              </a:spcBef>
              <a:spcAft>
                <a:spcPts val="0"/>
              </a:spcAft>
              <a:buNone/>
            </a:pPr>
            <a:r>
              <a:rPr lang="es-ES" sz="2000" b="0" i="0" dirty="0">
                <a:solidFill>
                  <a:schemeClr val="bg1"/>
                </a:solidFill>
                <a:effectLst/>
              </a:rPr>
              <a:t>82.4. En caso de haberse seguido previamente un procedimiento de conciliación sin acuerdo o con acuerdo parcial, el plazo para acudir al arbitraje respecto de las materias no conciliadas se computa a partir del día hábil siguiente de concluida la conciliación.</a:t>
            </a:r>
            <a:endParaRPr lang="es-ES" sz="1600" b="1" dirty="0">
              <a:solidFill>
                <a:schemeClr val="bg1"/>
              </a:solidFill>
              <a:latin typeface="Calibri"/>
              <a:ea typeface="Calibri"/>
              <a:cs typeface="Calibri"/>
              <a:sym typeface="Calibri"/>
            </a:endParaRPr>
          </a:p>
        </p:txBody>
      </p:sp>
      <p:sp>
        <p:nvSpPr>
          <p:cNvPr id="8" name="Google Shape;92;p5">
            <a:extLst>
              <a:ext uri="{FF2B5EF4-FFF2-40B4-BE49-F238E27FC236}">
                <a16:creationId xmlns:a16="http://schemas.microsoft.com/office/drawing/2014/main" id="{50B800E0-2F5E-6935-7568-5BEE8729FBC7}"/>
              </a:ext>
            </a:extLst>
          </p:cNvPr>
          <p:cNvSpPr/>
          <p:nvPr/>
        </p:nvSpPr>
        <p:spPr>
          <a:xfrm>
            <a:off x="630221" y="1728130"/>
            <a:ext cx="4764739" cy="1532974"/>
          </a:xfrm>
          <a:prstGeom prst="roundRect">
            <a:avLst>
              <a:gd name="adj" fmla="val 16667"/>
            </a:avLst>
          </a:prstGeom>
          <a:solidFill>
            <a:schemeClr val="accent2">
              <a:lumMod val="60000"/>
              <a:lumOff val="40000"/>
            </a:schemeClr>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2800" b="1" dirty="0">
                <a:solidFill>
                  <a:schemeClr val="dk1"/>
                </a:solidFill>
                <a:latin typeface="Calibri"/>
                <a:ea typeface="Calibri"/>
                <a:cs typeface="Calibri"/>
                <a:sym typeface="Calibri"/>
              </a:rPr>
              <a:t>Ley N° 32069</a:t>
            </a:r>
          </a:p>
          <a:p>
            <a:pPr marL="0" marR="0" lvl="0" indent="0" algn="ctr" rtl="0">
              <a:spcBef>
                <a:spcPts val="0"/>
              </a:spcBef>
              <a:spcAft>
                <a:spcPts val="0"/>
              </a:spcAft>
              <a:buNone/>
            </a:pPr>
            <a:r>
              <a:rPr lang="es-ES" sz="2800" b="1" dirty="0">
                <a:solidFill>
                  <a:schemeClr val="dk1"/>
                </a:solidFill>
                <a:latin typeface="Calibri"/>
                <a:ea typeface="Calibri"/>
                <a:cs typeface="Calibri"/>
                <a:sym typeface="Calibri"/>
              </a:rPr>
              <a:t>Artículo 82. Reglas aplicables a la conciliación</a:t>
            </a:r>
            <a:endParaRPr dirty="0"/>
          </a:p>
        </p:txBody>
      </p:sp>
      <p:pic>
        <p:nvPicPr>
          <p:cNvPr id="2050" name="Picture 2" descr="En defensa de la conciliación extrajudicial? - AGNITIO">
            <a:extLst>
              <a:ext uri="{FF2B5EF4-FFF2-40B4-BE49-F238E27FC236}">
                <a16:creationId xmlns:a16="http://schemas.microsoft.com/office/drawing/2014/main" id="{01376EB2-2FFD-6A11-BEFA-CC43CF101D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1440" y="3710940"/>
            <a:ext cx="3162300" cy="144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0923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ángulo: esquinas redondeadas 3">
            <a:extLst>
              <a:ext uri="{FF2B5EF4-FFF2-40B4-BE49-F238E27FC236}">
                <a16:creationId xmlns:a16="http://schemas.microsoft.com/office/drawing/2014/main" id="{09F32B92-DD6A-4833-B240-5C77E4008F49}"/>
              </a:ext>
            </a:extLst>
          </p:cNvPr>
          <p:cNvSpPr/>
          <p:nvPr/>
        </p:nvSpPr>
        <p:spPr>
          <a:xfrm>
            <a:off x="601980" y="1337784"/>
            <a:ext cx="6581140" cy="461089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 name="Título 1">
            <a:extLst>
              <a:ext uri="{FF2B5EF4-FFF2-40B4-BE49-F238E27FC236}">
                <a16:creationId xmlns:a16="http://schemas.microsoft.com/office/drawing/2014/main" id="{96FDB8D7-39B6-42FD-8726-980B29EE8490}"/>
              </a:ext>
            </a:extLst>
          </p:cNvPr>
          <p:cNvSpPr>
            <a:spLocks noGrp="1"/>
          </p:cNvSpPr>
          <p:nvPr>
            <p:ph type="title"/>
          </p:nvPr>
        </p:nvSpPr>
        <p:spPr>
          <a:xfrm>
            <a:off x="838200" y="394175"/>
            <a:ext cx="10515600" cy="806450"/>
          </a:xfrm>
        </p:spPr>
        <p:txBody>
          <a:bodyPr/>
          <a:lstStyle/>
          <a:p>
            <a:pPr algn="ctr"/>
            <a:r>
              <a:rPr lang="es-PE" dirty="0"/>
              <a:t>¿Qué es el Arbitraje? </a:t>
            </a:r>
          </a:p>
        </p:txBody>
      </p:sp>
      <p:sp>
        <p:nvSpPr>
          <p:cNvPr id="3" name="Marcador de texto 2">
            <a:extLst>
              <a:ext uri="{FF2B5EF4-FFF2-40B4-BE49-F238E27FC236}">
                <a16:creationId xmlns:a16="http://schemas.microsoft.com/office/drawing/2014/main" id="{52887D1C-B795-4842-8F70-0F6D0907864F}"/>
              </a:ext>
            </a:extLst>
          </p:cNvPr>
          <p:cNvSpPr>
            <a:spLocks noGrp="1"/>
          </p:cNvSpPr>
          <p:nvPr>
            <p:ph type="body" sz="half" idx="2"/>
          </p:nvPr>
        </p:nvSpPr>
        <p:spPr>
          <a:xfrm>
            <a:off x="806450" y="1378426"/>
            <a:ext cx="6172200" cy="4473734"/>
          </a:xfrm>
        </p:spPr>
        <p:txBody>
          <a:bodyPr>
            <a:normAutofit/>
          </a:bodyPr>
          <a:lstStyle/>
          <a:p>
            <a:pPr algn="just">
              <a:lnSpc>
                <a:spcPct val="170000"/>
              </a:lnSpc>
            </a:pPr>
            <a:r>
              <a:rPr lang="es-MX" dirty="0">
                <a:solidFill>
                  <a:schemeClr val="bg1"/>
                </a:solidFill>
              </a:rPr>
              <a:t>El arbitraje es una institución jurídica heterocompositiva, en virtud de la cual una tercera persona, objetiva e imparcial, nombrada por las partes mediante convenio, resuelve en base a una potestad específica el conflicto intersubjetivo de intereses jurídicos, en caso de ser la materia susceptible de libre disposición por las personas afectadas por la discrepancia.</a:t>
            </a:r>
            <a:endParaRPr lang="es-PE" dirty="0">
              <a:solidFill>
                <a:schemeClr val="bg1"/>
              </a:solidFill>
            </a:endParaRPr>
          </a:p>
        </p:txBody>
      </p:sp>
      <p:pic>
        <p:nvPicPr>
          <p:cNvPr id="1026" name="Picture 2" descr="Arbitraje en 2019: demandas sobre el TCE, un nuevo código de buen gobierno  y otras noticias de calado a nivel internacional | Garrigues">
            <a:extLst>
              <a:ext uri="{FF2B5EF4-FFF2-40B4-BE49-F238E27FC236}">
                <a16:creationId xmlns:a16="http://schemas.microsoft.com/office/drawing/2014/main" id="{9C97AD9A-75F5-4653-A731-71C9B26EE93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065" r="12488"/>
          <a:stretch/>
        </p:blipFill>
        <p:spPr bwMode="auto">
          <a:xfrm>
            <a:off x="7419340" y="1474945"/>
            <a:ext cx="4693920" cy="4280696"/>
          </a:xfrm>
          <a:prstGeom prst="rect">
            <a:avLst/>
          </a:prstGeom>
          <a:noFill/>
          <a:extLst>
            <a:ext uri="{909E8E84-426E-40DD-AFC4-6F175D3DCCD1}">
              <a14:hiddenFill xmlns:a14="http://schemas.microsoft.com/office/drawing/2010/main">
                <a:solidFill>
                  <a:srgbClr val="FFFFFF"/>
                </a:solidFill>
              </a14:hiddenFill>
            </a:ext>
          </a:extLst>
        </p:spPr>
      </p:pic>
      <p:pic>
        <p:nvPicPr>
          <p:cNvPr id="5" name="Sonido grabado">
            <a:hlinkClick r:id="" action="ppaction://media"/>
            <a:extLst>
              <a:ext uri="{FF2B5EF4-FFF2-40B4-BE49-F238E27FC236}">
                <a16:creationId xmlns:a16="http://schemas.microsoft.com/office/drawing/2014/main" id="{E6D1878D-82DC-848B-5853-B564517169C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77587" y="354805"/>
            <a:ext cx="609600" cy="609600"/>
          </a:xfrm>
          <a:prstGeom prst="rect">
            <a:avLst/>
          </a:prstGeom>
        </p:spPr>
      </p:pic>
    </p:spTree>
    <p:extLst>
      <p:ext uri="{BB962C8B-B14F-4D97-AF65-F5344CB8AC3E}">
        <p14:creationId xmlns:p14="http://schemas.microsoft.com/office/powerpoint/2010/main" val="3048915166"/>
      </p:ext>
    </p:extLst>
  </p:cSld>
  <p:clrMapOvr>
    <a:masterClrMapping/>
  </p:clrMapOvr>
  <mc:AlternateContent xmlns:mc="http://schemas.openxmlformats.org/markup-compatibility/2006" xmlns:p14="http://schemas.microsoft.com/office/powerpoint/2010/main">
    <mc:Choice Requires="p14">
      <p:transition spd="slow" p14:dur="2000" advTm="32740"/>
    </mc:Choice>
    <mc:Fallback xmlns="">
      <p:transition spd="slow" advTm="32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235B603E-DC88-47F8-87DD-13FE7EA8BA7E}"/>
              </a:ext>
            </a:extLst>
          </p:cNvPr>
          <p:cNvSpPr/>
          <p:nvPr/>
        </p:nvSpPr>
        <p:spPr>
          <a:xfrm rot="5400000">
            <a:off x="8097520" y="3261360"/>
            <a:ext cx="6858000" cy="335280"/>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 name="Rectángulo: esquinas redondeadas 3">
            <a:extLst>
              <a:ext uri="{FF2B5EF4-FFF2-40B4-BE49-F238E27FC236}">
                <a16:creationId xmlns:a16="http://schemas.microsoft.com/office/drawing/2014/main" id="{8EF52354-5FEB-4A6E-9E53-2673696E0621}"/>
              </a:ext>
            </a:extLst>
          </p:cNvPr>
          <p:cNvSpPr/>
          <p:nvPr/>
        </p:nvSpPr>
        <p:spPr>
          <a:xfrm>
            <a:off x="754380" y="2411919"/>
            <a:ext cx="5514340" cy="251342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2" name="Título 1">
            <a:extLst>
              <a:ext uri="{FF2B5EF4-FFF2-40B4-BE49-F238E27FC236}">
                <a16:creationId xmlns:a16="http://schemas.microsoft.com/office/drawing/2014/main" id="{96FDB8D7-39B6-42FD-8726-980B29EE8490}"/>
              </a:ext>
            </a:extLst>
          </p:cNvPr>
          <p:cNvSpPr>
            <a:spLocks noGrp="1"/>
          </p:cNvSpPr>
          <p:nvPr>
            <p:ph type="title"/>
          </p:nvPr>
        </p:nvSpPr>
        <p:spPr>
          <a:xfrm>
            <a:off x="675640" y="585470"/>
            <a:ext cx="10515600" cy="806450"/>
          </a:xfrm>
        </p:spPr>
        <p:txBody>
          <a:bodyPr>
            <a:normAutofit fontScale="90000"/>
          </a:bodyPr>
          <a:lstStyle/>
          <a:p>
            <a:pPr algn="ctr"/>
            <a:r>
              <a:rPr lang="es-PE" dirty="0"/>
              <a:t>¿Cuáles son las materias susceptibles de arbitraje?</a:t>
            </a:r>
          </a:p>
        </p:txBody>
      </p:sp>
      <p:sp>
        <p:nvSpPr>
          <p:cNvPr id="3" name="Marcador de texto 2">
            <a:extLst>
              <a:ext uri="{FF2B5EF4-FFF2-40B4-BE49-F238E27FC236}">
                <a16:creationId xmlns:a16="http://schemas.microsoft.com/office/drawing/2014/main" id="{52887D1C-B795-4842-8F70-0F6D0907864F}"/>
              </a:ext>
            </a:extLst>
          </p:cNvPr>
          <p:cNvSpPr>
            <a:spLocks noGrp="1"/>
          </p:cNvSpPr>
          <p:nvPr>
            <p:ph type="body" sz="half" idx="2"/>
          </p:nvPr>
        </p:nvSpPr>
        <p:spPr>
          <a:xfrm>
            <a:off x="894099" y="2519892"/>
            <a:ext cx="5234902" cy="2297482"/>
          </a:xfrm>
        </p:spPr>
        <p:txBody>
          <a:bodyPr>
            <a:normAutofit fontScale="92500" lnSpcReduction="10000"/>
          </a:bodyPr>
          <a:lstStyle/>
          <a:p>
            <a:pPr algn="just">
              <a:lnSpc>
                <a:spcPct val="150000"/>
              </a:lnSpc>
            </a:pPr>
            <a:r>
              <a:rPr lang="es-MX" dirty="0">
                <a:solidFill>
                  <a:schemeClr val="bg1"/>
                </a:solidFill>
              </a:rPr>
              <a:t>Pueden someterse a arbitraje las controversias sobre materias de libre disposición conforme a derecho, así como aquellas que la ley o los tratados o acuerdos internacionales autoricen. </a:t>
            </a:r>
            <a:endParaRPr lang="es-PE" dirty="0">
              <a:solidFill>
                <a:schemeClr val="bg1"/>
              </a:solidFill>
            </a:endParaRPr>
          </a:p>
        </p:txBody>
      </p:sp>
      <p:pic>
        <p:nvPicPr>
          <p:cNvPr id="6" name="Sonido grabado">
            <a:hlinkClick r:id="" action="ppaction://media"/>
            <a:extLst>
              <a:ext uri="{FF2B5EF4-FFF2-40B4-BE49-F238E27FC236}">
                <a16:creationId xmlns:a16="http://schemas.microsoft.com/office/drawing/2014/main" id="{A3BBA25F-58C1-89FF-60AE-8A2AA6D633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40160" y="280670"/>
            <a:ext cx="609600" cy="609600"/>
          </a:xfrm>
          <a:prstGeom prst="rect">
            <a:avLst/>
          </a:prstGeom>
        </p:spPr>
      </p:pic>
      <p:pic>
        <p:nvPicPr>
          <p:cNvPr id="7" name="Picture 2" descr="Foto gratuita empleador de la empresa de negocios satisfecho con traje apretón de manos nuevo empleado contratado en una entrevista de trabajo, gerente de recursos humanos de hombre contratar a un candidato exitoso estrechar la mano en la reunión de negocios, concepto de colocación">
            <a:extLst>
              <a:ext uri="{FF2B5EF4-FFF2-40B4-BE49-F238E27FC236}">
                <a16:creationId xmlns:a16="http://schemas.microsoft.com/office/drawing/2014/main" id="{EB6D9E0E-B0F0-52C6-B064-9AB9668994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36360" y="2111998"/>
            <a:ext cx="4673638" cy="3113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8889543"/>
      </p:ext>
    </p:extLst>
  </p:cSld>
  <p:clrMapOvr>
    <a:masterClrMapping/>
  </p:clrMapOvr>
  <mc:AlternateContent xmlns:mc="http://schemas.openxmlformats.org/markup-compatibility/2006" xmlns:p14="http://schemas.microsoft.com/office/powerpoint/2010/main">
    <mc:Choice Requires="p14">
      <p:transition spd="slow" p14:dur="2000" advTm="37662"/>
    </mc:Choice>
    <mc:Fallback xmlns="">
      <p:transition spd="slow" advTm="37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0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FDB8D7-39B6-42FD-8726-980B29EE8490}"/>
              </a:ext>
            </a:extLst>
          </p:cNvPr>
          <p:cNvSpPr>
            <a:spLocks noGrp="1"/>
          </p:cNvSpPr>
          <p:nvPr>
            <p:ph type="title"/>
          </p:nvPr>
        </p:nvSpPr>
        <p:spPr>
          <a:xfrm>
            <a:off x="146626" y="198354"/>
            <a:ext cx="10515600" cy="806450"/>
          </a:xfrm>
        </p:spPr>
        <p:txBody>
          <a:bodyPr/>
          <a:lstStyle/>
          <a:p>
            <a:pPr algn="ctr"/>
            <a:r>
              <a:rPr lang="es-PE" dirty="0"/>
              <a:t> ¿Cuál es el origen del Arbitraje?</a:t>
            </a:r>
          </a:p>
        </p:txBody>
      </p:sp>
      <p:pic>
        <p:nvPicPr>
          <p:cNvPr id="11" name="Imagen 10">
            <a:extLst>
              <a:ext uri="{FF2B5EF4-FFF2-40B4-BE49-F238E27FC236}">
                <a16:creationId xmlns:a16="http://schemas.microsoft.com/office/drawing/2014/main" id="{35D535CC-C578-4ADE-94F9-B1B3B4C0D8B7}"/>
              </a:ext>
            </a:extLst>
          </p:cNvPr>
          <p:cNvPicPr>
            <a:picLocks noChangeAspect="1"/>
          </p:cNvPicPr>
          <p:nvPr/>
        </p:nvPicPr>
        <p:blipFill>
          <a:blip r:embed="rId5"/>
          <a:stretch>
            <a:fillRect/>
          </a:stretch>
        </p:blipFill>
        <p:spPr>
          <a:xfrm>
            <a:off x="146626" y="1972114"/>
            <a:ext cx="5949374" cy="3502856"/>
          </a:xfrm>
          <a:prstGeom prst="rect">
            <a:avLst/>
          </a:prstGeom>
        </p:spPr>
      </p:pic>
      <p:sp>
        <p:nvSpPr>
          <p:cNvPr id="12" name="Rectángulo: esquinas redondeadas 11">
            <a:extLst>
              <a:ext uri="{FF2B5EF4-FFF2-40B4-BE49-F238E27FC236}">
                <a16:creationId xmlns:a16="http://schemas.microsoft.com/office/drawing/2014/main" id="{AE945DC3-6C48-4EC5-8828-6C4306BB111D}"/>
              </a:ext>
            </a:extLst>
          </p:cNvPr>
          <p:cNvSpPr/>
          <p:nvPr/>
        </p:nvSpPr>
        <p:spPr>
          <a:xfrm>
            <a:off x="1476554" y="1146301"/>
            <a:ext cx="4184411" cy="715089"/>
          </a:xfrm>
          <a:prstGeom prst="roundRect">
            <a:avLst/>
          </a:prstGeom>
          <a:solidFill>
            <a:schemeClr val="accent1">
              <a:lumMod val="60000"/>
              <a:lumOff val="40000"/>
            </a:schemeClr>
          </a:solidFill>
          <a:ln>
            <a:noFill/>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es-ES" sz="3600" dirty="0">
                <a:ln w="0"/>
                <a:solidFill>
                  <a:schemeClr val="tx1"/>
                </a:solidFill>
                <a:effectLst>
                  <a:outerShdw blurRad="38100" dist="19050" dir="2700000" algn="tl" rotWithShape="0">
                    <a:schemeClr val="dk1">
                      <a:alpha val="40000"/>
                    </a:schemeClr>
                  </a:outerShdw>
                </a:effectLst>
              </a:rPr>
              <a:t>EN EL MUNDO</a:t>
            </a:r>
          </a:p>
        </p:txBody>
      </p:sp>
      <p:pic>
        <p:nvPicPr>
          <p:cNvPr id="13" name="Imagen 12">
            <a:extLst>
              <a:ext uri="{FF2B5EF4-FFF2-40B4-BE49-F238E27FC236}">
                <a16:creationId xmlns:a16="http://schemas.microsoft.com/office/drawing/2014/main" id="{96A5D54D-91BF-47A2-8866-E0C33046001C}"/>
              </a:ext>
            </a:extLst>
          </p:cNvPr>
          <p:cNvPicPr>
            <a:picLocks noChangeAspect="1"/>
          </p:cNvPicPr>
          <p:nvPr/>
        </p:nvPicPr>
        <p:blipFill>
          <a:blip r:embed="rId6"/>
          <a:stretch>
            <a:fillRect/>
          </a:stretch>
        </p:blipFill>
        <p:spPr>
          <a:xfrm>
            <a:off x="6242626" y="1972114"/>
            <a:ext cx="5949374" cy="4142936"/>
          </a:xfrm>
          <a:prstGeom prst="rect">
            <a:avLst/>
          </a:prstGeom>
        </p:spPr>
      </p:pic>
      <p:sp>
        <p:nvSpPr>
          <p:cNvPr id="14" name="Rectángulo: esquinas redondeadas 13">
            <a:extLst>
              <a:ext uri="{FF2B5EF4-FFF2-40B4-BE49-F238E27FC236}">
                <a16:creationId xmlns:a16="http://schemas.microsoft.com/office/drawing/2014/main" id="{B6CB1AE8-F86A-4BFA-B453-E20FC61F0A5C}"/>
              </a:ext>
            </a:extLst>
          </p:cNvPr>
          <p:cNvSpPr/>
          <p:nvPr/>
        </p:nvSpPr>
        <p:spPr>
          <a:xfrm>
            <a:off x="7909372" y="1146302"/>
            <a:ext cx="2972590" cy="715089"/>
          </a:xfrm>
          <a:prstGeom prst="roundRect">
            <a:avLst/>
          </a:prstGeom>
          <a:solidFill>
            <a:schemeClr val="accent1">
              <a:lumMod val="60000"/>
              <a:lumOff val="40000"/>
            </a:schemeClr>
          </a:solidFill>
          <a:ln>
            <a:noFill/>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es-ES" sz="3600" dirty="0">
                <a:ln w="0"/>
                <a:effectLst>
                  <a:outerShdw blurRad="38100" dist="19050" dir="2700000" algn="tl" rotWithShape="0">
                    <a:schemeClr val="dk1">
                      <a:alpha val="40000"/>
                    </a:schemeClr>
                  </a:outerShdw>
                </a:effectLst>
              </a:rPr>
              <a:t>EN EL PERÚ</a:t>
            </a:r>
          </a:p>
        </p:txBody>
      </p:sp>
      <p:pic>
        <p:nvPicPr>
          <p:cNvPr id="3" name="Sonido grabado">
            <a:hlinkClick r:id="" action="ppaction://media"/>
            <a:extLst>
              <a:ext uri="{FF2B5EF4-FFF2-40B4-BE49-F238E27FC236}">
                <a16:creationId xmlns:a16="http://schemas.microsoft.com/office/drawing/2014/main" id="{5899D584-945C-D17E-3D55-3B17DED6241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24188" y="133350"/>
            <a:ext cx="609600" cy="609600"/>
          </a:xfrm>
          <a:prstGeom prst="rect">
            <a:avLst/>
          </a:prstGeom>
        </p:spPr>
      </p:pic>
    </p:spTree>
    <p:extLst>
      <p:ext uri="{BB962C8B-B14F-4D97-AF65-F5344CB8AC3E}">
        <p14:creationId xmlns:p14="http://schemas.microsoft.com/office/powerpoint/2010/main" val="1414403960"/>
      </p:ext>
    </p:extLst>
  </p:cSld>
  <p:clrMapOvr>
    <a:masterClrMapping/>
  </p:clrMapOvr>
  <mc:AlternateContent xmlns:mc="http://schemas.openxmlformats.org/markup-compatibility/2006" xmlns:p14="http://schemas.microsoft.com/office/powerpoint/2010/main">
    <mc:Choice Requires="p14">
      <p:transition spd="slow" p14:dur="2000" advTm="58583"/>
    </mc:Choice>
    <mc:Fallback xmlns="">
      <p:transition spd="slow" advTm="58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4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FDB8D7-39B6-42FD-8726-980B29EE8490}"/>
              </a:ext>
            </a:extLst>
          </p:cNvPr>
          <p:cNvSpPr>
            <a:spLocks noGrp="1"/>
          </p:cNvSpPr>
          <p:nvPr>
            <p:ph type="title"/>
          </p:nvPr>
        </p:nvSpPr>
        <p:spPr>
          <a:xfrm>
            <a:off x="480387" y="599668"/>
            <a:ext cx="10133049" cy="1173764"/>
          </a:xfrm>
        </p:spPr>
        <p:txBody>
          <a:bodyPr>
            <a:normAutofit fontScale="90000"/>
          </a:bodyPr>
          <a:lstStyle/>
          <a:p>
            <a:r>
              <a:rPr lang="es-PE" dirty="0">
                <a:solidFill>
                  <a:srgbClr val="FF0000"/>
                </a:solidFill>
              </a:rPr>
              <a:t> </a:t>
            </a:r>
            <a:r>
              <a:rPr lang="es-PE" dirty="0"/>
              <a:t>¿Cuáles son los criterios de clasificación del Arbitraje?</a:t>
            </a:r>
          </a:p>
        </p:txBody>
      </p:sp>
      <p:pic>
        <p:nvPicPr>
          <p:cNvPr id="11" name="Imagen 10">
            <a:extLst>
              <a:ext uri="{FF2B5EF4-FFF2-40B4-BE49-F238E27FC236}">
                <a16:creationId xmlns:a16="http://schemas.microsoft.com/office/drawing/2014/main" id="{2BBC88F6-AE2A-4FB5-A7BA-C3D48D667BFE}"/>
              </a:ext>
            </a:extLst>
          </p:cNvPr>
          <p:cNvPicPr preferRelativeResize="0">
            <a:picLocks/>
          </p:cNvPicPr>
          <p:nvPr/>
        </p:nvPicPr>
        <p:blipFill rotWithShape="1">
          <a:blip r:embed="rId5"/>
          <a:srcRect/>
          <a:stretch/>
        </p:blipFill>
        <p:spPr>
          <a:xfrm>
            <a:off x="507172" y="4870272"/>
            <a:ext cx="1800000" cy="1554480"/>
          </a:xfrm>
          <a:prstGeom prst="ellipse">
            <a:avLst/>
          </a:prstGeom>
        </p:spPr>
      </p:pic>
      <p:pic>
        <p:nvPicPr>
          <p:cNvPr id="13" name="Picture 2" descr="Resultado de imagen para celeridad en el arbitraje">
            <a:extLst>
              <a:ext uri="{FF2B5EF4-FFF2-40B4-BE49-F238E27FC236}">
                <a16:creationId xmlns:a16="http://schemas.microsoft.com/office/drawing/2014/main" id="{0146320A-1CA7-4D60-BD3B-65DC85A9486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9145"/>
          <a:stretch/>
        </p:blipFill>
        <p:spPr bwMode="auto">
          <a:xfrm>
            <a:off x="8117059" y="740589"/>
            <a:ext cx="3417796" cy="2254599"/>
          </a:xfrm>
          <a:prstGeom prst="rect">
            <a:avLst/>
          </a:prstGeom>
          <a:noFill/>
          <a:extLst>
            <a:ext uri="{909E8E84-426E-40DD-AFC4-6F175D3DCCD1}">
              <a14:hiddenFill xmlns:a14="http://schemas.microsoft.com/office/drawing/2010/main">
                <a:solidFill>
                  <a:srgbClr val="FFFFFF"/>
                </a:solidFill>
              </a14:hiddenFill>
            </a:ext>
          </a:extLst>
        </p:spPr>
      </p:pic>
      <p:sp>
        <p:nvSpPr>
          <p:cNvPr id="14" name="Rectángulo: esquinas diagonales redondeadas 13">
            <a:extLst>
              <a:ext uri="{FF2B5EF4-FFF2-40B4-BE49-F238E27FC236}">
                <a16:creationId xmlns:a16="http://schemas.microsoft.com/office/drawing/2014/main" id="{DC876BBE-EF5A-4532-858E-9C3D824E2371}"/>
              </a:ext>
            </a:extLst>
          </p:cNvPr>
          <p:cNvSpPr/>
          <p:nvPr/>
        </p:nvSpPr>
        <p:spPr>
          <a:xfrm>
            <a:off x="1210903" y="1928174"/>
            <a:ext cx="5081366" cy="456814"/>
          </a:xfrm>
          <a:prstGeom prst="round2DiagRect">
            <a:avLst/>
          </a:prstGeom>
          <a:solidFill>
            <a:schemeClr val="bg2">
              <a:lumMod val="60000"/>
              <a:lumOff val="40000"/>
            </a:schemeClr>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000" dirty="0">
                <a:ln w="0"/>
                <a:solidFill>
                  <a:schemeClr val="tx1"/>
                </a:solidFill>
                <a:effectLst>
                  <a:outerShdw blurRad="38100" dist="19050" dir="2700000" algn="tl" rotWithShape="0">
                    <a:schemeClr val="dk1">
                      <a:alpha val="40000"/>
                    </a:schemeClr>
                  </a:outerShdw>
                </a:effectLst>
              </a:rPr>
              <a:t>Clases de Arbitraje</a:t>
            </a:r>
          </a:p>
        </p:txBody>
      </p:sp>
      <p:sp>
        <p:nvSpPr>
          <p:cNvPr id="15" name="Rectángulo 14">
            <a:extLst>
              <a:ext uri="{FF2B5EF4-FFF2-40B4-BE49-F238E27FC236}">
                <a16:creationId xmlns:a16="http://schemas.microsoft.com/office/drawing/2014/main" id="{AA5430BE-6195-45E3-9639-2D8065A79C2D}"/>
              </a:ext>
            </a:extLst>
          </p:cNvPr>
          <p:cNvSpPr/>
          <p:nvPr/>
        </p:nvSpPr>
        <p:spPr>
          <a:xfrm>
            <a:off x="262976" y="3161050"/>
            <a:ext cx="2234823" cy="1554480"/>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s-PE" b="1" dirty="0"/>
              <a:t>Arbitraje Voluntario y Forzoso	</a:t>
            </a:r>
          </a:p>
        </p:txBody>
      </p:sp>
      <p:sp>
        <p:nvSpPr>
          <p:cNvPr id="16" name="Rectángulo 15">
            <a:extLst>
              <a:ext uri="{FF2B5EF4-FFF2-40B4-BE49-F238E27FC236}">
                <a16:creationId xmlns:a16="http://schemas.microsoft.com/office/drawing/2014/main" id="{AA08A786-8E22-43BA-A168-858F0401C355}"/>
              </a:ext>
            </a:extLst>
          </p:cNvPr>
          <p:cNvSpPr/>
          <p:nvPr/>
        </p:nvSpPr>
        <p:spPr>
          <a:xfrm>
            <a:off x="2634175" y="3161050"/>
            <a:ext cx="2234823" cy="1554480"/>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s-PE" b="1" dirty="0"/>
              <a:t>Arbitraje de Derecho y de Conciencia	</a:t>
            </a:r>
          </a:p>
        </p:txBody>
      </p:sp>
      <p:sp>
        <p:nvSpPr>
          <p:cNvPr id="17" name="Rectángulo 16">
            <a:extLst>
              <a:ext uri="{FF2B5EF4-FFF2-40B4-BE49-F238E27FC236}">
                <a16:creationId xmlns:a16="http://schemas.microsoft.com/office/drawing/2014/main" id="{5EC72913-B2D1-486E-A0A5-90DD60CCA953}"/>
              </a:ext>
            </a:extLst>
          </p:cNvPr>
          <p:cNvSpPr/>
          <p:nvPr/>
        </p:nvSpPr>
        <p:spPr>
          <a:xfrm>
            <a:off x="5005374" y="3161050"/>
            <a:ext cx="2234823" cy="1554480"/>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s-PE" b="1" dirty="0"/>
              <a:t>Arbitraje Ad Hoc e Institucional</a:t>
            </a:r>
          </a:p>
        </p:txBody>
      </p:sp>
      <p:sp>
        <p:nvSpPr>
          <p:cNvPr id="18" name="Rectángulo 17">
            <a:extLst>
              <a:ext uri="{FF2B5EF4-FFF2-40B4-BE49-F238E27FC236}">
                <a16:creationId xmlns:a16="http://schemas.microsoft.com/office/drawing/2014/main" id="{75E0CFE9-A288-4021-A031-D418E78DC34C}"/>
              </a:ext>
            </a:extLst>
          </p:cNvPr>
          <p:cNvSpPr/>
          <p:nvPr/>
        </p:nvSpPr>
        <p:spPr>
          <a:xfrm>
            <a:off x="7376573" y="3161050"/>
            <a:ext cx="2234823" cy="1554480"/>
          </a:xfrm>
          <a:prstGeom prst="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r>
              <a:rPr lang="es-PE" b="1" dirty="0"/>
              <a:t>Arbitraje Público y Privado	</a:t>
            </a:r>
          </a:p>
        </p:txBody>
      </p:sp>
      <p:sp>
        <p:nvSpPr>
          <p:cNvPr id="19" name="Rectángulo 18">
            <a:extLst>
              <a:ext uri="{FF2B5EF4-FFF2-40B4-BE49-F238E27FC236}">
                <a16:creationId xmlns:a16="http://schemas.microsoft.com/office/drawing/2014/main" id="{C57F5F01-FA63-48CA-9CC3-15832C4CF01C}"/>
              </a:ext>
            </a:extLst>
          </p:cNvPr>
          <p:cNvSpPr/>
          <p:nvPr/>
        </p:nvSpPr>
        <p:spPr>
          <a:xfrm>
            <a:off x="9747772" y="3161050"/>
            <a:ext cx="2234823" cy="155448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r>
              <a:rPr lang="es-PE" b="1" dirty="0"/>
              <a:t>Arbitraje Nacional e Internacional </a:t>
            </a:r>
          </a:p>
        </p:txBody>
      </p:sp>
      <p:pic>
        <p:nvPicPr>
          <p:cNvPr id="20" name="Imagen 19">
            <a:extLst>
              <a:ext uri="{FF2B5EF4-FFF2-40B4-BE49-F238E27FC236}">
                <a16:creationId xmlns:a16="http://schemas.microsoft.com/office/drawing/2014/main" id="{6425E3DD-903C-41AD-8B41-07FD0C5AE003}"/>
              </a:ext>
            </a:extLst>
          </p:cNvPr>
          <p:cNvPicPr preferRelativeResize="0">
            <a:picLocks/>
          </p:cNvPicPr>
          <p:nvPr/>
        </p:nvPicPr>
        <p:blipFill>
          <a:blip r:embed="rId7"/>
          <a:stretch>
            <a:fillRect/>
          </a:stretch>
        </p:blipFill>
        <p:spPr>
          <a:xfrm>
            <a:off x="2851586" y="4870272"/>
            <a:ext cx="1800000" cy="1554480"/>
          </a:xfrm>
          <a:prstGeom prst="ellipse">
            <a:avLst/>
          </a:prstGeom>
        </p:spPr>
      </p:pic>
      <p:pic>
        <p:nvPicPr>
          <p:cNvPr id="21" name="Imagen 20">
            <a:extLst>
              <a:ext uri="{FF2B5EF4-FFF2-40B4-BE49-F238E27FC236}">
                <a16:creationId xmlns:a16="http://schemas.microsoft.com/office/drawing/2014/main" id="{0B8262D0-3E92-4162-B76D-A7EC7114A0EC}"/>
              </a:ext>
            </a:extLst>
          </p:cNvPr>
          <p:cNvPicPr preferRelativeResize="0">
            <a:picLocks/>
          </p:cNvPicPr>
          <p:nvPr/>
        </p:nvPicPr>
        <p:blipFill rotWithShape="1">
          <a:blip r:embed="rId8"/>
          <a:srcRect t="6170" b="5319"/>
          <a:stretch/>
        </p:blipFill>
        <p:spPr>
          <a:xfrm>
            <a:off x="5196000" y="4870272"/>
            <a:ext cx="1800000" cy="1554480"/>
          </a:xfrm>
          <a:prstGeom prst="ellipse">
            <a:avLst/>
          </a:prstGeom>
        </p:spPr>
      </p:pic>
      <p:pic>
        <p:nvPicPr>
          <p:cNvPr id="22" name="Imagen 21">
            <a:extLst>
              <a:ext uri="{FF2B5EF4-FFF2-40B4-BE49-F238E27FC236}">
                <a16:creationId xmlns:a16="http://schemas.microsoft.com/office/drawing/2014/main" id="{216EF06F-FA8E-47FF-AA10-6D640013E587}"/>
              </a:ext>
            </a:extLst>
          </p:cNvPr>
          <p:cNvPicPr preferRelativeResize="0">
            <a:picLocks/>
          </p:cNvPicPr>
          <p:nvPr/>
        </p:nvPicPr>
        <p:blipFill rotWithShape="1">
          <a:blip r:embed="rId9"/>
          <a:srcRect l="52599" t="-490" r="-129" b="23028"/>
          <a:stretch/>
        </p:blipFill>
        <p:spPr>
          <a:xfrm>
            <a:off x="7593984" y="4870272"/>
            <a:ext cx="1800000" cy="1554480"/>
          </a:xfrm>
          <a:prstGeom prst="ellipse">
            <a:avLst/>
          </a:prstGeom>
        </p:spPr>
      </p:pic>
      <p:pic>
        <p:nvPicPr>
          <p:cNvPr id="23" name="Imagen 22">
            <a:extLst>
              <a:ext uri="{FF2B5EF4-FFF2-40B4-BE49-F238E27FC236}">
                <a16:creationId xmlns:a16="http://schemas.microsoft.com/office/drawing/2014/main" id="{97B1EC83-CE0C-40DA-874D-009729C6DEEA}"/>
              </a:ext>
            </a:extLst>
          </p:cNvPr>
          <p:cNvPicPr preferRelativeResize="0">
            <a:picLocks/>
          </p:cNvPicPr>
          <p:nvPr/>
        </p:nvPicPr>
        <p:blipFill>
          <a:blip r:embed="rId10"/>
          <a:stretch>
            <a:fillRect/>
          </a:stretch>
        </p:blipFill>
        <p:spPr>
          <a:xfrm>
            <a:off x="9965183" y="4876286"/>
            <a:ext cx="1800000" cy="1548466"/>
          </a:xfrm>
          <a:prstGeom prst="ellipse">
            <a:avLst/>
          </a:prstGeom>
        </p:spPr>
      </p:pic>
      <p:pic>
        <p:nvPicPr>
          <p:cNvPr id="3" name="Sonido grabado">
            <a:hlinkClick r:id="" action="ppaction://media"/>
            <a:extLst>
              <a:ext uri="{FF2B5EF4-FFF2-40B4-BE49-F238E27FC236}">
                <a16:creationId xmlns:a16="http://schemas.microsoft.com/office/drawing/2014/main" id="{B1590143-0F8C-D0B1-C7BA-30DF03C214E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155583" y="159933"/>
            <a:ext cx="609600" cy="609600"/>
          </a:xfrm>
          <a:prstGeom prst="rect">
            <a:avLst/>
          </a:prstGeom>
        </p:spPr>
      </p:pic>
    </p:spTree>
    <p:extLst>
      <p:ext uri="{BB962C8B-B14F-4D97-AF65-F5344CB8AC3E}">
        <p14:creationId xmlns:p14="http://schemas.microsoft.com/office/powerpoint/2010/main" val="467893569"/>
      </p:ext>
    </p:extLst>
  </p:cSld>
  <p:clrMapOvr>
    <a:masterClrMapping/>
  </p:clrMapOvr>
  <mc:AlternateContent xmlns:mc="http://schemas.openxmlformats.org/markup-compatibility/2006" xmlns:p14="http://schemas.microsoft.com/office/powerpoint/2010/main">
    <mc:Choice Requires="p14">
      <p:transition spd="slow" p14:dur="2000" advTm="58583"/>
    </mc:Choice>
    <mc:Fallback xmlns="">
      <p:transition spd="slow" advTm="58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4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FDB8D7-39B6-42FD-8726-980B29EE8490}"/>
              </a:ext>
            </a:extLst>
          </p:cNvPr>
          <p:cNvSpPr>
            <a:spLocks noGrp="1"/>
          </p:cNvSpPr>
          <p:nvPr>
            <p:ph type="title"/>
          </p:nvPr>
        </p:nvSpPr>
        <p:spPr>
          <a:xfrm>
            <a:off x="86360" y="53748"/>
            <a:ext cx="10515600" cy="806450"/>
          </a:xfrm>
        </p:spPr>
        <p:txBody>
          <a:bodyPr>
            <a:normAutofit fontScale="90000"/>
          </a:bodyPr>
          <a:lstStyle/>
          <a:p>
            <a:pPr algn="ctr"/>
            <a:r>
              <a:rPr lang="es-PE" dirty="0"/>
              <a:t> ¿Cuáles son los principios del Arbitraje?</a:t>
            </a:r>
          </a:p>
        </p:txBody>
      </p:sp>
      <p:pic>
        <p:nvPicPr>
          <p:cNvPr id="12" name="Imagen 11">
            <a:extLst>
              <a:ext uri="{FF2B5EF4-FFF2-40B4-BE49-F238E27FC236}">
                <a16:creationId xmlns:a16="http://schemas.microsoft.com/office/drawing/2014/main" id="{1082DF61-9948-4D94-A9E5-919E20DFF083}"/>
              </a:ext>
            </a:extLst>
          </p:cNvPr>
          <p:cNvPicPr>
            <a:picLocks noChangeAspect="1"/>
          </p:cNvPicPr>
          <p:nvPr/>
        </p:nvPicPr>
        <p:blipFill>
          <a:blip r:embed="rId5"/>
          <a:stretch>
            <a:fillRect/>
          </a:stretch>
        </p:blipFill>
        <p:spPr>
          <a:xfrm>
            <a:off x="10837282" y="71951"/>
            <a:ext cx="1250111" cy="1010090"/>
          </a:xfrm>
          <a:prstGeom prst="rect">
            <a:avLst/>
          </a:prstGeom>
        </p:spPr>
      </p:pic>
      <p:pic>
        <p:nvPicPr>
          <p:cNvPr id="13" name="Imagen 12">
            <a:extLst>
              <a:ext uri="{FF2B5EF4-FFF2-40B4-BE49-F238E27FC236}">
                <a16:creationId xmlns:a16="http://schemas.microsoft.com/office/drawing/2014/main" id="{7FF0BB2E-779C-48E9-A5FA-D4D449CD12C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21833" y1="51852" x2="81500" y2="52437"/>
                        <a14:foregroundMark x1="24500" y1="52437" x2="56000" y2="53606"/>
                        <a14:foregroundMark x1="44167" y1="61793" x2="57500" y2="42495"/>
                        <a14:foregroundMark x1="67667" y1="45614" x2="82667" y2="56725"/>
                        <a14:foregroundMark x1="82667" y1="56725" x2="83167" y2="57310"/>
                        <a14:foregroundMark x1="77833" y1="62378" x2="83167" y2="43665"/>
                        <a14:foregroundMark x1="83167" y1="43665" x2="83167" y2="43665"/>
                        <a14:foregroundMark x1="75167" y1="42495" x2="80500" y2="52437"/>
                      </a14:backgroundRemoval>
                    </a14:imgEffect>
                  </a14:imgLayer>
                </a14:imgProps>
              </a:ext>
            </a:extLst>
          </a:blip>
          <a:stretch>
            <a:fillRect/>
          </a:stretch>
        </p:blipFill>
        <p:spPr>
          <a:xfrm>
            <a:off x="4250926" y="1938267"/>
            <a:ext cx="3219284" cy="2752487"/>
          </a:xfrm>
          <a:prstGeom prst="rect">
            <a:avLst/>
          </a:prstGeom>
        </p:spPr>
      </p:pic>
      <p:sp>
        <p:nvSpPr>
          <p:cNvPr id="9" name="Elipse 8">
            <a:extLst>
              <a:ext uri="{FF2B5EF4-FFF2-40B4-BE49-F238E27FC236}">
                <a16:creationId xmlns:a16="http://schemas.microsoft.com/office/drawing/2014/main" id="{F883B7B5-B606-4FC2-81FB-DFE0283B1E21}"/>
              </a:ext>
            </a:extLst>
          </p:cNvPr>
          <p:cNvSpPr/>
          <p:nvPr/>
        </p:nvSpPr>
        <p:spPr>
          <a:xfrm>
            <a:off x="8342330" y="2926145"/>
            <a:ext cx="2704636" cy="762408"/>
          </a:xfrm>
          <a:prstGeom prst="ellips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Confidencialidad</a:t>
            </a:r>
          </a:p>
        </p:txBody>
      </p:sp>
      <p:sp>
        <p:nvSpPr>
          <p:cNvPr id="15" name="Elipse 14">
            <a:extLst>
              <a:ext uri="{FF2B5EF4-FFF2-40B4-BE49-F238E27FC236}">
                <a16:creationId xmlns:a16="http://schemas.microsoft.com/office/drawing/2014/main" id="{B4DF75BD-81C6-4A6A-9D65-6BB3214AAD2A}"/>
              </a:ext>
            </a:extLst>
          </p:cNvPr>
          <p:cNvSpPr/>
          <p:nvPr/>
        </p:nvSpPr>
        <p:spPr>
          <a:xfrm>
            <a:off x="86360" y="2980376"/>
            <a:ext cx="2704636" cy="750814"/>
          </a:xfrm>
          <a:prstGeom prst="ellips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Imparcialidad</a:t>
            </a:r>
          </a:p>
        </p:txBody>
      </p:sp>
      <p:sp>
        <p:nvSpPr>
          <p:cNvPr id="16" name="Elipse 15">
            <a:extLst>
              <a:ext uri="{FF2B5EF4-FFF2-40B4-BE49-F238E27FC236}">
                <a16:creationId xmlns:a16="http://schemas.microsoft.com/office/drawing/2014/main" id="{9639392B-DDEA-44EC-B5FB-A762BDD0C0DE}"/>
              </a:ext>
            </a:extLst>
          </p:cNvPr>
          <p:cNvSpPr/>
          <p:nvPr/>
        </p:nvSpPr>
        <p:spPr>
          <a:xfrm>
            <a:off x="501844" y="4052826"/>
            <a:ext cx="2704636" cy="828839"/>
          </a:xfrm>
          <a:prstGeom prst="ellips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Especialización</a:t>
            </a:r>
          </a:p>
        </p:txBody>
      </p:sp>
      <p:sp>
        <p:nvSpPr>
          <p:cNvPr id="19" name="Elipse 18">
            <a:extLst>
              <a:ext uri="{FF2B5EF4-FFF2-40B4-BE49-F238E27FC236}">
                <a16:creationId xmlns:a16="http://schemas.microsoft.com/office/drawing/2014/main" id="{9F8FE774-3075-47E9-8298-C878BE214EAF}"/>
              </a:ext>
            </a:extLst>
          </p:cNvPr>
          <p:cNvSpPr/>
          <p:nvPr/>
        </p:nvSpPr>
        <p:spPr>
          <a:xfrm>
            <a:off x="8132646" y="4244316"/>
            <a:ext cx="2704636" cy="802062"/>
          </a:xfrm>
          <a:prstGeom prst="ellips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Separabilidad</a:t>
            </a:r>
          </a:p>
        </p:txBody>
      </p:sp>
      <p:sp>
        <p:nvSpPr>
          <p:cNvPr id="21" name="Elipse 20">
            <a:extLst>
              <a:ext uri="{FF2B5EF4-FFF2-40B4-BE49-F238E27FC236}">
                <a16:creationId xmlns:a16="http://schemas.microsoft.com/office/drawing/2014/main" id="{7EEEBBE2-CAE6-4CED-90D3-195498B77C40}"/>
              </a:ext>
            </a:extLst>
          </p:cNvPr>
          <p:cNvSpPr/>
          <p:nvPr/>
        </p:nvSpPr>
        <p:spPr>
          <a:xfrm>
            <a:off x="3061113" y="784614"/>
            <a:ext cx="2704636" cy="978816"/>
          </a:xfrm>
          <a:prstGeom prst="ellips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Economía Procesal</a:t>
            </a:r>
          </a:p>
        </p:txBody>
      </p:sp>
      <p:sp>
        <p:nvSpPr>
          <p:cNvPr id="22" name="Elipse 21">
            <a:extLst>
              <a:ext uri="{FF2B5EF4-FFF2-40B4-BE49-F238E27FC236}">
                <a16:creationId xmlns:a16="http://schemas.microsoft.com/office/drawing/2014/main" id="{0D8ED19B-9D58-4280-BCC6-D3C040CC4738}"/>
              </a:ext>
            </a:extLst>
          </p:cNvPr>
          <p:cNvSpPr/>
          <p:nvPr/>
        </p:nvSpPr>
        <p:spPr>
          <a:xfrm>
            <a:off x="5637694" y="5395497"/>
            <a:ext cx="2704636" cy="828839"/>
          </a:xfrm>
          <a:prstGeom prst="ellips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Independencia</a:t>
            </a:r>
          </a:p>
        </p:txBody>
      </p:sp>
      <p:sp>
        <p:nvSpPr>
          <p:cNvPr id="23" name="Elipse 22">
            <a:extLst>
              <a:ext uri="{FF2B5EF4-FFF2-40B4-BE49-F238E27FC236}">
                <a16:creationId xmlns:a16="http://schemas.microsoft.com/office/drawing/2014/main" id="{11A0D7F8-7FB8-4CF0-86C0-FE4763A456AE}"/>
              </a:ext>
            </a:extLst>
          </p:cNvPr>
          <p:cNvSpPr/>
          <p:nvPr/>
        </p:nvSpPr>
        <p:spPr>
          <a:xfrm>
            <a:off x="6121054" y="758804"/>
            <a:ext cx="2704636" cy="983218"/>
          </a:xfrm>
          <a:prstGeom prst="ellips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err="1">
                <a:solidFill>
                  <a:schemeClr val="tx1"/>
                </a:solidFill>
              </a:rPr>
              <a:t>Kompetenz</a:t>
            </a:r>
            <a:r>
              <a:rPr lang="es-ES" dirty="0">
                <a:solidFill>
                  <a:schemeClr val="tx1"/>
                </a:solidFill>
              </a:rPr>
              <a:t> </a:t>
            </a:r>
            <a:r>
              <a:rPr lang="es-ES" dirty="0" err="1">
                <a:solidFill>
                  <a:schemeClr val="tx1"/>
                </a:solidFill>
              </a:rPr>
              <a:t>kompetenz</a:t>
            </a:r>
            <a:endParaRPr lang="es-ES" dirty="0">
              <a:solidFill>
                <a:schemeClr val="tx1"/>
              </a:solidFill>
            </a:endParaRPr>
          </a:p>
        </p:txBody>
      </p:sp>
      <p:sp>
        <p:nvSpPr>
          <p:cNvPr id="24" name="Elipse 23">
            <a:extLst>
              <a:ext uri="{FF2B5EF4-FFF2-40B4-BE49-F238E27FC236}">
                <a16:creationId xmlns:a16="http://schemas.microsoft.com/office/drawing/2014/main" id="{F3F91A51-E7CD-4752-8E95-618A74BC24CD}"/>
              </a:ext>
            </a:extLst>
          </p:cNvPr>
          <p:cNvSpPr/>
          <p:nvPr/>
        </p:nvSpPr>
        <p:spPr>
          <a:xfrm>
            <a:off x="748796" y="1873887"/>
            <a:ext cx="2704636" cy="750813"/>
          </a:xfrm>
          <a:prstGeom prst="ellips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Flexibilidad</a:t>
            </a:r>
          </a:p>
        </p:txBody>
      </p:sp>
      <p:sp>
        <p:nvSpPr>
          <p:cNvPr id="25" name="Elipse 24">
            <a:extLst>
              <a:ext uri="{FF2B5EF4-FFF2-40B4-BE49-F238E27FC236}">
                <a16:creationId xmlns:a16="http://schemas.microsoft.com/office/drawing/2014/main" id="{81F00EAC-2FFF-4C84-9709-4311615A6C83}"/>
              </a:ext>
            </a:extLst>
          </p:cNvPr>
          <p:cNvSpPr/>
          <p:nvPr/>
        </p:nvSpPr>
        <p:spPr>
          <a:xfrm>
            <a:off x="8132646" y="1663652"/>
            <a:ext cx="2704636" cy="802062"/>
          </a:xfrm>
          <a:prstGeom prst="ellips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Inmediación</a:t>
            </a:r>
          </a:p>
        </p:txBody>
      </p:sp>
      <p:sp>
        <p:nvSpPr>
          <p:cNvPr id="26" name="Elipse 25">
            <a:extLst>
              <a:ext uri="{FF2B5EF4-FFF2-40B4-BE49-F238E27FC236}">
                <a16:creationId xmlns:a16="http://schemas.microsoft.com/office/drawing/2014/main" id="{A57F032F-726B-481C-903C-4BFD0267DF37}"/>
              </a:ext>
            </a:extLst>
          </p:cNvPr>
          <p:cNvSpPr/>
          <p:nvPr/>
        </p:nvSpPr>
        <p:spPr>
          <a:xfrm>
            <a:off x="2497354" y="5210395"/>
            <a:ext cx="2704636" cy="828838"/>
          </a:xfrm>
          <a:prstGeom prst="ellips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Prueba</a:t>
            </a:r>
          </a:p>
        </p:txBody>
      </p:sp>
      <p:pic>
        <p:nvPicPr>
          <p:cNvPr id="3" name="Sonido grabado">
            <a:hlinkClick r:id="" action="ppaction://media"/>
            <a:extLst>
              <a:ext uri="{FF2B5EF4-FFF2-40B4-BE49-F238E27FC236}">
                <a16:creationId xmlns:a16="http://schemas.microsoft.com/office/drawing/2014/main" id="{75C431A0-7A8B-EADC-ABCA-6F5A6FD68F8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227682" y="833280"/>
            <a:ext cx="609600" cy="609600"/>
          </a:xfrm>
          <a:prstGeom prst="rect">
            <a:avLst/>
          </a:prstGeom>
        </p:spPr>
      </p:pic>
    </p:spTree>
    <p:extLst>
      <p:ext uri="{BB962C8B-B14F-4D97-AF65-F5344CB8AC3E}">
        <p14:creationId xmlns:p14="http://schemas.microsoft.com/office/powerpoint/2010/main" val="1570193206"/>
      </p:ext>
    </p:extLst>
  </p:cSld>
  <p:clrMapOvr>
    <a:masterClrMapping/>
  </p:clrMapOvr>
  <mc:AlternateContent xmlns:mc="http://schemas.openxmlformats.org/markup-compatibility/2006" xmlns:p14="http://schemas.microsoft.com/office/powerpoint/2010/main">
    <mc:Choice Requires="p14">
      <p:transition spd="slow" p14:dur="2000" advTm="58583"/>
    </mc:Choice>
    <mc:Fallback xmlns="">
      <p:transition spd="slow" advTm="58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7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87"/>
        <p:cNvGrpSpPr/>
        <p:nvPr/>
      </p:nvGrpSpPr>
      <p:grpSpPr>
        <a:xfrm>
          <a:off x="0" y="0"/>
          <a:ext cx="0" cy="0"/>
          <a:chOff x="0" y="0"/>
          <a:chExt cx="0" cy="0"/>
        </a:xfrm>
      </p:grpSpPr>
      <p:sp>
        <p:nvSpPr>
          <p:cNvPr id="88" name="Google Shape;88;p2"/>
          <p:cNvSpPr txBox="1">
            <a:spLocks noGrp="1"/>
          </p:cNvSpPr>
          <p:nvPr>
            <p:ph type="title"/>
          </p:nvPr>
        </p:nvSpPr>
        <p:spPr>
          <a:xfrm>
            <a:off x="3412484" y="422054"/>
            <a:ext cx="5367032" cy="69656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Arial"/>
              <a:buNone/>
            </a:pPr>
            <a:r>
              <a:rPr lang="es-PE" sz="4000" b="1" u="sng" dirty="0">
                <a:latin typeface="+mn-lt"/>
                <a:ea typeface="Arial"/>
                <a:cs typeface="Arial"/>
                <a:sym typeface="Arial"/>
              </a:rPr>
              <a:t>Propósito de la Clase</a:t>
            </a:r>
            <a:endParaRPr sz="4000" b="1" u="sng" dirty="0">
              <a:latin typeface="+mn-lt"/>
              <a:ea typeface="Arial"/>
              <a:cs typeface="Arial"/>
              <a:sym typeface="Arial"/>
            </a:endParaRPr>
          </a:p>
        </p:txBody>
      </p:sp>
      <p:sp>
        <p:nvSpPr>
          <p:cNvPr id="89" name="Google Shape;89;p2"/>
          <p:cNvSpPr txBox="1">
            <a:spLocks noGrp="1"/>
          </p:cNvSpPr>
          <p:nvPr>
            <p:ph type="body" idx="1"/>
          </p:nvPr>
        </p:nvSpPr>
        <p:spPr>
          <a:xfrm>
            <a:off x="1003495" y="1541384"/>
            <a:ext cx="10185009" cy="4351338"/>
          </a:xfrm>
          <a:prstGeom prst="rect">
            <a:avLst/>
          </a:prstGeom>
          <a:noFill/>
          <a:ln>
            <a:noFill/>
          </a:ln>
        </p:spPr>
        <p:txBody>
          <a:bodyPr spcFirstLastPara="1" wrap="square" lIns="91425" tIns="45700" rIns="91425" bIns="45700" anchor="t" anchorCtr="0">
            <a:normAutofit fontScale="92500" lnSpcReduction="10000"/>
          </a:bodyPr>
          <a:lstStyle/>
          <a:p>
            <a:pPr lvl="0" indent="-457200" algn="just" rtl="0">
              <a:lnSpc>
                <a:spcPct val="90000"/>
              </a:lnSpc>
              <a:spcBef>
                <a:spcPts val="0"/>
              </a:spcBef>
              <a:spcAft>
                <a:spcPts val="0"/>
              </a:spcAft>
              <a:buClr>
                <a:schemeClr val="dk1"/>
              </a:buClr>
              <a:buSzPts val="2800"/>
              <a:buFont typeface="Arial" panose="020B0604020202020204" pitchFamily="34" charset="0"/>
              <a:buChar char="•"/>
            </a:pPr>
            <a:r>
              <a:rPr lang="es-PE" dirty="0">
                <a:latin typeface="+mn-lt"/>
                <a:cs typeface="Arial"/>
                <a:sym typeface="Arial"/>
              </a:rPr>
              <a:t>El día de hoy realizaremos una introducción a la Unidad 1.</a:t>
            </a:r>
          </a:p>
          <a:p>
            <a:pPr marL="0" lvl="0" indent="0" algn="just" rtl="0">
              <a:lnSpc>
                <a:spcPct val="90000"/>
              </a:lnSpc>
              <a:spcBef>
                <a:spcPts val="0"/>
              </a:spcBef>
              <a:spcAft>
                <a:spcPts val="0"/>
              </a:spcAft>
              <a:buClr>
                <a:schemeClr val="dk1"/>
              </a:buClr>
              <a:buSzPts val="2800"/>
              <a:buNone/>
            </a:pPr>
            <a:endParaRPr lang="es-PE" dirty="0">
              <a:latin typeface="+mn-lt"/>
              <a:cs typeface="Arial"/>
              <a:sym typeface="Arial"/>
            </a:endParaRPr>
          </a:p>
          <a:p>
            <a:pPr lvl="0" indent="-457200" algn="just" rtl="0">
              <a:lnSpc>
                <a:spcPct val="90000"/>
              </a:lnSpc>
              <a:spcBef>
                <a:spcPts val="0"/>
              </a:spcBef>
              <a:spcAft>
                <a:spcPts val="0"/>
              </a:spcAft>
              <a:buClr>
                <a:schemeClr val="dk1"/>
              </a:buClr>
              <a:buSzPts val="2800"/>
              <a:buFont typeface="Arial" panose="020B0604020202020204" pitchFamily="34" charset="0"/>
              <a:buChar char="•"/>
            </a:pPr>
            <a:r>
              <a:rPr lang="es-PE" dirty="0">
                <a:latin typeface="+mn-lt"/>
                <a:cs typeface="Arial"/>
              </a:rPr>
              <a:t>Diferenciar los sistemas alternativos de resolución de conflictos, los sistemas autocompositivos y heterocompositivos y su relación con la conciliación y el arbitraje respectivamente. Adicionalmente, deberá analizar los procesos conciliatorios con una sólida base legal y doctrinal.</a:t>
            </a:r>
          </a:p>
          <a:p>
            <a:pPr marL="0" lvl="0" indent="0" algn="just" rtl="0">
              <a:lnSpc>
                <a:spcPct val="90000"/>
              </a:lnSpc>
              <a:spcBef>
                <a:spcPts val="0"/>
              </a:spcBef>
              <a:spcAft>
                <a:spcPts val="0"/>
              </a:spcAft>
              <a:buClr>
                <a:schemeClr val="dk1"/>
              </a:buClr>
              <a:buSzPts val="2800"/>
              <a:buNone/>
            </a:pPr>
            <a:endParaRPr lang="es-PE" dirty="0">
              <a:latin typeface="+mn-lt"/>
              <a:cs typeface="Arial"/>
            </a:endParaRPr>
          </a:p>
          <a:p>
            <a:pPr lvl="0" indent="-457200" algn="just" rtl="0">
              <a:lnSpc>
                <a:spcPct val="90000"/>
              </a:lnSpc>
              <a:spcBef>
                <a:spcPts val="0"/>
              </a:spcBef>
              <a:spcAft>
                <a:spcPts val="0"/>
              </a:spcAft>
              <a:buClr>
                <a:schemeClr val="dk1"/>
              </a:buClr>
              <a:buSzPts val="2800"/>
              <a:buFont typeface="Arial" panose="020B0604020202020204" pitchFamily="34" charset="0"/>
              <a:buChar char="•"/>
            </a:pPr>
            <a:r>
              <a:rPr lang="es-PE" dirty="0">
                <a:latin typeface="+mn-lt"/>
                <a:cs typeface="Arial"/>
              </a:rPr>
              <a:t>Analizar el origen y desarrollo del arbitraje, teorías del arbitraje y las materias susceptibles de arbitraje, los principios, la naturaleza jurídica, las características, los criterios de clasificación del arbitraje y el lugar donde se realiza el arbitraje con una sólida base legal, doctrinaria y jurisprudencial.</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FDB8D7-39B6-42FD-8726-980B29EE8490}"/>
              </a:ext>
            </a:extLst>
          </p:cNvPr>
          <p:cNvSpPr>
            <a:spLocks noGrp="1"/>
          </p:cNvSpPr>
          <p:nvPr>
            <p:ph type="title"/>
          </p:nvPr>
        </p:nvSpPr>
        <p:spPr>
          <a:xfrm>
            <a:off x="124460" y="232053"/>
            <a:ext cx="10515600" cy="806450"/>
          </a:xfrm>
        </p:spPr>
        <p:txBody>
          <a:bodyPr>
            <a:normAutofit/>
          </a:bodyPr>
          <a:lstStyle/>
          <a:p>
            <a:pPr algn="ctr"/>
            <a:r>
              <a:rPr lang="es-PE" dirty="0"/>
              <a:t> ¿Cuál es la naturaleza del Arbitraje?</a:t>
            </a:r>
          </a:p>
        </p:txBody>
      </p:sp>
      <p:pic>
        <p:nvPicPr>
          <p:cNvPr id="10" name="Imagen 9">
            <a:extLst>
              <a:ext uri="{FF2B5EF4-FFF2-40B4-BE49-F238E27FC236}">
                <a16:creationId xmlns:a16="http://schemas.microsoft.com/office/drawing/2014/main" id="{5A34E887-0AFC-40E0-A838-7BA71AFB0EDC}"/>
              </a:ext>
            </a:extLst>
          </p:cNvPr>
          <p:cNvPicPr>
            <a:picLocks noChangeAspect="1"/>
          </p:cNvPicPr>
          <p:nvPr/>
        </p:nvPicPr>
        <p:blipFill rotWithShape="1">
          <a:blip r:embed="rId5"/>
          <a:srcRect b="4927"/>
          <a:stretch/>
        </p:blipFill>
        <p:spPr>
          <a:xfrm>
            <a:off x="2106892" y="1901875"/>
            <a:ext cx="7978216" cy="3837742"/>
          </a:xfrm>
          <a:prstGeom prst="rect">
            <a:avLst/>
          </a:prstGeom>
        </p:spPr>
      </p:pic>
      <p:sp>
        <p:nvSpPr>
          <p:cNvPr id="11" name="Rectángulo 10">
            <a:extLst>
              <a:ext uri="{FF2B5EF4-FFF2-40B4-BE49-F238E27FC236}">
                <a16:creationId xmlns:a16="http://schemas.microsoft.com/office/drawing/2014/main" id="{0C944CCF-B6B5-42D5-87A1-0863E46F9A23}"/>
              </a:ext>
            </a:extLst>
          </p:cNvPr>
          <p:cNvSpPr/>
          <p:nvPr/>
        </p:nvSpPr>
        <p:spPr>
          <a:xfrm>
            <a:off x="2743708" y="1118383"/>
            <a:ext cx="6704584" cy="584775"/>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wrap="square">
            <a:spAutoFit/>
          </a:bodyPr>
          <a:lstStyle/>
          <a:p>
            <a:pPr algn="just"/>
            <a:r>
              <a:rPr lang="es-ES" sz="1600" dirty="0">
                <a:solidFill>
                  <a:schemeClr val="bg2">
                    <a:lumMod val="10000"/>
                  </a:schemeClr>
                </a:solidFill>
              </a:rPr>
              <a:t>La doctrina suele identificar cuatro teorías que explican la naturaleza jurídica del arbitraje:</a:t>
            </a:r>
            <a:endParaRPr lang="es-PE" sz="1600" dirty="0">
              <a:solidFill>
                <a:schemeClr val="bg2">
                  <a:lumMod val="10000"/>
                </a:schemeClr>
              </a:solidFill>
            </a:endParaRPr>
          </a:p>
        </p:txBody>
      </p:sp>
      <p:pic>
        <p:nvPicPr>
          <p:cNvPr id="3" name="Sonido grabado">
            <a:hlinkClick r:id="" action="ppaction://media"/>
            <a:extLst>
              <a:ext uri="{FF2B5EF4-FFF2-40B4-BE49-F238E27FC236}">
                <a16:creationId xmlns:a16="http://schemas.microsoft.com/office/drawing/2014/main" id="{39AB0EE7-A28B-4A8C-68B4-2457ED6A802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40060" y="152173"/>
            <a:ext cx="609600" cy="609600"/>
          </a:xfrm>
          <a:prstGeom prst="rect">
            <a:avLst/>
          </a:prstGeom>
        </p:spPr>
      </p:pic>
    </p:spTree>
    <p:extLst>
      <p:ext uri="{BB962C8B-B14F-4D97-AF65-F5344CB8AC3E}">
        <p14:creationId xmlns:p14="http://schemas.microsoft.com/office/powerpoint/2010/main" val="2578978165"/>
      </p:ext>
    </p:extLst>
  </p:cSld>
  <p:clrMapOvr>
    <a:masterClrMapping/>
  </p:clrMapOvr>
  <mc:AlternateContent xmlns:mc="http://schemas.openxmlformats.org/markup-compatibility/2006" xmlns:p14="http://schemas.microsoft.com/office/powerpoint/2010/main">
    <mc:Choice Requires="p14">
      <p:transition spd="slow" p14:dur="2000" advTm="58583"/>
    </mc:Choice>
    <mc:Fallback xmlns="">
      <p:transition spd="slow" advTm="58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6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ángulo: esquinas redondeadas 5">
            <a:extLst>
              <a:ext uri="{FF2B5EF4-FFF2-40B4-BE49-F238E27FC236}">
                <a16:creationId xmlns:a16="http://schemas.microsoft.com/office/drawing/2014/main" id="{8E7B6F6A-C6F3-416B-94B3-3CC274C34E94}"/>
              </a:ext>
            </a:extLst>
          </p:cNvPr>
          <p:cNvSpPr/>
          <p:nvPr/>
        </p:nvSpPr>
        <p:spPr>
          <a:xfrm>
            <a:off x="736691" y="1645127"/>
            <a:ext cx="5067300" cy="364744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2" name="Título 1">
            <a:extLst>
              <a:ext uri="{FF2B5EF4-FFF2-40B4-BE49-F238E27FC236}">
                <a16:creationId xmlns:a16="http://schemas.microsoft.com/office/drawing/2014/main" id="{96FDB8D7-39B6-42FD-8726-980B29EE8490}"/>
              </a:ext>
            </a:extLst>
          </p:cNvPr>
          <p:cNvSpPr>
            <a:spLocks noGrp="1"/>
          </p:cNvSpPr>
          <p:nvPr>
            <p:ph type="title"/>
          </p:nvPr>
        </p:nvSpPr>
        <p:spPr>
          <a:xfrm>
            <a:off x="838200" y="838677"/>
            <a:ext cx="10515600" cy="806450"/>
          </a:xfrm>
        </p:spPr>
        <p:txBody>
          <a:bodyPr>
            <a:noAutofit/>
          </a:bodyPr>
          <a:lstStyle/>
          <a:p>
            <a:r>
              <a:rPr lang="es-PE" dirty="0"/>
              <a:t>¿Dónde se debe realizar el Arbitraje? </a:t>
            </a:r>
            <a:br>
              <a:rPr lang="es-PE" dirty="0">
                <a:solidFill>
                  <a:srgbClr val="FF0000"/>
                </a:solidFill>
              </a:rPr>
            </a:br>
            <a:endParaRPr lang="es-PE" dirty="0">
              <a:solidFill>
                <a:srgbClr val="FF0000"/>
              </a:solidFill>
            </a:endParaRPr>
          </a:p>
        </p:txBody>
      </p:sp>
      <p:sp>
        <p:nvSpPr>
          <p:cNvPr id="3" name="Marcador de texto 2">
            <a:extLst>
              <a:ext uri="{FF2B5EF4-FFF2-40B4-BE49-F238E27FC236}">
                <a16:creationId xmlns:a16="http://schemas.microsoft.com/office/drawing/2014/main" id="{52887D1C-B795-4842-8F70-0F6D0907864F}"/>
              </a:ext>
            </a:extLst>
          </p:cNvPr>
          <p:cNvSpPr>
            <a:spLocks noGrp="1"/>
          </p:cNvSpPr>
          <p:nvPr>
            <p:ph type="body" sz="half" idx="2"/>
          </p:nvPr>
        </p:nvSpPr>
        <p:spPr>
          <a:xfrm>
            <a:off x="1007201" y="1939467"/>
            <a:ext cx="4526280" cy="3058759"/>
          </a:xfrm>
        </p:spPr>
        <p:txBody>
          <a:bodyPr>
            <a:normAutofit/>
          </a:bodyPr>
          <a:lstStyle/>
          <a:p>
            <a:pPr algn="just">
              <a:lnSpc>
                <a:spcPct val="150000"/>
              </a:lnSpc>
            </a:pPr>
            <a:r>
              <a:rPr lang="es-MX" dirty="0">
                <a:solidFill>
                  <a:schemeClr val="bg1"/>
                </a:solidFill>
              </a:rPr>
              <a:t>Las partes podrán determinar libremente el lugar del arbitraje. A falta de acuerdo, el tribunal arbitral determinará el lugar del arbitraje, atendiendo a las circunstancias del caso y la conveniencia de las partes. </a:t>
            </a:r>
            <a:endParaRPr lang="es-PE" dirty="0">
              <a:solidFill>
                <a:schemeClr val="bg1"/>
              </a:solidFill>
            </a:endParaRPr>
          </a:p>
        </p:txBody>
      </p:sp>
      <p:sp>
        <p:nvSpPr>
          <p:cNvPr id="4" name="Rectángulo 3">
            <a:extLst>
              <a:ext uri="{FF2B5EF4-FFF2-40B4-BE49-F238E27FC236}">
                <a16:creationId xmlns:a16="http://schemas.microsoft.com/office/drawing/2014/main" id="{2A58846B-458E-46BB-93B4-EE3455F1F0C1}"/>
              </a:ext>
            </a:extLst>
          </p:cNvPr>
          <p:cNvSpPr/>
          <p:nvPr/>
        </p:nvSpPr>
        <p:spPr>
          <a:xfrm rot="5400000">
            <a:off x="8097520" y="3261360"/>
            <a:ext cx="6858000" cy="335280"/>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5" name="Sonido grabado">
            <a:hlinkClick r:id="" action="ppaction://media"/>
            <a:extLst>
              <a:ext uri="{FF2B5EF4-FFF2-40B4-BE49-F238E27FC236}">
                <a16:creationId xmlns:a16="http://schemas.microsoft.com/office/drawing/2014/main" id="{D42E0C6A-3073-B09B-C369-BD7CA857E3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16920" y="42862"/>
            <a:ext cx="609600" cy="609600"/>
          </a:xfrm>
          <a:prstGeom prst="rect">
            <a:avLst/>
          </a:prstGeom>
        </p:spPr>
      </p:pic>
      <p:pic>
        <p:nvPicPr>
          <p:cNvPr id="7" name="Imagen 6">
            <a:extLst>
              <a:ext uri="{FF2B5EF4-FFF2-40B4-BE49-F238E27FC236}">
                <a16:creationId xmlns:a16="http://schemas.microsoft.com/office/drawing/2014/main" id="{04547519-ACAC-5D58-853B-B844977280DA}"/>
              </a:ext>
            </a:extLst>
          </p:cNvPr>
          <p:cNvPicPr>
            <a:picLocks noChangeAspect="1"/>
          </p:cNvPicPr>
          <p:nvPr/>
        </p:nvPicPr>
        <p:blipFill>
          <a:blip r:embed="rId6"/>
          <a:stretch>
            <a:fillRect/>
          </a:stretch>
        </p:blipFill>
        <p:spPr>
          <a:xfrm>
            <a:off x="6047922" y="1645127"/>
            <a:ext cx="4823096" cy="3647440"/>
          </a:xfrm>
          <a:prstGeom prst="rect">
            <a:avLst/>
          </a:prstGeom>
        </p:spPr>
      </p:pic>
    </p:spTree>
    <p:extLst>
      <p:ext uri="{BB962C8B-B14F-4D97-AF65-F5344CB8AC3E}">
        <p14:creationId xmlns:p14="http://schemas.microsoft.com/office/powerpoint/2010/main" val="1442235453"/>
      </p:ext>
    </p:extLst>
  </p:cSld>
  <p:clrMapOvr>
    <a:masterClrMapping/>
  </p:clrMapOvr>
  <mc:AlternateContent xmlns:mc="http://schemas.openxmlformats.org/markup-compatibility/2006" xmlns:p14="http://schemas.microsoft.com/office/powerpoint/2010/main">
    <mc:Choice Requires="p14">
      <p:transition spd="slow" p14:dur="2000" advTm="16671"/>
    </mc:Choice>
    <mc:Fallback xmlns="">
      <p:transition spd="slow" advTm="16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260"/>
        <p:cNvGrpSpPr/>
        <p:nvPr/>
      </p:nvGrpSpPr>
      <p:grpSpPr>
        <a:xfrm>
          <a:off x="0" y="0"/>
          <a:ext cx="0" cy="0"/>
          <a:chOff x="0" y="0"/>
          <a:chExt cx="0" cy="0"/>
        </a:xfrm>
      </p:grpSpPr>
      <p:sp>
        <p:nvSpPr>
          <p:cNvPr id="261" name="Google Shape;261;p14"/>
          <p:cNvSpPr txBox="1">
            <a:spLocks noGrp="1"/>
          </p:cNvSpPr>
          <p:nvPr>
            <p:ph type="title"/>
          </p:nvPr>
        </p:nvSpPr>
        <p:spPr>
          <a:xfrm>
            <a:off x="330200" y="423862"/>
            <a:ext cx="10515600" cy="23494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s-PE" dirty="0"/>
              <a:t>De la teoría a la práctica</a:t>
            </a:r>
            <a:endParaRPr dirty="0"/>
          </a:p>
        </p:txBody>
      </p:sp>
      <p:pic>
        <p:nvPicPr>
          <p:cNvPr id="262" name="Google Shape;262;p14"/>
          <p:cNvPicPr preferRelativeResize="0"/>
          <p:nvPr/>
        </p:nvPicPr>
        <p:blipFill rotWithShape="1">
          <a:blip r:embed="rId5">
            <a:alphaModFix/>
          </a:blip>
          <a:srcRect/>
          <a:stretch/>
        </p:blipFill>
        <p:spPr>
          <a:xfrm>
            <a:off x="6426200" y="541337"/>
            <a:ext cx="5435600" cy="6064249"/>
          </a:xfrm>
          <a:prstGeom prst="rect">
            <a:avLst/>
          </a:prstGeom>
          <a:noFill/>
          <a:ln>
            <a:noFill/>
          </a:ln>
        </p:spPr>
      </p:pic>
      <p:pic>
        <p:nvPicPr>
          <p:cNvPr id="2" name="Sonido grabado">
            <a:hlinkClick r:id="" action="ppaction://media"/>
            <a:extLst>
              <a:ext uri="{FF2B5EF4-FFF2-40B4-BE49-F238E27FC236}">
                <a16:creationId xmlns:a16="http://schemas.microsoft.com/office/drawing/2014/main" id="{76C6CDAC-92F3-4853-9C98-BBD577E75B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20475" y="44451"/>
            <a:ext cx="609600" cy="609600"/>
          </a:xfrm>
          <a:prstGeom prst="rect">
            <a:avLst/>
          </a:prstGeom>
        </p:spPr>
      </p:pic>
      <p:pic>
        <p:nvPicPr>
          <p:cNvPr id="3" name="Imagen 2">
            <a:extLst>
              <a:ext uri="{FF2B5EF4-FFF2-40B4-BE49-F238E27FC236}">
                <a16:creationId xmlns:a16="http://schemas.microsoft.com/office/drawing/2014/main" id="{5EDE7F70-1E8E-963A-C1FA-A25FBEB543D1}"/>
              </a:ext>
            </a:extLst>
          </p:cNvPr>
          <p:cNvPicPr>
            <a:picLocks noChangeAspect="1"/>
          </p:cNvPicPr>
          <p:nvPr/>
        </p:nvPicPr>
        <p:blipFill>
          <a:blip r:embed="rId7"/>
          <a:stretch>
            <a:fillRect/>
          </a:stretch>
        </p:blipFill>
        <p:spPr>
          <a:xfrm>
            <a:off x="262879" y="1384917"/>
            <a:ext cx="5938695" cy="39591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8741"/>
    </mc:Choice>
    <mc:Fallback xmlns="">
      <p:transition spd="slow" advTm="98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7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267"/>
        <p:cNvGrpSpPr/>
        <p:nvPr/>
      </p:nvGrpSpPr>
      <p:grpSpPr>
        <a:xfrm>
          <a:off x="0" y="0"/>
          <a:ext cx="0" cy="0"/>
          <a:chOff x="0" y="0"/>
          <a:chExt cx="0" cy="0"/>
        </a:xfrm>
      </p:grpSpPr>
      <p:sp>
        <p:nvSpPr>
          <p:cNvPr id="268" name="Google Shape;268;p15"/>
          <p:cNvSpPr txBox="1">
            <a:spLocks noGrp="1"/>
          </p:cNvSpPr>
          <p:nvPr>
            <p:ph type="title"/>
          </p:nvPr>
        </p:nvSpPr>
        <p:spPr>
          <a:xfrm>
            <a:off x="504825" y="414473"/>
            <a:ext cx="10515600" cy="56514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s-PE" dirty="0"/>
              <a:t>Evaluando lo aprendido</a:t>
            </a:r>
            <a:endParaRPr dirty="0"/>
          </a:p>
        </p:txBody>
      </p:sp>
      <p:sp>
        <p:nvSpPr>
          <p:cNvPr id="269" name="Google Shape;269;p15"/>
          <p:cNvSpPr txBox="1">
            <a:spLocks noGrp="1"/>
          </p:cNvSpPr>
          <p:nvPr>
            <p:ph type="body" idx="1"/>
          </p:nvPr>
        </p:nvSpPr>
        <p:spPr>
          <a:xfrm>
            <a:off x="668996" y="1237852"/>
            <a:ext cx="10669563" cy="5008203"/>
          </a:xfrm>
          <a:prstGeom prst="rect">
            <a:avLst/>
          </a:prstGeom>
          <a:noFill/>
          <a:ln>
            <a:noFill/>
          </a:ln>
        </p:spPr>
        <p:txBody>
          <a:bodyPr spcFirstLastPara="1" wrap="square" lIns="91425" tIns="45700" rIns="91425" bIns="45700" anchor="t" anchorCtr="0">
            <a:normAutofit lnSpcReduction="10000"/>
          </a:bodyPr>
          <a:lstStyle/>
          <a:p>
            <a:pPr marL="0" lvl="0" indent="0" algn="just" rtl="0">
              <a:lnSpc>
                <a:spcPct val="90000"/>
              </a:lnSpc>
              <a:spcBef>
                <a:spcPts val="0"/>
              </a:spcBef>
              <a:spcAft>
                <a:spcPts val="0"/>
              </a:spcAft>
              <a:buClr>
                <a:schemeClr val="dk1"/>
              </a:buClr>
              <a:buSzPct val="100000"/>
              <a:buNone/>
            </a:pPr>
            <a:r>
              <a:rPr lang="es-PE" b="1" dirty="0"/>
              <a:t>¿Cuáles son los principios de la Conciliación Extrajudicial?</a:t>
            </a:r>
            <a:endParaRPr dirty="0"/>
          </a:p>
          <a:p>
            <a:pPr marL="0" lvl="0" indent="0" algn="just" rtl="0">
              <a:lnSpc>
                <a:spcPct val="90000"/>
              </a:lnSpc>
              <a:spcBef>
                <a:spcPts val="1000"/>
              </a:spcBef>
              <a:spcAft>
                <a:spcPts val="0"/>
              </a:spcAft>
              <a:buClr>
                <a:schemeClr val="dk1"/>
              </a:buClr>
              <a:buSzPct val="100000"/>
              <a:buNone/>
            </a:pPr>
            <a:endParaRPr b="1" dirty="0"/>
          </a:p>
          <a:p>
            <a:pPr marL="457200" lvl="0" indent="-457200" algn="just" rtl="0">
              <a:lnSpc>
                <a:spcPct val="90000"/>
              </a:lnSpc>
              <a:spcBef>
                <a:spcPts val="1000"/>
              </a:spcBef>
              <a:spcAft>
                <a:spcPts val="0"/>
              </a:spcAft>
              <a:buClr>
                <a:schemeClr val="dk1"/>
              </a:buClr>
              <a:buSzPct val="100000"/>
              <a:buFont typeface="Calibri"/>
              <a:buAutoNum type="alphaLcParenR"/>
            </a:pPr>
            <a:r>
              <a:rPr lang="es-PE" dirty="0"/>
              <a:t>Principios éticos de  veracidad, el deber de revelación, equidad, celeridad, confidencialidad, neutralidad, legalidad  e imparcialidad.</a:t>
            </a:r>
            <a:endParaRPr dirty="0"/>
          </a:p>
          <a:p>
            <a:pPr marL="457200" lvl="0" indent="-457200" algn="just" rtl="0">
              <a:lnSpc>
                <a:spcPct val="90000"/>
              </a:lnSpc>
              <a:spcBef>
                <a:spcPts val="1000"/>
              </a:spcBef>
              <a:spcAft>
                <a:spcPts val="0"/>
              </a:spcAft>
              <a:buClr>
                <a:schemeClr val="dk1"/>
              </a:buClr>
              <a:buSzPct val="100000"/>
              <a:buFont typeface="Calibri"/>
              <a:buAutoNum type="alphaLcParenR"/>
            </a:pPr>
            <a:r>
              <a:rPr lang="es-PE" dirty="0"/>
              <a:t>Principios  éticos de  veracidad, buena fe, equidad, celeridad, confidencialidad, neutralidad, legalidad, el contrato e imparcialidad.</a:t>
            </a:r>
            <a:endParaRPr dirty="0"/>
          </a:p>
          <a:p>
            <a:pPr marL="457200" lvl="0" indent="-457200" algn="just" rtl="0">
              <a:lnSpc>
                <a:spcPct val="90000"/>
              </a:lnSpc>
              <a:spcBef>
                <a:spcPts val="1000"/>
              </a:spcBef>
              <a:spcAft>
                <a:spcPts val="0"/>
              </a:spcAft>
              <a:buClr>
                <a:schemeClr val="dk1"/>
              </a:buClr>
              <a:buSzPct val="100000"/>
              <a:buFont typeface="Calibri"/>
              <a:buAutoNum type="alphaLcParenR"/>
            </a:pPr>
            <a:r>
              <a:rPr lang="es-PE" dirty="0"/>
              <a:t>Principios éticos de  veracidad, buena fe, equidad confidencialidad, la transacción, neutralidad, legalidad, celeridad e imparcialidad.</a:t>
            </a:r>
            <a:endParaRPr dirty="0"/>
          </a:p>
          <a:p>
            <a:pPr marL="457200" lvl="0" indent="-457200" algn="just" rtl="0">
              <a:lnSpc>
                <a:spcPct val="90000"/>
              </a:lnSpc>
              <a:spcBef>
                <a:spcPts val="1000"/>
              </a:spcBef>
              <a:spcAft>
                <a:spcPts val="0"/>
              </a:spcAft>
              <a:buClr>
                <a:schemeClr val="dk1"/>
              </a:buClr>
              <a:buSzPct val="100000"/>
              <a:buFont typeface="Calibri"/>
              <a:buAutoNum type="alphaLcParenR"/>
            </a:pPr>
            <a:r>
              <a:rPr lang="es-PE" dirty="0"/>
              <a:t>Principios  éticos de equidad, veracidad, buena fe, confidencialidad, imparcialidad, neutralidad, legalidad, celeridad y economía.</a:t>
            </a:r>
            <a:endParaRPr dirty="0"/>
          </a:p>
          <a:p>
            <a:pPr marL="0" lvl="0" indent="0" algn="just" rtl="0">
              <a:lnSpc>
                <a:spcPct val="90000"/>
              </a:lnSpc>
              <a:spcBef>
                <a:spcPts val="1000"/>
              </a:spcBef>
              <a:spcAft>
                <a:spcPts val="0"/>
              </a:spcAft>
              <a:buClr>
                <a:schemeClr val="dk1"/>
              </a:buClr>
              <a:buSzPct val="100000"/>
              <a:buNone/>
            </a:pPr>
            <a:endParaRPr dirty="0"/>
          </a:p>
          <a:p>
            <a:pPr marL="0" lvl="0" indent="0" algn="just" rtl="0">
              <a:lnSpc>
                <a:spcPct val="90000"/>
              </a:lnSpc>
              <a:spcBef>
                <a:spcPts val="1000"/>
              </a:spcBef>
              <a:spcAft>
                <a:spcPts val="0"/>
              </a:spcAft>
              <a:buClr>
                <a:schemeClr val="dk1"/>
              </a:buClr>
              <a:buSzPct val="100000"/>
              <a:buNone/>
            </a:pPr>
            <a:r>
              <a:rPr lang="es-PE" dirty="0"/>
              <a:t>Retroalimentación: Acorde con el Articulo 2º de la Ley de Conciliación la respuesta correcta es la “d)” ya que, la Conciliación propicia una cultura de paz y se realiza siguiendo los principios éticos de equidad, veracidad, buena fe, confidencialidad, imparcialidad, neutralidad, legalidad, celeridad y economía.</a:t>
            </a:r>
            <a:endParaRPr dirty="0"/>
          </a:p>
        </p:txBody>
      </p:sp>
      <p:pic>
        <p:nvPicPr>
          <p:cNvPr id="2" name="Sonido grabado">
            <a:hlinkClick r:id="" action="ppaction://media"/>
            <a:extLst>
              <a:ext uri="{FF2B5EF4-FFF2-40B4-BE49-F238E27FC236}">
                <a16:creationId xmlns:a16="http://schemas.microsoft.com/office/drawing/2014/main" id="{6E1B11EA-CAA0-31D8-AD51-00913173A2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77575" y="111792"/>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321"/>
    </mc:Choice>
    <mc:Fallback xmlns="">
      <p:transition spd="slow" advTm="39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3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273"/>
        <p:cNvGrpSpPr/>
        <p:nvPr/>
      </p:nvGrpSpPr>
      <p:grpSpPr>
        <a:xfrm>
          <a:off x="0" y="0"/>
          <a:ext cx="0" cy="0"/>
          <a:chOff x="0" y="0"/>
          <a:chExt cx="0" cy="0"/>
        </a:xfrm>
      </p:grpSpPr>
      <p:sp>
        <p:nvSpPr>
          <p:cNvPr id="274" name="Google Shape;274;p16"/>
          <p:cNvSpPr txBox="1">
            <a:spLocks noGrp="1"/>
          </p:cNvSpPr>
          <p:nvPr>
            <p:ph type="title"/>
          </p:nvPr>
        </p:nvSpPr>
        <p:spPr>
          <a:xfrm>
            <a:off x="304800" y="250247"/>
            <a:ext cx="10515600" cy="8064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s-PE" sz="4400" dirty="0">
                <a:latin typeface="Arial"/>
                <a:ea typeface="Arial"/>
                <a:cs typeface="Arial"/>
                <a:sym typeface="Arial"/>
              </a:rPr>
              <a:t>¿Qué aprendimos hoy?</a:t>
            </a:r>
            <a:endParaRPr dirty="0"/>
          </a:p>
        </p:txBody>
      </p:sp>
      <p:sp>
        <p:nvSpPr>
          <p:cNvPr id="276" name="Google Shape;276;p16"/>
          <p:cNvSpPr txBox="1"/>
          <p:nvPr/>
        </p:nvSpPr>
        <p:spPr>
          <a:xfrm>
            <a:off x="5977054" y="1078331"/>
            <a:ext cx="5910146" cy="5529422"/>
          </a:xfrm>
          <a:prstGeom prst="rect">
            <a:avLst/>
          </a:prstGeom>
          <a:noFill/>
          <a:ln>
            <a:noFill/>
          </a:ln>
        </p:spPr>
        <p:txBody>
          <a:bodyPr spcFirstLastPara="1" wrap="square" lIns="91425" tIns="45700" rIns="91425" bIns="45700" anchor="t" anchorCtr="0">
            <a:spAutoFit/>
          </a:bodyPr>
          <a:lstStyle/>
          <a:p>
            <a:pPr marL="342900" lvl="0" indent="-342900" algn="just">
              <a:lnSpc>
                <a:spcPct val="107000"/>
              </a:lnSpc>
              <a:buFont typeface="Symbol" panose="05050102010706020507" pitchFamily="18" charset="2"/>
              <a:buChar char=""/>
            </a:pPr>
            <a:r>
              <a:rPr lang="es-PE" sz="1800" dirty="0">
                <a:effectLst/>
                <a:latin typeface="Calibri" panose="020F0502020204030204" pitchFamily="34" charset="0"/>
                <a:ea typeface="Calibri" panose="020F0502020204030204" pitchFamily="34" charset="0"/>
                <a:cs typeface="Times New Roman" panose="02020603050405020304" pitchFamily="18" charset="0"/>
              </a:rPr>
              <a:t>La conciliación es un método de solución de litigios autocompositivo. Donde son las partes las encargadas de resolver su controversia con la guía de un conciliador.</a:t>
            </a:r>
          </a:p>
          <a:p>
            <a:pPr marL="342900" lvl="0" indent="-342900" algn="just">
              <a:lnSpc>
                <a:spcPct val="107000"/>
              </a:lnSpc>
              <a:buFont typeface="Symbol" panose="05050102010706020507" pitchFamily="18" charset="2"/>
              <a:buChar char=""/>
            </a:pPr>
            <a:r>
              <a:rPr lang="es-PE" sz="1800" dirty="0">
                <a:effectLst/>
                <a:latin typeface="Calibri" panose="020F0502020204030204" pitchFamily="34" charset="0"/>
                <a:ea typeface="Calibri" panose="020F0502020204030204" pitchFamily="34" charset="0"/>
                <a:cs typeface="Times New Roman" panose="02020603050405020304" pitchFamily="18" charset="0"/>
              </a:rPr>
              <a:t>El arbitraje es una institución jurídica heterocompositiva ya que, las partes someten su controversia ante un tercero llámese árbitro único o tribunal arbitral.</a:t>
            </a:r>
          </a:p>
          <a:p>
            <a:pPr marL="342900" lvl="0" indent="-342900" algn="just">
              <a:lnSpc>
                <a:spcPct val="107000"/>
              </a:lnSpc>
              <a:buFont typeface="Symbol" panose="05050102010706020507" pitchFamily="18" charset="2"/>
              <a:buChar char=""/>
            </a:pPr>
            <a:r>
              <a:rPr lang="es-PE" sz="1800" dirty="0">
                <a:effectLst/>
                <a:latin typeface="Calibri" panose="020F0502020204030204" pitchFamily="34" charset="0"/>
                <a:ea typeface="Calibri" panose="020F0502020204030204" pitchFamily="34" charset="0"/>
                <a:cs typeface="Times New Roman" panose="02020603050405020304" pitchFamily="18" charset="0"/>
              </a:rPr>
              <a:t>El acta de conciliación y el laudo arbitral tienen calidad de cosa juzgada y para exigir su cumplimiento deben acudir al poder judicial para qué a través de un proceso ejecutivo el juez pueda ordenar la ejecución del acta de conciliación o del laudo arbitral según sea el caso concreto.</a:t>
            </a:r>
          </a:p>
          <a:p>
            <a:pPr marL="342900" lvl="0" indent="-342900" algn="just">
              <a:lnSpc>
                <a:spcPct val="107000"/>
              </a:lnSpc>
              <a:spcAft>
                <a:spcPts val="800"/>
              </a:spcAft>
              <a:buFont typeface="Symbol" panose="05050102010706020507" pitchFamily="18" charset="2"/>
              <a:buChar char=""/>
            </a:pPr>
            <a:r>
              <a:rPr lang="es-PE" sz="1800" dirty="0">
                <a:effectLst/>
                <a:latin typeface="Calibri" panose="020F0502020204030204" pitchFamily="34" charset="0"/>
                <a:ea typeface="Calibri" panose="020F0502020204030204" pitchFamily="34" charset="0"/>
                <a:cs typeface="Times New Roman" panose="02020603050405020304" pitchFamily="18" charset="0"/>
              </a:rPr>
              <a:t>Entre las ventajas de acudir a la conciliación o al arbitraje, se encuentran la posibilidad de la confidencialidad, flexibilidad, rapidez, economía, imparcialidad y posibilidad de obligar coercitivamente al cumplimiento del documento final del proceso llámese acta conciliatoria o laudo arbitral.</a:t>
            </a:r>
          </a:p>
        </p:txBody>
      </p:sp>
      <p:pic>
        <p:nvPicPr>
          <p:cNvPr id="2" name="Sonido grabado">
            <a:hlinkClick r:id="" action="ppaction://media"/>
            <a:extLst>
              <a:ext uri="{FF2B5EF4-FFF2-40B4-BE49-F238E27FC236}">
                <a16:creationId xmlns:a16="http://schemas.microsoft.com/office/drawing/2014/main" id="{589AA432-ACDB-31BF-302A-C09A7C7880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42294" y="72808"/>
            <a:ext cx="609600" cy="609600"/>
          </a:xfrm>
          <a:prstGeom prst="rect">
            <a:avLst/>
          </a:prstGeom>
        </p:spPr>
      </p:pic>
      <p:pic>
        <p:nvPicPr>
          <p:cNvPr id="3" name="Imagen 2">
            <a:extLst>
              <a:ext uri="{FF2B5EF4-FFF2-40B4-BE49-F238E27FC236}">
                <a16:creationId xmlns:a16="http://schemas.microsoft.com/office/drawing/2014/main" id="{7F3B4718-6E6E-2A67-10D6-6E96AE0CD6DE}"/>
              </a:ext>
            </a:extLst>
          </p:cNvPr>
          <p:cNvPicPr>
            <a:picLocks noChangeAspect="1"/>
          </p:cNvPicPr>
          <p:nvPr/>
        </p:nvPicPr>
        <p:blipFill>
          <a:blip r:embed="rId6"/>
          <a:stretch>
            <a:fillRect/>
          </a:stretch>
        </p:blipFill>
        <p:spPr>
          <a:xfrm>
            <a:off x="441614" y="2220187"/>
            <a:ext cx="4951268" cy="3224075"/>
          </a:xfrm>
          <a:prstGeom prst="rect">
            <a:avLst/>
          </a:prstGeom>
        </p:spPr>
      </p:pic>
      <p:pic>
        <p:nvPicPr>
          <p:cNvPr id="4" name="Imagen 3">
            <a:extLst>
              <a:ext uri="{FF2B5EF4-FFF2-40B4-BE49-F238E27FC236}">
                <a16:creationId xmlns:a16="http://schemas.microsoft.com/office/drawing/2014/main" id="{FE099810-FD97-61FF-17B6-EB374E5C473F}"/>
              </a:ext>
            </a:extLst>
          </p:cNvPr>
          <p:cNvPicPr>
            <a:picLocks noChangeAspect="1"/>
          </p:cNvPicPr>
          <p:nvPr/>
        </p:nvPicPr>
        <p:blipFill>
          <a:blip r:embed="rId7"/>
          <a:stretch>
            <a:fillRect/>
          </a:stretch>
        </p:blipFill>
        <p:spPr>
          <a:xfrm>
            <a:off x="401343" y="1577554"/>
            <a:ext cx="5029199" cy="6426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9066"/>
    </mc:Choice>
    <mc:Fallback xmlns="">
      <p:transition spd="slow" advTm="69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0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280"/>
        <p:cNvGrpSpPr/>
        <p:nvPr/>
      </p:nvGrpSpPr>
      <p:grpSpPr>
        <a:xfrm>
          <a:off x="0" y="0"/>
          <a:ext cx="0" cy="0"/>
          <a:chOff x="0" y="0"/>
          <a:chExt cx="0" cy="0"/>
        </a:xfrm>
      </p:grpSpPr>
      <p:sp>
        <p:nvSpPr>
          <p:cNvPr id="281" name="Google Shape;281;p17"/>
          <p:cNvSpPr txBox="1">
            <a:spLocks noGrp="1"/>
          </p:cNvSpPr>
          <p:nvPr>
            <p:ph type="title"/>
          </p:nvPr>
        </p:nvSpPr>
        <p:spPr>
          <a:xfrm>
            <a:off x="838200" y="450851"/>
            <a:ext cx="10515600" cy="8064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Arial"/>
              <a:buNone/>
            </a:pPr>
            <a:r>
              <a:rPr lang="es-PE" sz="4000" dirty="0">
                <a:latin typeface="Arial"/>
                <a:ea typeface="Arial"/>
                <a:cs typeface="Arial"/>
                <a:sym typeface="Arial"/>
              </a:rPr>
              <a:t>Referencias </a:t>
            </a:r>
            <a:r>
              <a:rPr lang="es-PE" sz="4000" dirty="0"/>
              <a:t>Bibliográficas</a:t>
            </a:r>
            <a:endParaRPr dirty="0"/>
          </a:p>
        </p:txBody>
      </p:sp>
      <p:sp>
        <p:nvSpPr>
          <p:cNvPr id="282" name="Google Shape;282;p17"/>
          <p:cNvSpPr txBox="1">
            <a:spLocks noGrp="1"/>
          </p:cNvSpPr>
          <p:nvPr>
            <p:ph type="body" idx="1"/>
          </p:nvPr>
        </p:nvSpPr>
        <p:spPr>
          <a:xfrm>
            <a:off x="838200" y="1637506"/>
            <a:ext cx="10515600" cy="4382294"/>
          </a:xfrm>
          <a:prstGeom prst="rect">
            <a:avLst/>
          </a:prstGeom>
          <a:noFill/>
          <a:ln>
            <a:noFill/>
          </a:ln>
        </p:spPr>
        <p:txBody>
          <a:bodyPr spcFirstLastPara="1" wrap="square" lIns="91425" tIns="45700" rIns="91425" bIns="45700" anchor="t" anchorCtr="0">
            <a:normAutofit fontScale="85000" lnSpcReduction="10000"/>
          </a:bodyPr>
          <a:lstStyle/>
          <a:p>
            <a:pPr marL="342900" lvl="0" indent="-342900" algn="just" rtl="0">
              <a:lnSpc>
                <a:spcPct val="90000"/>
              </a:lnSpc>
              <a:spcBef>
                <a:spcPts val="0"/>
              </a:spcBef>
              <a:spcAft>
                <a:spcPts val="0"/>
              </a:spcAft>
              <a:buClr>
                <a:schemeClr val="dk1"/>
              </a:buClr>
              <a:buSzPct val="100000"/>
              <a:buFont typeface="Arial" panose="020B0604020202020204" pitchFamily="34" charset="0"/>
              <a:buChar char="•"/>
            </a:pPr>
            <a:r>
              <a:rPr lang="es-PE" sz="1900" dirty="0">
                <a:latin typeface="+mj-lt"/>
                <a:ea typeface="Century Gothic"/>
                <a:cs typeface="Century Gothic"/>
                <a:sym typeface="Century Gothic"/>
              </a:rPr>
              <a:t>APECC (</a:t>
            </a:r>
            <a:r>
              <a:rPr lang="es-PE" sz="1900" dirty="0" err="1">
                <a:latin typeface="+mj-lt"/>
                <a:ea typeface="Century Gothic"/>
                <a:cs typeface="Century Gothic"/>
                <a:sym typeface="Century Gothic"/>
              </a:rPr>
              <a:t>S.f</a:t>
            </a:r>
            <a:r>
              <a:rPr lang="es-PE" sz="1900" dirty="0">
                <a:latin typeface="+mj-lt"/>
                <a:ea typeface="Century Gothic"/>
                <a:cs typeface="Century Gothic"/>
                <a:sym typeface="Century Gothic"/>
              </a:rPr>
              <a:t>).  Material de curso de conciliación  extrajudicial. </a:t>
            </a:r>
            <a:r>
              <a:rPr lang="es-PE" sz="1900" u="sng" dirty="0">
                <a:solidFill>
                  <a:schemeClr val="hlink"/>
                </a:solidFill>
                <a:latin typeface="+mj-lt"/>
                <a:ea typeface="Century Gothic"/>
                <a:cs typeface="Century Gothic"/>
                <a:sym typeface="Century Gothic"/>
                <a:hlinkClick r:id="rId3"/>
              </a:rPr>
              <a:t>https://www.apecc.com.pe/conci-basico/GENERAL/MANUAL-CURSO-CONCILIACION-BASICO.pdf</a:t>
            </a:r>
            <a:endParaRPr sz="1900" dirty="0">
              <a:latin typeface="+mj-lt"/>
              <a:ea typeface="Century Gothic"/>
              <a:cs typeface="Century Gothic"/>
              <a:sym typeface="Century Gothic"/>
            </a:endParaRPr>
          </a:p>
          <a:p>
            <a:pPr marL="342900" lvl="0" indent="-342900" algn="just" rtl="0">
              <a:lnSpc>
                <a:spcPct val="90000"/>
              </a:lnSpc>
              <a:spcBef>
                <a:spcPts val="1000"/>
              </a:spcBef>
              <a:spcAft>
                <a:spcPts val="0"/>
              </a:spcAft>
              <a:buClr>
                <a:schemeClr val="dk1"/>
              </a:buClr>
              <a:buSzPct val="100000"/>
              <a:buFont typeface="Arial" panose="020B0604020202020204" pitchFamily="34" charset="0"/>
              <a:buChar char="•"/>
            </a:pPr>
            <a:endParaRPr sz="1900" dirty="0">
              <a:latin typeface="+mj-lt"/>
              <a:ea typeface="Century Gothic"/>
              <a:cs typeface="Century Gothic"/>
              <a:sym typeface="Century Gothic"/>
            </a:endParaRPr>
          </a:p>
          <a:p>
            <a:pPr marL="342900" lvl="0" indent="-342900" algn="just" rtl="0">
              <a:lnSpc>
                <a:spcPct val="90000"/>
              </a:lnSpc>
              <a:spcBef>
                <a:spcPts val="1000"/>
              </a:spcBef>
              <a:spcAft>
                <a:spcPts val="0"/>
              </a:spcAft>
              <a:buClr>
                <a:schemeClr val="dk1"/>
              </a:buClr>
              <a:buSzPct val="100000"/>
              <a:buFont typeface="Arial" panose="020B0604020202020204" pitchFamily="34" charset="0"/>
              <a:buChar char="•"/>
            </a:pPr>
            <a:r>
              <a:rPr lang="es-PE" sz="1900" dirty="0">
                <a:latin typeface="+mj-lt"/>
                <a:ea typeface="Century Gothic"/>
                <a:cs typeface="Century Gothic"/>
                <a:sym typeface="Century Gothic"/>
              </a:rPr>
              <a:t>Dirección de Conciliación Extrajudicial y Mecanismos Alternativos de Solución de Conflictos. (2009). Resolución Ministerial N.°0235-2009-JUS del 15 de diciembre de 2009. Por lo cual Aprueban modelos de Formatos Tipos de Actas para su utilización en los Centros de Conciliación. https://cdn.www.gob.pe/uploads/document/file/2573909/RM%200235-2009-JUS%2C%20Formatos%20Tipo%20de%20Actas%202009.pdf.pdf?v=1638802726</a:t>
            </a:r>
            <a:endParaRPr sz="1900" dirty="0">
              <a:latin typeface="+mj-lt"/>
              <a:ea typeface="Calibri"/>
              <a:cs typeface="Calibri"/>
              <a:sym typeface="Calibri"/>
            </a:endParaRPr>
          </a:p>
          <a:p>
            <a:pPr marL="342900" lvl="0" indent="-342900" algn="just" rtl="0">
              <a:lnSpc>
                <a:spcPct val="90000"/>
              </a:lnSpc>
              <a:spcBef>
                <a:spcPts val="1000"/>
              </a:spcBef>
              <a:spcAft>
                <a:spcPts val="0"/>
              </a:spcAft>
              <a:buClr>
                <a:schemeClr val="dk1"/>
              </a:buClr>
              <a:buSzPct val="100000"/>
              <a:buFont typeface="Arial" panose="020B0604020202020204" pitchFamily="34" charset="0"/>
              <a:buChar char="•"/>
            </a:pPr>
            <a:endParaRPr sz="1900" dirty="0">
              <a:latin typeface="+mj-lt"/>
              <a:ea typeface="Century Gothic"/>
              <a:cs typeface="Century Gothic"/>
              <a:sym typeface="Century Gothic"/>
            </a:endParaRPr>
          </a:p>
          <a:p>
            <a:pPr marL="342900" lvl="0" indent="-342900" algn="just" rtl="0">
              <a:lnSpc>
                <a:spcPct val="90000"/>
              </a:lnSpc>
              <a:spcBef>
                <a:spcPts val="1000"/>
              </a:spcBef>
              <a:spcAft>
                <a:spcPts val="0"/>
              </a:spcAft>
              <a:buClr>
                <a:schemeClr val="dk1"/>
              </a:buClr>
              <a:buSzPct val="100000"/>
              <a:buFont typeface="Arial" panose="020B0604020202020204" pitchFamily="34" charset="0"/>
              <a:buChar char="•"/>
            </a:pPr>
            <a:r>
              <a:rPr lang="es-PE" sz="1900" dirty="0">
                <a:latin typeface="+mj-lt"/>
                <a:ea typeface="Century Gothic"/>
                <a:cs typeface="Century Gothic"/>
                <a:sym typeface="Century Gothic"/>
              </a:rPr>
              <a:t>El Peruano. (1997, 13 de noviembre). </a:t>
            </a:r>
            <a:r>
              <a:rPr lang="es-PE" sz="1900" i="1" dirty="0">
                <a:latin typeface="+mj-lt"/>
                <a:ea typeface="Century Gothic"/>
                <a:cs typeface="Century Gothic"/>
                <a:sym typeface="Century Gothic"/>
              </a:rPr>
              <a:t>LEY DE CONCILIACIÓN LEY </a:t>
            </a:r>
            <a:r>
              <a:rPr lang="es-PE" sz="1900" i="1" dirty="0" err="1">
                <a:latin typeface="+mj-lt"/>
                <a:ea typeface="Century Gothic"/>
                <a:cs typeface="Century Gothic"/>
                <a:sym typeface="Century Gothic"/>
              </a:rPr>
              <a:t>Nº</a:t>
            </a:r>
            <a:r>
              <a:rPr lang="es-PE" sz="1900" i="1" dirty="0">
                <a:latin typeface="+mj-lt"/>
                <a:ea typeface="Century Gothic"/>
                <a:cs typeface="Century Gothic"/>
                <a:sym typeface="Century Gothic"/>
              </a:rPr>
              <a:t> 26872  y REGLAMENTO DE LA LEY DE CONCILIACIÓN DECRETO SUPREMO </a:t>
            </a:r>
            <a:r>
              <a:rPr lang="es-PE" sz="1900" i="1" dirty="0" err="1">
                <a:latin typeface="+mj-lt"/>
                <a:ea typeface="Century Gothic"/>
                <a:cs typeface="Century Gothic"/>
                <a:sym typeface="Century Gothic"/>
              </a:rPr>
              <a:t>Nº</a:t>
            </a:r>
            <a:r>
              <a:rPr lang="es-PE" sz="1900" i="1" dirty="0">
                <a:latin typeface="+mj-lt"/>
                <a:ea typeface="Century Gothic"/>
                <a:cs typeface="Century Gothic"/>
                <a:sym typeface="Century Gothic"/>
              </a:rPr>
              <a:t> 014-2008-JUS</a:t>
            </a:r>
            <a:r>
              <a:rPr lang="es-PE" sz="1900" dirty="0">
                <a:latin typeface="+mj-lt"/>
                <a:ea typeface="Century Gothic"/>
                <a:cs typeface="Century Gothic"/>
                <a:sym typeface="Century Gothic"/>
              </a:rPr>
              <a:t>. Recuperado el 01 de diciembre  de 2022, de </a:t>
            </a:r>
            <a:r>
              <a:rPr lang="es-PE" sz="1900" u="sng" dirty="0">
                <a:solidFill>
                  <a:srgbClr val="1155CC"/>
                </a:solidFill>
                <a:latin typeface="+mj-lt"/>
                <a:ea typeface="Century Gothic"/>
                <a:cs typeface="Century Gothic"/>
                <a:sym typeface="Century Gothic"/>
                <a:hlinkClick r:id="rId4">
                  <a:extLst>
                    <a:ext uri="{A12FA001-AC4F-418D-AE19-62706E023703}">
                      <ahyp:hlinkClr xmlns:ahyp="http://schemas.microsoft.com/office/drawing/2018/hyperlinkcolor" val="tx"/>
                    </a:ext>
                  </a:extLst>
                </a:hlinkClick>
              </a:rPr>
              <a:t>https://diarioficial.elperuano.pe/pdf/0076/LEY_CONCILIACION_v04.pdf</a:t>
            </a:r>
            <a:endParaRPr sz="1900" u="sng" dirty="0">
              <a:solidFill>
                <a:srgbClr val="1155CC"/>
              </a:solidFill>
              <a:latin typeface="+mj-lt"/>
              <a:ea typeface="Century Gothic"/>
              <a:cs typeface="Century Gothic"/>
              <a:sym typeface="Century Gothic"/>
            </a:endParaRPr>
          </a:p>
          <a:p>
            <a:pPr marL="440055" lvl="0" indent="-342900" algn="just" rtl="0">
              <a:lnSpc>
                <a:spcPct val="90000"/>
              </a:lnSpc>
              <a:spcBef>
                <a:spcPts val="1000"/>
              </a:spcBef>
              <a:spcAft>
                <a:spcPts val="0"/>
              </a:spcAft>
              <a:buClr>
                <a:schemeClr val="dk1"/>
              </a:buClr>
              <a:buSzPct val="100000"/>
              <a:buFont typeface="Arial" panose="020B0604020202020204" pitchFamily="34" charset="0"/>
              <a:buChar char="•"/>
            </a:pPr>
            <a:endParaRPr sz="1900" u="sng" dirty="0">
              <a:solidFill>
                <a:srgbClr val="1155CC"/>
              </a:solidFill>
              <a:latin typeface="+mj-lt"/>
              <a:ea typeface="Century Gothic"/>
              <a:cs typeface="Century Gothic"/>
              <a:sym typeface="Century Gothic"/>
            </a:endParaRPr>
          </a:p>
          <a:p>
            <a:pPr marL="342900" lvl="0" indent="-342900" algn="just" rtl="0">
              <a:lnSpc>
                <a:spcPct val="90000"/>
              </a:lnSpc>
              <a:spcBef>
                <a:spcPts val="1000"/>
              </a:spcBef>
              <a:spcAft>
                <a:spcPts val="0"/>
              </a:spcAft>
              <a:buClr>
                <a:schemeClr val="dk1"/>
              </a:buClr>
              <a:buSzPct val="100000"/>
              <a:buFont typeface="Arial" panose="020B0604020202020204" pitchFamily="34" charset="0"/>
              <a:buChar char="•"/>
            </a:pPr>
            <a:r>
              <a:rPr lang="es-PE" sz="1900" dirty="0">
                <a:latin typeface="+mj-lt"/>
                <a:ea typeface="Century Gothic"/>
                <a:cs typeface="Century Gothic"/>
                <a:sym typeface="Century Gothic"/>
              </a:rPr>
              <a:t>República del Perú. (2016). Resolución Directoral N° 069-2016-JUS/DGDP  del 12 de agosto de 2016. Por lo cual se aprueba la DIRECTIVA </a:t>
            </a:r>
            <a:r>
              <a:rPr lang="es-PE" sz="1900" dirty="0" err="1">
                <a:latin typeface="+mj-lt"/>
                <a:ea typeface="Century Gothic"/>
                <a:cs typeface="Century Gothic"/>
                <a:sym typeface="Century Gothic"/>
              </a:rPr>
              <a:t>Nº</a:t>
            </a:r>
            <a:r>
              <a:rPr lang="es-PE" sz="1900" dirty="0">
                <a:latin typeface="+mj-lt"/>
                <a:ea typeface="Century Gothic"/>
                <a:cs typeface="Century Gothic"/>
                <a:sym typeface="Century Gothic"/>
              </a:rPr>
              <a:t> 001-2016-JUS/DGDP-DCMA LINEAMIENTOS PARA LA CORRECTA PRESTACIÓN DEL SERVICIO DE CONCILIACIÓN EXTRAJUDICIAL. https://cdn.www.gob.pe/uploads/document/file/2573746/RD%20069-2016-JUS-DGDP%2C%20Lineamientos%20para%20la%20corresta%20prestaci%C3%B3n.pdf.pdf?v=1638800991</a:t>
            </a:r>
            <a:endParaRPr sz="1900" dirty="0">
              <a:latin typeface="+mj-lt"/>
              <a:ea typeface="Century Gothic"/>
              <a:cs typeface="Century Gothic"/>
              <a:sym typeface="Century Gothic"/>
            </a:endParaRPr>
          </a:p>
          <a:p>
            <a:pPr marL="0" lvl="0" indent="0" algn="l" rtl="0">
              <a:lnSpc>
                <a:spcPct val="90000"/>
              </a:lnSpc>
              <a:spcBef>
                <a:spcPts val="1000"/>
              </a:spcBef>
              <a:spcAft>
                <a:spcPts val="0"/>
              </a:spcAft>
              <a:buClr>
                <a:schemeClr val="dk1"/>
              </a:buClr>
              <a:buSzPct val="100000"/>
              <a:buNone/>
            </a:pPr>
            <a:endParaRPr sz="1800" dirty="0">
              <a:latin typeface="Calibri"/>
              <a:ea typeface="Calibri"/>
              <a:cs typeface="Calibri"/>
              <a:sym typeface="Calibri"/>
            </a:endParaRPr>
          </a:p>
          <a:p>
            <a:pPr marL="0" lvl="0" indent="0" algn="l" rtl="0">
              <a:lnSpc>
                <a:spcPct val="90000"/>
              </a:lnSpc>
              <a:spcBef>
                <a:spcPts val="1000"/>
              </a:spcBef>
              <a:spcAft>
                <a:spcPts val="0"/>
              </a:spcAft>
              <a:buClr>
                <a:schemeClr val="dk1"/>
              </a:buClr>
              <a:buSzPct val="100000"/>
              <a:buNone/>
            </a:pP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47"/>
        <p:cNvGrpSpPr/>
        <p:nvPr/>
      </p:nvGrpSpPr>
      <p:grpSpPr>
        <a:xfrm>
          <a:off x="0" y="0"/>
          <a:ext cx="0" cy="0"/>
          <a:chOff x="0" y="0"/>
          <a:chExt cx="0" cy="0"/>
        </a:xfrm>
      </p:grpSpPr>
      <p:sp>
        <p:nvSpPr>
          <p:cNvPr id="48" name="Google Shape;48;p2"/>
          <p:cNvSpPr txBox="1">
            <a:spLocks noGrp="1"/>
          </p:cNvSpPr>
          <p:nvPr>
            <p:ph type="title"/>
          </p:nvPr>
        </p:nvSpPr>
        <p:spPr>
          <a:xfrm>
            <a:off x="602878" y="316005"/>
            <a:ext cx="10515600" cy="80645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Arial"/>
              <a:buNone/>
            </a:pPr>
            <a:r>
              <a:rPr lang="es-PE" dirty="0">
                <a:latin typeface="+mj-lt"/>
              </a:rPr>
              <a:t>Introducción sobre las controversias</a:t>
            </a:r>
            <a:endParaRPr dirty="0">
              <a:latin typeface="+mj-lt"/>
            </a:endParaRPr>
          </a:p>
        </p:txBody>
      </p:sp>
      <p:pic>
        <p:nvPicPr>
          <p:cNvPr id="49" name="Google Shape;49;p2" descr="Manejo de conflicto en las organizaciones – TCC Consultores"/>
          <p:cNvPicPr preferRelativeResize="0"/>
          <p:nvPr/>
        </p:nvPicPr>
        <p:blipFill rotWithShape="1">
          <a:blip r:embed="rId5">
            <a:alphaModFix/>
          </a:blip>
          <a:srcRect/>
          <a:stretch/>
        </p:blipFill>
        <p:spPr>
          <a:xfrm>
            <a:off x="7457021" y="4780559"/>
            <a:ext cx="2743200" cy="1761436"/>
          </a:xfrm>
          <a:prstGeom prst="rect">
            <a:avLst/>
          </a:prstGeom>
          <a:noFill/>
          <a:ln>
            <a:noFill/>
          </a:ln>
        </p:spPr>
      </p:pic>
      <p:sp>
        <p:nvSpPr>
          <p:cNvPr id="50" name="Google Shape;50;p2"/>
          <p:cNvSpPr/>
          <p:nvPr/>
        </p:nvSpPr>
        <p:spPr>
          <a:xfrm>
            <a:off x="1258066" y="2368156"/>
            <a:ext cx="3863516" cy="2283822"/>
          </a:xfrm>
          <a:prstGeom prst="roundRect">
            <a:avLst>
              <a:gd name="adj" fmla="val 16667"/>
            </a:avLst>
          </a:prstGeom>
          <a:solidFill>
            <a:schemeClr val="accent2"/>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1800" b="0" i="0" u="none" strike="noStrike" cap="none" dirty="0">
                <a:solidFill>
                  <a:schemeClr val="dk1"/>
                </a:solidFill>
                <a:latin typeface="+mn-lt"/>
                <a:ea typeface="Calibri"/>
                <a:cs typeface="Calibri"/>
                <a:sym typeface="Calibri"/>
              </a:rPr>
              <a:t>El problema es una barrera u obstáculo para la satisfacción de las necesidades de las personas que conlleva a que se altere el equilibrio y la armonía de su convivencia o interacción social. El problema es la base del conflicto.</a:t>
            </a:r>
            <a:endParaRPr dirty="0">
              <a:latin typeface="+mn-lt"/>
            </a:endParaRPr>
          </a:p>
        </p:txBody>
      </p:sp>
      <p:sp>
        <p:nvSpPr>
          <p:cNvPr id="51" name="Google Shape;51;p2"/>
          <p:cNvSpPr/>
          <p:nvPr/>
        </p:nvSpPr>
        <p:spPr>
          <a:xfrm>
            <a:off x="6983640" y="2378607"/>
            <a:ext cx="3689962" cy="2283822"/>
          </a:xfrm>
          <a:prstGeom prst="roundRect">
            <a:avLst>
              <a:gd name="adj" fmla="val 16667"/>
            </a:avLst>
          </a:prstGeom>
          <a:solidFill>
            <a:schemeClr val="accent2"/>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1800" b="0" i="0" u="none" strike="noStrike" cap="none" dirty="0">
                <a:solidFill>
                  <a:schemeClr val="dk1"/>
                </a:solidFill>
                <a:latin typeface="+mn-lt"/>
                <a:ea typeface="Calibri"/>
                <a:cs typeface="Calibri"/>
                <a:sym typeface="Calibri"/>
              </a:rPr>
              <a:t>Cuando no se da una pronta solución a este obstáculo se puede convertir en un conflicto. El conflicto se relaciona con la lucha, combate, confrontación interpersonal de dos o más personas respecto a un problema.</a:t>
            </a:r>
            <a:endParaRPr dirty="0">
              <a:latin typeface="+mn-lt"/>
            </a:endParaRPr>
          </a:p>
        </p:txBody>
      </p:sp>
      <p:sp>
        <p:nvSpPr>
          <p:cNvPr id="52" name="Google Shape;52;p2"/>
          <p:cNvSpPr/>
          <p:nvPr/>
        </p:nvSpPr>
        <p:spPr>
          <a:xfrm>
            <a:off x="1952695" y="1459957"/>
            <a:ext cx="2474259" cy="745937"/>
          </a:xfrm>
          <a:prstGeom prst="round2SameRect">
            <a:avLst>
              <a:gd name="adj1" fmla="val 16667"/>
              <a:gd name="adj2" fmla="val 0"/>
            </a:avLst>
          </a:prstGeom>
          <a:solidFill>
            <a:schemeClr val="accent2">
              <a:lumMod val="40000"/>
              <a:lumOff val="60000"/>
            </a:schemeClr>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2800" b="1" i="0" u="none" strike="noStrike" cap="none" dirty="0">
                <a:solidFill>
                  <a:schemeClr val="dk1"/>
                </a:solidFill>
                <a:latin typeface="+mn-lt"/>
                <a:ea typeface="Calibri"/>
                <a:cs typeface="Calibri"/>
                <a:sym typeface="Calibri"/>
              </a:rPr>
              <a:t>PROBLEMA</a:t>
            </a:r>
            <a:endParaRPr dirty="0">
              <a:latin typeface="+mn-lt"/>
            </a:endParaRPr>
          </a:p>
        </p:txBody>
      </p:sp>
      <p:sp>
        <p:nvSpPr>
          <p:cNvPr id="53" name="Google Shape;53;p2"/>
          <p:cNvSpPr/>
          <p:nvPr/>
        </p:nvSpPr>
        <p:spPr>
          <a:xfrm>
            <a:off x="7591492" y="1459956"/>
            <a:ext cx="2474259" cy="745937"/>
          </a:xfrm>
          <a:prstGeom prst="round2SameRect">
            <a:avLst>
              <a:gd name="adj1" fmla="val 16667"/>
              <a:gd name="adj2" fmla="val 0"/>
            </a:avLst>
          </a:prstGeom>
          <a:solidFill>
            <a:schemeClr val="accent2">
              <a:lumMod val="40000"/>
              <a:lumOff val="60000"/>
            </a:schemeClr>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2800" b="1" i="0" u="none" strike="noStrike" cap="none" dirty="0">
                <a:solidFill>
                  <a:schemeClr val="dk1"/>
                </a:solidFill>
                <a:latin typeface="+mn-lt"/>
                <a:ea typeface="Calibri"/>
                <a:cs typeface="Calibri"/>
                <a:sym typeface="Calibri"/>
              </a:rPr>
              <a:t>CONFLICTO</a:t>
            </a:r>
            <a:endParaRPr dirty="0">
              <a:latin typeface="+mn-lt"/>
            </a:endParaRPr>
          </a:p>
        </p:txBody>
      </p:sp>
      <p:sp>
        <p:nvSpPr>
          <p:cNvPr id="54" name="Google Shape;54;p2"/>
          <p:cNvSpPr/>
          <p:nvPr/>
        </p:nvSpPr>
        <p:spPr>
          <a:xfrm>
            <a:off x="5573367" y="3025775"/>
            <a:ext cx="860611" cy="806450"/>
          </a:xfrm>
          <a:prstGeom prst="rightArrow">
            <a:avLst>
              <a:gd name="adj1" fmla="val 50000"/>
              <a:gd name="adj2" fmla="val 50000"/>
            </a:avLst>
          </a:prstGeom>
          <a:solidFill>
            <a:schemeClr val="accent2">
              <a:lumMod val="5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pic>
        <p:nvPicPr>
          <p:cNvPr id="55" name="Google Shape;55;p2" descr="Imágenes de Persona Enojada | Vectores, fotos de stock y PSD gratuitos"/>
          <p:cNvPicPr preferRelativeResize="0"/>
          <p:nvPr/>
        </p:nvPicPr>
        <p:blipFill rotWithShape="1">
          <a:blip r:embed="rId6">
            <a:alphaModFix/>
          </a:blip>
          <a:srcRect/>
          <a:stretch/>
        </p:blipFill>
        <p:spPr>
          <a:xfrm>
            <a:off x="1952695" y="4814241"/>
            <a:ext cx="2474259" cy="1694072"/>
          </a:xfrm>
          <a:prstGeom prst="rect">
            <a:avLst/>
          </a:prstGeom>
          <a:noFill/>
          <a:ln>
            <a:noFill/>
          </a:ln>
        </p:spPr>
      </p:pic>
      <p:pic>
        <p:nvPicPr>
          <p:cNvPr id="3" name="Sonido grabado">
            <a:hlinkClick r:id="" action="ppaction://media"/>
            <a:extLst>
              <a:ext uri="{FF2B5EF4-FFF2-40B4-BE49-F238E27FC236}">
                <a16:creationId xmlns:a16="http://schemas.microsoft.com/office/drawing/2014/main" id="{9DEB53B5-EF8C-31E8-13B9-BD8939EF872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948" y="31600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0474"/>
    </mc:Choice>
    <mc:Fallback xmlns="">
      <p:transition spd="slow" advTm="60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3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60"/>
        <p:cNvGrpSpPr/>
        <p:nvPr/>
      </p:nvGrpSpPr>
      <p:grpSpPr>
        <a:xfrm>
          <a:off x="0" y="0"/>
          <a:ext cx="0" cy="0"/>
          <a:chOff x="0" y="0"/>
          <a:chExt cx="0" cy="0"/>
        </a:xfrm>
      </p:grpSpPr>
      <p:sp>
        <p:nvSpPr>
          <p:cNvPr id="61" name="Google Shape;61;p3"/>
          <p:cNvSpPr txBox="1">
            <a:spLocks noGrp="1"/>
          </p:cNvSpPr>
          <p:nvPr>
            <p:ph type="title"/>
          </p:nvPr>
        </p:nvSpPr>
        <p:spPr>
          <a:xfrm>
            <a:off x="838200" y="450851"/>
            <a:ext cx="10515600" cy="80645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Arial"/>
              <a:buNone/>
            </a:pPr>
            <a:r>
              <a:rPr lang="es-PE" dirty="0">
                <a:latin typeface="+mn-lt"/>
              </a:rPr>
              <a:t>Medios de Solución al Litigio</a:t>
            </a:r>
            <a:endParaRPr dirty="0">
              <a:latin typeface="+mn-lt"/>
            </a:endParaRPr>
          </a:p>
        </p:txBody>
      </p:sp>
      <p:sp>
        <p:nvSpPr>
          <p:cNvPr id="62" name="Google Shape;62;p3"/>
          <p:cNvSpPr/>
          <p:nvPr/>
        </p:nvSpPr>
        <p:spPr>
          <a:xfrm>
            <a:off x="3155948" y="1981505"/>
            <a:ext cx="2895600" cy="602276"/>
          </a:xfrm>
          <a:prstGeom prst="roundRect">
            <a:avLst>
              <a:gd name="adj" fmla="val 16667"/>
            </a:avLst>
          </a:prstGeom>
          <a:solidFill>
            <a:schemeClr val="accent2">
              <a:lumMod val="60000"/>
              <a:lumOff val="4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dirty="0">
              <a:solidFill>
                <a:schemeClr val="dk1"/>
              </a:solidFill>
              <a:latin typeface="Calibri"/>
              <a:ea typeface="Calibri"/>
              <a:cs typeface="Calibri"/>
              <a:sym typeface="Calibri"/>
            </a:endParaRPr>
          </a:p>
          <a:p>
            <a:pPr marL="0" marR="0" lvl="0" indent="0" algn="ctr" rtl="0">
              <a:spcBef>
                <a:spcPts val="0"/>
              </a:spcBef>
              <a:spcAft>
                <a:spcPts val="0"/>
              </a:spcAft>
              <a:buNone/>
            </a:pPr>
            <a:r>
              <a:rPr lang="es-PE" sz="2400" b="1" i="0" u="none" strike="noStrike" cap="none" dirty="0">
                <a:solidFill>
                  <a:schemeClr val="dk1"/>
                </a:solidFill>
                <a:latin typeface="+mn-lt"/>
                <a:ea typeface="Calibri"/>
                <a:cs typeface="Calibri"/>
                <a:sym typeface="Calibri"/>
              </a:rPr>
              <a:t>MEDIACIÓN</a:t>
            </a:r>
            <a:endParaRPr dirty="0">
              <a:latin typeface="+mn-lt"/>
            </a:endParaRPr>
          </a:p>
          <a:p>
            <a:pPr marL="0" marR="0" lvl="0" indent="0" algn="ctr" rtl="0">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sp>
        <p:nvSpPr>
          <p:cNvPr id="63" name="Google Shape;63;p3"/>
          <p:cNvSpPr/>
          <p:nvPr/>
        </p:nvSpPr>
        <p:spPr>
          <a:xfrm>
            <a:off x="5889867" y="4305843"/>
            <a:ext cx="2815502" cy="421941"/>
          </a:xfrm>
          <a:prstGeom prst="roundRect">
            <a:avLst>
              <a:gd name="adj" fmla="val 16667"/>
            </a:avLst>
          </a:prstGeom>
          <a:solidFill>
            <a:schemeClr val="accent1">
              <a:lumMod val="60000"/>
              <a:lumOff val="4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2000" b="1" i="0" u="none" strike="noStrike" cap="none" dirty="0">
                <a:solidFill>
                  <a:schemeClr val="dk1"/>
                </a:solidFill>
                <a:latin typeface="+mn-lt"/>
                <a:ea typeface="Calibri"/>
                <a:cs typeface="Calibri"/>
                <a:sym typeface="Calibri"/>
              </a:rPr>
              <a:t>ARBITRAJE</a:t>
            </a:r>
            <a:endParaRPr sz="1200" dirty="0">
              <a:latin typeface="+mn-lt"/>
            </a:endParaRPr>
          </a:p>
        </p:txBody>
      </p:sp>
      <p:sp>
        <p:nvSpPr>
          <p:cNvPr id="64" name="Google Shape;64;p3"/>
          <p:cNvSpPr/>
          <p:nvPr/>
        </p:nvSpPr>
        <p:spPr>
          <a:xfrm>
            <a:off x="838200" y="4429327"/>
            <a:ext cx="4056184" cy="869987"/>
          </a:xfrm>
          <a:prstGeom prst="homePlate">
            <a:avLst>
              <a:gd name="adj" fmla="val 50000"/>
            </a:avLst>
          </a:prstGeom>
          <a:solidFill>
            <a:schemeClr val="accent1">
              <a:lumMod val="75000"/>
            </a:schemeClr>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2400" b="1" i="0" u="none" strike="noStrike" cap="none" dirty="0">
                <a:solidFill>
                  <a:schemeClr val="dk1"/>
                </a:solidFill>
                <a:latin typeface="+mn-lt"/>
                <a:ea typeface="Calibri"/>
                <a:cs typeface="Calibri"/>
                <a:sym typeface="Calibri"/>
              </a:rPr>
              <a:t>HETEROCOMPOSICIÓN</a:t>
            </a:r>
            <a:endParaRPr sz="1200" dirty="0">
              <a:latin typeface="+mn-lt"/>
            </a:endParaRPr>
          </a:p>
        </p:txBody>
      </p:sp>
      <p:sp>
        <p:nvSpPr>
          <p:cNvPr id="65" name="Google Shape;65;p3"/>
          <p:cNvSpPr/>
          <p:nvPr/>
        </p:nvSpPr>
        <p:spPr>
          <a:xfrm rot="10800000">
            <a:off x="7526216" y="1894860"/>
            <a:ext cx="3827584" cy="863883"/>
          </a:xfrm>
          <a:prstGeom prst="homePlate">
            <a:avLst>
              <a:gd name="adj" fmla="val 50000"/>
            </a:avLst>
          </a:prstGeom>
          <a:solidFill>
            <a:schemeClr val="accent2">
              <a:lumMod val="75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6" name="Google Shape;66;p3"/>
          <p:cNvSpPr/>
          <p:nvPr/>
        </p:nvSpPr>
        <p:spPr>
          <a:xfrm>
            <a:off x="3200399" y="2691405"/>
            <a:ext cx="2895601" cy="602275"/>
          </a:xfrm>
          <a:prstGeom prst="roundRect">
            <a:avLst>
              <a:gd name="adj" fmla="val 16667"/>
            </a:avLst>
          </a:prstGeom>
          <a:solidFill>
            <a:schemeClr val="accent2">
              <a:lumMod val="60000"/>
              <a:lumOff val="4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dirty="0">
              <a:solidFill>
                <a:schemeClr val="dk1"/>
              </a:solidFill>
              <a:latin typeface="Calibri"/>
              <a:ea typeface="Calibri"/>
              <a:cs typeface="Calibri"/>
              <a:sym typeface="Calibri"/>
            </a:endParaRPr>
          </a:p>
          <a:p>
            <a:pPr marL="0" marR="0" lvl="0" indent="0" algn="ctr" rtl="0">
              <a:spcBef>
                <a:spcPts val="0"/>
              </a:spcBef>
              <a:spcAft>
                <a:spcPts val="0"/>
              </a:spcAft>
              <a:buNone/>
            </a:pPr>
            <a:r>
              <a:rPr lang="es-PE" sz="2400" b="1" i="0" u="none" strike="noStrike" cap="none" dirty="0">
                <a:solidFill>
                  <a:schemeClr val="dk1"/>
                </a:solidFill>
                <a:latin typeface="+mn-lt"/>
                <a:ea typeface="Calibri"/>
                <a:cs typeface="Calibri"/>
                <a:sym typeface="Calibri"/>
              </a:rPr>
              <a:t>CONCILIACIÓN</a:t>
            </a:r>
            <a:endParaRPr sz="2400" dirty="0">
              <a:latin typeface="+mn-lt"/>
            </a:endParaRPr>
          </a:p>
          <a:p>
            <a:pPr marL="0" marR="0" lvl="0" indent="0" algn="ctr" rtl="0">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sp>
        <p:nvSpPr>
          <p:cNvPr id="67" name="Google Shape;67;p3"/>
          <p:cNvSpPr txBox="1"/>
          <p:nvPr/>
        </p:nvSpPr>
        <p:spPr>
          <a:xfrm>
            <a:off x="7893487" y="2095990"/>
            <a:ext cx="3318463"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E" sz="2400" b="1" i="0" u="none" strike="noStrike" cap="none" dirty="0">
                <a:solidFill>
                  <a:schemeClr val="dk1"/>
                </a:solidFill>
                <a:latin typeface="+mn-lt"/>
                <a:ea typeface="Calibri"/>
                <a:cs typeface="Calibri"/>
                <a:sym typeface="Calibri"/>
              </a:rPr>
              <a:t>AUTOCOMPOSICIÓN</a:t>
            </a:r>
            <a:endParaRPr sz="1200" dirty="0">
              <a:latin typeface="+mn-lt"/>
            </a:endParaRPr>
          </a:p>
        </p:txBody>
      </p:sp>
      <p:sp>
        <p:nvSpPr>
          <p:cNvPr id="68" name="Google Shape;68;p3"/>
          <p:cNvSpPr/>
          <p:nvPr/>
        </p:nvSpPr>
        <p:spPr>
          <a:xfrm>
            <a:off x="5889867" y="4893788"/>
            <a:ext cx="2815502" cy="421941"/>
          </a:xfrm>
          <a:prstGeom prst="roundRect">
            <a:avLst>
              <a:gd name="adj" fmla="val 16667"/>
            </a:avLst>
          </a:prstGeom>
          <a:solidFill>
            <a:schemeClr val="accent1">
              <a:lumMod val="60000"/>
              <a:lumOff val="4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2000" b="1" dirty="0">
                <a:solidFill>
                  <a:schemeClr val="dk1"/>
                </a:solidFill>
                <a:latin typeface="+mn-lt"/>
                <a:ea typeface="Calibri"/>
                <a:cs typeface="Calibri"/>
                <a:sym typeface="Calibri"/>
              </a:rPr>
              <a:t>PROCESO JUDICIAL</a:t>
            </a:r>
            <a:endParaRPr sz="1200" dirty="0">
              <a:latin typeface="+mn-lt"/>
            </a:endParaRPr>
          </a:p>
        </p:txBody>
      </p:sp>
      <p:pic>
        <p:nvPicPr>
          <p:cNvPr id="69" name="Google Shape;69;p3" descr="Centro de Conciliación circof | Lima"/>
          <p:cNvPicPr preferRelativeResize="0"/>
          <p:nvPr/>
        </p:nvPicPr>
        <p:blipFill rotWithShape="1">
          <a:blip r:embed="rId5">
            <a:alphaModFix/>
          </a:blip>
          <a:srcRect/>
          <a:stretch/>
        </p:blipFill>
        <p:spPr>
          <a:xfrm>
            <a:off x="580353" y="1491361"/>
            <a:ext cx="2305050" cy="1670882"/>
          </a:xfrm>
          <a:prstGeom prst="rect">
            <a:avLst/>
          </a:prstGeom>
          <a:noFill/>
          <a:ln>
            <a:noFill/>
          </a:ln>
        </p:spPr>
      </p:pic>
      <p:pic>
        <p:nvPicPr>
          <p:cNvPr id="70" name="Google Shape;70;p3" descr="CURSO SOBRE EL LAUDO ARBITRAL | Iberley"/>
          <p:cNvPicPr preferRelativeResize="0"/>
          <p:nvPr/>
        </p:nvPicPr>
        <p:blipFill rotWithShape="1">
          <a:blip r:embed="rId6">
            <a:alphaModFix/>
          </a:blip>
          <a:srcRect b="14099"/>
          <a:stretch/>
        </p:blipFill>
        <p:spPr>
          <a:xfrm>
            <a:off x="8918828" y="4939441"/>
            <a:ext cx="2498034" cy="1434103"/>
          </a:xfrm>
          <a:prstGeom prst="rect">
            <a:avLst/>
          </a:prstGeom>
          <a:noFill/>
          <a:ln>
            <a:noFill/>
          </a:ln>
        </p:spPr>
      </p:pic>
      <p:pic>
        <p:nvPicPr>
          <p:cNvPr id="71" name="Google Shape;71;p3" descr="Definición de Laudo » Concepto en Definición ABC"/>
          <p:cNvPicPr preferRelativeResize="0"/>
          <p:nvPr/>
        </p:nvPicPr>
        <p:blipFill rotWithShape="1">
          <a:blip r:embed="rId7">
            <a:alphaModFix/>
          </a:blip>
          <a:srcRect/>
          <a:stretch/>
        </p:blipFill>
        <p:spPr>
          <a:xfrm>
            <a:off x="8934593" y="3293680"/>
            <a:ext cx="2466503" cy="1434104"/>
          </a:xfrm>
          <a:prstGeom prst="rect">
            <a:avLst/>
          </a:prstGeom>
          <a:noFill/>
          <a:ln>
            <a:noFill/>
          </a:ln>
        </p:spPr>
      </p:pic>
      <p:sp>
        <p:nvSpPr>
          <p:cNvPr id="72" name="Google Shape;72;p3"/>
          <p:cNvSpPr/>
          <p:nvPr/>
        </p:nvSpPr>
        <p:spPr>
          <a:xfrm>
            <a:off x="3155948" y="1271365"/>
            <a:ext cx="2895600" cy="602276"/>
          </a:xfrm>
          <a:prstGeom prst="roundRect">
            <a:avLst>
              <a:gd name="adj" fmla="val 16667"/>
            </a:avLst>
          </a:prstGeom>
          <a:solidFill>
            <a:schemeClr val="accent2">
              <a:lumMod val="60000"/>
              <a:lumOff val="4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2400" b="1" dirty="0">
                <a:solidFill>
                  <a:schemeClr val="dk1"/>
                </a:solidFill>
                <a:latin typeface="+mn-lt"/>
                <a:ea typeface="Calibri"/>
                <a:cs typeface="Calibri"/>
                <a:sym typeface="Calibri"/>
              </a:rPr>
              <a:t>NEGOCIACIÓN</a:t>
            </a:r>
            <a:endParaRPr dirty="0">
              <a:latin typeface="+mn-lt"/>
            </a:endParaRPr>
          </a:p>
        </p:txBody>
      </p:sp>
      <p:cxnSp>
        <p:nvCxnSpPr>
          <p:cNvPr id="73" name="Google Shape;73;p3"/>
          <p:cNvCxnSpPr/>
          <p:nvPr/>
        </p:nvCxnSpPr>
        <p:spPr>
          <a:xfrm rot="10800000">
            <a:off x="6282267" y="1622798"/>
            <a:ext cx="880533" cy="437763"/>
          </a:xfrm>
          <a:prstGeom prst="straightConnector1">
            <a:avLst/>
          </a:prstGeom>
          <a:noFill/>
          <a:ln w="9525" cap="flat" cmpd="sng">
            <a:solidFill>
              <a:schemeClr val="dk1"/>
            </a:solidFill>
            <a:prstDash val="solid"/>
            <a:miter lim="800000"/>
            <a:headEnd type="none" w="sm" len="sm"/>
            <a:tailEnd type="triangle" w="med" len="med"/>
          </a:ln>
        </p:spPr>
      </p:cxnSp>
      <p:sp>
        <p:nvSpPr>
          <p:cNvPr id="74" name="Google Shape;74;p3"/>
          <p:cNvSpPr txBox="1"/>
          <p:nvPr/>
        </p:nvSpPr>
        <p:spPr>
          <a:xfrm rot="1452155">
            <a:off x="6479807" y="1598938"/>
            <a:ext cx="75283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E" sz="1200" dirty="0">
                <a:solidFill>
                  <a:schemeClr val="dk1"/>
                </a:solidFill>
                <a:latin typeface="+mn-lt"/>
                <a:ea typeface="Calibri"/>
                <a:cs typeface="Calibri"/>
                <a:sym typeface="Calibri"/>
              </a:rPr>
              <a:t>PURO</a:t>
            </a:r>
            <a:endParaRPr dirty="0">
              <a:latin typeface="+mn-lt"/>
            </a:endParaRPr>
          </a:p>
        </p:txBody>
      </p:sp>
      <p:cxnSp>
        <p:nvCxnSpPr>
          <p:cNvPr id="75" name="Google Shape;75;p3"/>
          <p:cNvCxnSpPr/>
          <p:nvPr/>
        </p:nvCxnSpPr>
        <p:spPr>
          <a:xfrm rot="10800000">
            <a:off x="6282267" y="2269464"/>
            <a:ext cx="766233" cy="156594"/>
          </a:xfrm>
          <a:prstGeom prst="straightConnector1">
            <a:avLst/>
          </a:prstGeom>
          <a:noFill/>
          <a:ln w="9525" cap="flat" cmpd="sng">
            <a:solidFill>
              <a:schemeClr val="dk1"/>
            </a:solidFill>
            <a:prstDash val="solid"/>
            <a:miter lim="800000"/>
            <a:headEnd type="none" w="sm" len="sm"/>
            <a:tailEnd type="triangle" w="med" len="med"/>
          </a:ln>
        </p:spPr>
      </p:cxnSp>
      <p:cxnSp>
        <p:nvCxnSpPr>
          <p:cNvPr id="76" name="Google Shape;76;p3"/>
          <p:cNvCxnSpPr/>
          <p:nvPr/>
        </p:nvCxnSpPr>
        <p:spPr>
          <a:xfrm flipH="1">
            <a:off x="6347386" y="2449141"/>
            <a:ext cx="701114" cy="466910"/>
          </a:xfrm>
          <a:prstGeom prst="straightConnector1">
            <a:avLst/>
          </a:prstGeom>
          <a:noFill/>
          <a:ln w="9525" cap="flat" cmpd="sng">
            <a:solidFill>
              <a:schemeClr val="dk1"/>
            </a:solidFill>
            <a:prstDash val="solid"/>
            <a:miter lim="800000"/>
            <a:headEnd type="none" w="sm" len="sm"/>
            <a:tailEnd type="triangle" w="med" len="med"/>
          </a:ln>
        </p:spPr>
      </p:cxnSp>
      <p:sp>
        <p:nvSpPr>
          <p:cNvPr id="77" name="Google Shape;77;p3"/>
          <p:cNvSpPr txBox="1"/>
          <p:nvPr/>
        </p:nvSpPr>
        <p:spPr>
          <a:xfrm rot="-2176004">
            <a:off x="6389588" y="2596967"/>
            <a:ext cx="93327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E" sz="1200" dirty="0">
                <a:solidFill>
                  <a:schemeClr val="dk1"/>
                </a:solidFill>
                <a:latin typeface="+mn-lt"/>
                <a:ea typeface="Calibri"/>
                <a:cs typeface="Calibri"/>
                <a:sym typeface="Calibri"/>
              </a:rPr>
              <a:t>MIXTO</a:t>
            </a:r>
            <a:endParaRPr dirty="0">
              <a:latin typeface="+mn-lt"/>
            </a:endParaRPr>
          </a:p>
        </p:txBody>
      </p:sp>
      <p:pic>
        <p:nvPicPr>
          <p:cNvPr id="2" name="Sonido grabado">
            <a:hlinkClick r:id="" action="ppaction://media"/>
            <a:extLst>
              <a:ext uri="{FF2B5EF4-FFF2-40B4-BE49-F238E27FC236}">
                <a16:creationId xmlns:a16="http://schemas.microsoft.com/office/drawing/2014/main" id="{D781D2B6-8D1F-4BB3-4671-E9337F64141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80531" y="159897"/>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511"/>
    </mc:Choice>
    <mc:Fallback xmlns="">
      <p:transition spd="slow" advTm="36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5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82"/>
        <p:cNvGrpSpPr/>
        <p:nvPr/>
      </p:nvGrpSpPr>
      <p:grpSpPr>
        <a:xfrm>
          <a:off x="0" y="0"/>
          <a:ext cx="0" cy="0"/>
          <a:chOff x="0" y="0"/>
          <a:chExt cx="0" cy="0"/>
        </a:xfrm>
      </p:grpSpPr>
      <p:sp>
        <p:nvSpPr>
          <p:cNvPr id="83" name="Google Shape;83;p4"/>
          <p:cNvSpPr txBox="1">
            <a:spLocks noGrp="1"/>
          </p:cNvSpPr>
          <p:nvPr>
            <p:ph type="title"/>
          </p:nvPr>
        </p:nvSpPr>
        <p:spPr>
          <a:xfrm>
            <a:off x="838200" y="450851"/>
            <a:ext cx="10515600" cy="80645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Arial"/>
              <a:buNone/>
            </a:pPr>
            <a:r>
              <a:rPr lang="es-PE" dirty="0">
                <a:latin typeface="+mn-lt"/>
              </a:rPr>
              <a:t>¿Qué es la conciliación?</a:t>
            </a:r>
            <a:endParaRPr dirty="0">
              <a:latin typeface="+mn-lt"/>
            </a:endParaRPr>
          </a:p>
        </p:txBody>
      </p:sp>
      <p:sp>
        <p:nvSpPr>
          <p:cNvPr id="85" name="Google Shape;85;p4"/>
          <p:cNvSpPr/>
          <p:nvPr/>
        </p:nvSpPr>
        <p:spPr>
          <a:xfrm>
            <a:off x="1049867" y="1981200"/>
            <a:ext cx="5469466" cy="3437467"/>
          </a:xfrm>
          <a:prstGeom prst="roundRect">
            <a:avLst>
              <a:gd name="adj" fmla="val 16667"/>
            </a:avLst>
          </a:prstGeom>
          <a:solidFill>
            <a:schemeClr val="accent2">
              <a:lumMod val="50000"/>
            </a:schemeClr>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1800" b="1" dirty="0">
                <a:solidFill>
                  <a:schemeClr val="lt1"/>
                </a:solidFill>
                <a:latin typeface="+mj-lt"/>
                <a:ea typeface="Calibri"/>
                <a:cs typeface="Calibri"/>
                <a:sym typeface="Calibri"/>
              </a:rPr>
              <a:t>LEY DE CONCILIACIÓN - LEY Nº 26872</a:t>
            </a:r>
            <a:endParaRPr dirty="0">
              <a:latin typeface="+mj-lt"/>
            </a:endParaRPr>
          </a:p>
          <a:p>
            <a:pPr marL="0" marR="0" lvl="0" indent="0" algn="just" rtl="0">
              <a:spcBef>
                <a:spcPts val="0"/>
              </a:spcBef>
              <a:spcAft>
                <a:spcPts val="0"/>
              </a:spcAft>
              <a:buNone/>
            </a:pPr>
            <a:endParaRPr sz="1800" b="1" dirty="0">
              <a:solidFill>
                <a:schemeClr val="lt1"/>
              </a:solidFill>
              <a:latin typeface="+mj-lt"/>
              <a:ea typeface="Calibri"/>
              <a:cs typeface="Calibri"/>
              <a:sym typeface="Calibri"/>
            </a:endParaRPr>
          </a:p>
          <a:p>
            <a:pPr marL="0" marR="0" lvl="0" indent="0" algn="just" rtl="0">
              <a:spcBef>
                <a:spcPts val="0"/>
              </a:spcBef>
              <a:spcAft>
                <a:spcPts val="0"/>
              </a:spcAft>
              <a:buNone/>
            </a:pPr>
            <a:r>
              <a:rPr lang="es-PE" sz="1800" b="1" dirty="0">
                <a:solidFill>
                  <a:schemeClr val="lt1"/>
                </a:solidFill>
                <a:latin typeface="+mj-lt"/>
                <a:ea typeface="Calibri"/>
                <a:cs typeface="Calibri"/>
                <a:sym typeface="Calibri"/>
              </a:rPr>
              <a:t>ART. 5º .- DEFINICIÓN:  LA CONCILIACIÓN ES UNA INSTITUCIÓN QUE SE CONSTITUYE COMO UN MECANISMO ALTERNATIVO PARA LA SOLUCIÓN DE CONFLICTOS, POR EL CUAL LAS PARTES ACUDEN ANTE UN CENTRO DE CONCILIACIÒN EXTRAJUDICIAL A FIN DE QUE SE LES ASISTA EN LA BÚSQUEDA DE UNA SOLUCIÒN CONSESUAL AL CONFLICTO.</a:t>
            </a:r>
            <a:endParaRPr dirty="0">
              <a:latin typeface="+mj-lt"/>
            </a:endParaRPr>
          </a:p>
        </p:txBody>
      </p:sp>
      <p:pic>
        <p:nvPicPr>
          <p:cNvPr id="2" name="Sonido grabado">
            <a:hlinkClick r:id="" action="ppaction://media"/>
            <a:extLst>
              <a:ext uri="{FF2B5EF4-FFF2-40B4-BE49-F238E27FC236}">
                <a16:creationId xmlns:a16="http://schemas.microsoft.com/office/drawing/2014/main" id="{87FCEF4A-A520-45FB-E27E-0D84F13A8A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49000" y="318042"/>
            <a:ext cx="609600" cy="609600"/>
          </a:xfrm>
          <a:prstGeom prst="rect">
            <a:avLst/>
          </a:prstGeom>
        </p:spPr>
      </p:pic>
      <p:pic>
        <p:nvPicPr>
          <p:cNvPr id="3" name="Picture 2" descr="Vector gratuito reunión de negocios exitosa o entrevista de trabajo">
            <a:extLst>
              <a:ext uri="{FF2B5EF4-FFF2-40B4-BE49-F238E27FC236}">
                <a16:creationId xmlns:a16="http://schemas.microsoft.com/office/drawing/2014/main" id="{16A6275E-D974-099C-7D5D-6736142CAA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5806" y="1128851"/>
            <a:ext cx="4944122" cy="49441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advTm="29986"/>
    </mc:Choice>
    <mc:Fallback xmlns="">
      <p:transition spd="slow" advTm="29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90"/>
        <p:cNvGrpSpPr/>
        <p:nvPr/>
      </p:nvGrpSpPr>
      <p:grpSpPr>
        <a:xfrm>
          <a:off x="0" y="0"/>
          <a:ext cx="0" cy="0"/>
          <a:chOff x="0" y="0"/>
          <a:chExt cx="0" cy="0"/>
        </a:xfrm>
      </p:grpSpPr>
      <p:sp>
        <p:nvSpPr>
          <p:cNvPr id="91" name="Google Shape;91;p5"/>
          <p:cNvSpPr txBox="1">
            <a:spLocks noGrp="1"/>
          </p:cNvSpPr>
          <p:nvPr>
            <p:ph type="title"/>
          </p:nvPr>
        </p:nvSpPr>
        <p:spPr>
          <a:xfrm>
            <a:off x="527038" y="165606"/>
            <a:ext cx="10515600" cy="80645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s-PE"/>
              <a:t>¿Cuál es el marco legal de la conciliación?</a:t>
            </a:r>
            <a:endParaRPr/>
          </a:p>
        </p:txBody>
      </p:sp>
      <p:sp>
        <p:nvSpPr>
          <p:cNvPr id="92" name="Google Shape;92;p5"/>
          <p:cNvSpPr/>
          <p:nvPr/>
        </p:nvSpPr>
        <p:spPr>
          <a:xfrm>
            <a:off x="1138228" y="1134027"/>
            <a:ext cx="2747248" cy="806450"/>
          </a:xfrm>
          <a:prstGeom prst="roundRect">
            <a:avLst>
              <a:gd name="adj" fmla="val 16667"/>
            </a:avLst>
          </a:prstGeom>
          <a:solidFill>
            <a:schemeClr val="accent2">
              <a:lumMod val="60000"/>
              <a:lumOff val="40000"/>
            </a:schemeClr>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2800" b="1">
                <a:solidFill>
                  <a:schemeClr val="dk1"/>
                </a:solidFill>
                <a:latin typeface="Calibri"/>
                <a:ea typeface="Calibri"/>
                <a:cs typeface="Calibri"/>
                <a:sym typeface="Calibri"/>
              </a:rPr>
              <a:t>LEY</a:t>
            </a:r>
            <a:endParaRPr/>
          </a:p>
        </p:txBody>
      </p:sp>
      <p:sp>
        <p:nvSpPr>
          <p:cNvPr id="93" name="Google Shape;93;p5"/>
          <p:cNvSpPr/>
          <p:nvPr/>
        </p:nvSpPr>
        <p:spPr>
          <a:xfrm>
            <a:off x="4411214" y="1103174"/>
            <a:ext cx="2747248" cy="806450"/>
          </a:xfrm>
          <a:prstGeom prst="roundRect">
            <a:avLst>
              <a:gd name="adj" fmla="val 16667"/>
            </a:avLst>
          </a:prstGeom>
          <a:solidFill>
            <a:schemeClr val="accent2">
              <a:lumMod val="60000"/>
              <a:lumOff val="40000"/>
            </a:schemeClr>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2400" b="1" dirty="0">
                <a:solidFill>
                  <a:schemeClr val="dk1"/>
                </a:solidFill>
                <a:latin typeface="Calibri"/>
                <a:ea typeface="Calibri"/>
                <a:cs typeface="Calibri"/>
                <a:sym typeface="Calibri"/>
              </a:rPr>
              <a:t>REGLAMENTO</a:t>
            </a:r>
            <a:endParaRPr sz="2400" b="1" dirty="0">
              <a:solidFill>
                <a:schemeClr val="lt1"/>
              </a:solidFill>
              <a:latin typeface="Calibri"/>
              <a:ea typeface="Calibri"/>
              <a:cs typeface="Calibri"/>
              <a:sym typeface="Calibri"/>
            </a:endParaRPr>
          </a:p>
        </p:txBody>
      </p:sp>
      <p:sp>
        <p:nvSpPr>
          <p:cNvPr id="94" name="Google Shape;94;p5"/>
          <p:cNvSpPr/>
          <p:nvPr/>
        </p:nvSpPr>
        <p:spPr>
          <a:xfrm>
            <a:off x="7829822" y="1083834"/>
            <a:ext cx="3328703" cy="825790"/>
          </a:xfrm>
          <a:prstGeom prst="roundRect">
            <a:avLst>
              <a:gd name="adj" fmla="val 16667"/>
            </a:avLst>
          </a:prstGeom>
          <a:solidFill>
            <a:schemeClr val="accent2">
              <a:lumMod val="60000"/>
              <a:lumOff val="40000"/>
            </a:schemeClr>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2400" b="1" dirty="0">
                <a:solidFill>
                  <a:schemeClr val="dk1"/>
                </a:solidFill>
                <a:latin typeface="Calibri"/>
                <a:ea typeface="Calibri"/>
                <a:cs typeface="Calibri"/>
                <a:sym typeface="Calibri"/>
              </a:rPr>
              <a:t>RESOLUCIÓN</a:t>
            </a:r>
            <a:endParaRPr dirty="0"/>
          </a:p>
        </p:txBody>
      </p:sp>
      <p:sp>
        <p:nvSpPr>
          <p:cNvPr id="95" name="Google Shape;95;p5"/>
          <p:cNvSpPr/>
          <p:nvPr/>
        </p:nvSpPr>
        <p:spPr>
          <a:xfrm>
            <a:off x="1200674" y="2357715"/>
            <a:ext cx="2622356" cy="806450"/>
          </a:xfrm>
          <a:prstGeom prst="roundRect">
            <a:avLst>
              <a:gd name="adj" fmla="val 16667"/>
            </a:avLst>
          </a:prstGeom>
          <a:solidFill>
            <a:schemeClr val="accent1">
              <a:lumMod val="40000"/>
              <a:lumOff val="60000"/>
            </a:schemeClr>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1800" b="1" dirty="0">
                <a:solidFill>
                  <a:schemeClr val="dk1"/>
                </a:solidFill>
                <a:latin typeface="Calibri"/>
                <a:ea typeface="Calibri"/>
                <a:cs typeface="Calibri"/>
                <a:sym typeface="Calibri"/>
              </a:rPr>
              <a:t>LEY DE CONCILIACIÓN – LEY Nº 26872</a:t>
            </a:r>
            <a:endParaRPr dirty="0"/>
          </a:p>
          <a:p>
            <a:pPr marL="0" marR="0" lvl="0" indent="0" algn="ctr" rtl="0">
              <a:spcBef>
                <a:spcPts val="0"/>
              </a:spcBef>
              <a:spcAft>
                <a:spcPts val="0"/>
              </a:spcAft>
              <a:buNone/>
            </a:pPr>
            <a:r>
              <a:rPr lang="es-PE" sz="1800" b="1" dirty="0">
                <a:solidFill>
                  <a:schemeClr val="dk1"/>
                </a:solidFill>
                <a:latin typeface="Calibri"/>
                <a:ea typeface="Calibri"/>
                <a:cs typeface="Calibri"/>
                <a:sym typeface="Calibri"/>
              </a:rPr>
              <a:t>(1997)</a:t>
            </a:r>
            <a:endParaRPr sz="1800" b="1" dirty="0">
              <a:solidFill>
                <a:schemeClr val="lt1"/>
              </a:solidFill>
              <a:latin typeface="Calibri"/>
              <a:ea typeface="Calibri"/>
              <a:cs typeface="Calibri"/>
              <a:sym typeface="Calibri"/>
            </a:endParaRPr>
          </a:p>
        </p:txBody>
      </p:sp>
      <p:sp>
        <p:nvSpPr>
          <p:cNvPr id="96" name="Google Shape;96;p5"/>
          <p:cNvSpPr/>
          <p:nvPr/>
        </p:nvSpPr>
        <p:spPr>
          <a:xfrm>
            <a:off x="1200674" y="3545882"/>
            <a:ext cx="2622356" cy="911226"/>
          </a:xfrm>
          <a:prstGeom prst="roundRect">
            <a:avLst>
              <a:gd name="adj" fmla="val 16667"/>
            </a:avLst>
          </a:prstGeom>
          <a:solidFill>
            <a:schemeClr val="accent1">
              <a:lumMod val="40000"/>
              <a:lumOff val="60000"/>
            </a:schemeClr>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1800" b="1" dirty="0">
                <a:solidFill>
                  <a:schemeClr val="dk1"/>
                </a:solidFill>
                <a:latin typeface="Calibri"/>
                <a:ea typeface="Calibri"/>
                <a:cs typeface="Calibri"/>
                <a:sym typeface="Calibri"/>
              </a:rPr>
              <a:t>D.L Nº 1070</a:t>
            </a:r>
            <a:endParaRPr dirty="0"/>
          </a:p>
          <a:p>
            <a:pPr marL="0" marR="0" lvl="0" indent="0" algn="ctr" rtl="0">
              <a:spcBef>
                <a:spcPts val="0"/>
              </a:spcBef>
              <a:spcAft>
                <a:spcPts val="0"/>
              </a:spcAft>
              <a:buNone/>
            </a:pPr>
            <a:r>
              <a:rPr lang="es-PE" sz="1800" b="1" dirty="0">
                <a:solidFill>
                  <a:schemeClr val="dk1"/>
                </a:solidFill>
                <a:latin typeface="Calibri"/>
                <a:ea typeface="Calibri"/>
                <a:cs typeface="Calibri"/>
                <a:sym typeface="Calibri"/>
              </a:rPr>
              <a:t>(2008)</a:t>
            </a:r>
            <a:endParaRPr dirty="0"/>
          </a:p>
        </p:txBody>
      </p:sp>
      <p:sp>
        <p:nvSpPr>
          <p:cNvPr id="97" name="Google Shape;97;p5"/>
          <p:cNvSpPr/>
          <p:nvPr/>
        </p:nvSpPr>
        <p:spPr>
          <a:xfrm>
            <a:off x="1200674" y="4799120"/>
            <a:ext cx="2622356" cy="1857328"/>
          </a:xfrm>
          <a:prstGeom prst="roundRect">
            <a:avLst>
              <a:gd name="adj" fmla="val 16667"/>
            </a:avLst>
          </a:prstGeom>
          <a:solidFill>
            <a:schemeClr val="accent1">
              <a:lumMod val="40000"/>
              <a:lumOff val="60000"/>
            </a:schemeClr>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1800" b="1" dirty="0">
                <a:solidFill>
                  <a:schemeClr val="dk1"/>
                </a:solidFill>
                <a:latin typeface="Calibri"/>
                <a:ea typeface="Calibri"/>
                <a:cs typeface="Calibri"/>
                <a:sym typeface="Calibri"/>
              </a:rPr>
              <a:t>LEY Nº 29876</a:t>
            </a:r>
            <a:endParaRPr dirty="0"/>
          </a:p>
          <a:p>
            <a:pPr marL="0" marR="0" lvl="0" indent="0" algn="ctr" rtl="0">
              <a:spcBef>
                <a:spcPts val="0"/>
              </a:spcBef>
              <a:spcAft>
                <a:spcPts val="0"/>
              </a:spcAft>
              <a:buNone/>
            </a:pPr>
            <a:r>
              <a:rPr lang="es-PE" sz="1800" b="1" dirty="0">
                <a:solidFill>
                  <a:schemeClr val="dk1"/>
                </a:solidFill>
                <a:latin typeface="Calibri"/>
                <a:ea typeface="Calibri"/>
                <a:cs typeface="Calibri"/>
                <a:sym typeface="Calibri"/>
              </a:rPr>
              <a:t>MODIFICA EL ARTICULO 9 DE LA LEY SOBRE LA EXIGILIDAD DE LA CONCILIACIÒN EXTRAJUDICIAL</a:t>
            </a:r>
            <a:endParaRPr dirty="0"/>
          </a:p>
          <a:p>
            <a:pPr marL="0" marR="0" lvl="0" indent="0" algn="ctr" rtl="0">
              <a:spcBef>
                <a:spcPts val="0"/>
              </a:spcBef>
              <a:spcAft>
                <a:spcPts val="0"/>
              </a:spcAft>
              <a:buNone/>
            </a:pPr>
            <a:r>
              <a:rPr lang="es-PE" sz="1800" b="1" dirty="0">
                <a:solidFill>
                  <a:schemeClr val="dk1"/>
                </a:solidFill>
                <a:latin typeface="Calibri"/>
                <a:ea typeface="Calibri"/>
                <a:cs typeface="Calibri"/>
                <a:sym typeface="Calibri"/>
              </a:rPr>
              <a:t>(2012)</a:t>
            </a:r>
            <a:endParaRPr sz="1800" b="1" dirty="0">
              <a:solidFill>
                <a:schemeClr val="lt1"/>
              </a:solidFill>
              <a:latin typeface="Calibri"/>
              <a:ea typeface="Calibri"/>
              <a:cs typeface="Calibri"/>
              <a:sym typeface="Calibri"/>
            </a:endParaRPr>
          </a:p>
        </p:txBody>
      </p:sp>
      <p:sp>
        <p:nvSpPr>
          <p:cNvPr id="98" name="Google Shape;98;p5"/>
          <p:cNvSpPr/>
          <p:nvPr/>
        </p:nvSpPr>
        <p:spPr>
          <a:xfrm>
            <a:off x="4411206" y="2299343"/>
            <a:ext cx="2747248" cy="911226"/>
          </a:xfrm>
          <a:prstGeom prst="roundRect">
            <a:avLst>
              <a:gd name="adj" fmla="val 16667"/>
            </a:avLst>
          </a:prstGeom>
          <a:solidFill>
            <a:schemeClr val="accent1">
              <a:lumMod val="40000"/>
              <a:lumOff val="60000"/>
            </a:schemeClr>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1800" b="1" dirty="0">
                <a:solidFill>
                  <a:schemeClr val="dk1"/>
                </a:solidFill>
                <a:latin typeface="Calibri"/>
                <a:ea typeface="Calibri"/>
                <a:cs typeface="Calibri"/>
                <a:sym typeface="Calibri"/>
              </a:rPr>
              <a:t>D.S. Nº 014-2008-JUS</a:t>
            </a:r>
            <a:endParaRPr dirty="0"/>
          </a:p>
          <a:p>
            <a:pPr marL="0" marR="0" lvl="0" indent="0" algn="ctr" rtl="0">
              <a:spcBef>
                <a:spcPts val="0"/>
              </a:spcBef>
              <a:spcAft>
                <a:spcPts val="0"/>
              </a:spcAft>
              <a:buNone/>
            </a:pPr>
            <a:r>
              <a:rPr lang="es-PE" sz="1800" b="1" dirty="0">
                <a:solidFill>
                  <a:schemeClr val="dk1"/>
                </a:solidFill>
                <a:latin typeface="Calibri"/>
                <a:ea typeface="Calibri"/>
                <a:cs typeface="Calibri"/>
                <a:sym typeface="Calibri"/>
              </a:rPr>
              <a:t>(2008)</a:t>
            </a:r>
            <a:endParaRPr sz="1800" b="1" dirty="0">
              <a:solidFill>
                <a:schemeClr val="lt1"/>
              </a:solidFill>
              <a:latin typeface="Calibri"/>
              <a:ea typeface="Calibri"/>
              <a:cs typeface="Calibri"/>
              <a:sym typeface="Calibri"/>
            </a:endParaRPr>
          </a:p>
        </p:txBody>
      </p:sp>
      <p:sp>
        <p:nvSpPr>
          <p:cNvPr id="99" name="Google Shape;99;p5"/>
          <p:cNvSpPr/>
          <p:nvPr/>
        </p:nvSpPr>
        <p:spPr>
          <a:xfrm>
            <a:off x="4411206" y="3692524"/>
            <a:ext cx="2747247" cy="911226"/>
          </a:xfrm>
          <a:prstGeom prst="roundRect">
            <a:avLst>
              <a:gd name="adj" fmla="val 16667"/>
            </a:avLst>
          </a:prstGeom>
          <a:solidFill>
            <a:schemeClr val="accent1">
              <a:lumMod val="40000"/>
              <a:lumOff val="60000"/>
            </a:schemeClr>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1800" b="1" dirty="0">
                <a:solidFill>
                  <a:schemeClr val="dk1"/>
                </a:solidFill>
                <a:latin typeface="Calibri"/>
                <a:ea typeface="Calibri"/>
                <a:cs typeface="Calibri"/>
                <a:sym typeface="Calibri"/>
              </a:rPr>
              <a:t>D.S. Nº 006-2010-JUS</a:t>
            </a:r>
            <a:endParaRPr dirty="0"/>
          </a:p>
          <a:p>
            <a:pPr marL="0" marR="0" lvl="0" indent="0" algn="ctr" rtl="0">
              <a:spcBef>
                <a:spcPts val="0"/>
              </a:spcBef>
              <a:spcAft>
                <a:spcPts val="0"/>
              </a:spcAft>
              <a:buNone/>
            </a:pPr>
            <a:r>
              <a:rPr lang="es-PE" sz="1800" b="1" dirty="0">
                <a:solidFill>
                  <a:schemeClr val="dk1"/>
                </a:solidFill>
                <a:latin typeface="Calibri"/>
                <a:ea typeface="Calibri"/>
                <a:cs typeface="Calibri"/>
                <a:sym typeface="Calibri"/>
              </a:rPr>
              <a:t>(2010)</a:t>
            </a:r>
            <a:endParaRPr sz="1800" b="1" dirty="0">
              <a:solidFill>
                <a:schemeClr val="lt1"/>
              </a:solidFill>
              <a:latin typeface="Calibri"/>
              <a:ea typeface="Calibri"/>
              <a:cs typeface="Calibri"/>
              <a:sym typeface="Calibri"/>
            </a:endParaRPr>
          </a:p>
        </p:txBody>
      </p:sp>
      <p:sp>
        <p:nvSpPr>
          <p:cNvPr id="100" name="Google Shape;100;p5"/>
          <p:cNvSpPr/>
          <p:nvPr/>
        </p:nvSpPr>
        <p:spPr>
          <a:xfrm>
            <a:off x="7815315" y="2287238"/>
            <a:ext cx="3357720" cy="935435"/>
          </a:xfrm>
          <a:prstGeom prst="roundRect">
            <a:avLst>
              <a:gd name="adj" fmla="val 16667"/>
            </a:avLst>
          </a:prstGeom>
          <a:solidFill>
            <a:schemeClr val="accent1">
              <a:lumMod val="40000"/>
              <a:lumOff val="60000"/>
            </a:schemeClr>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1800" b="1" dirty="0">
                <a:solidFill>
                  <a:schemeClr val="dk1"/>
                </a:solidFill>
                <a:latin typeface="Calibri"/>
                <a:ea typeface="Calibri"/>
                <a:cs typeface="Calibri"/>
                <a:sym typeface="Calibri"/>
              </a:rPr>
              <a:t>RESOLUCIÓN DIRECTORAL Nº069-2016-JUS/DGDP</a:t>
            </a:r>
            <a:endParaRPr dirty="0"/>
          </a:p>
          <a:p>
            <a:pPr marL="0" marR="0" lvl="0" indent="0" algn="ctr" rtl="0">
              <a:spcBef>
                <a:spcPts val="0"/>
              </a:spcBef>
              <a:spcAft>
                <a:spcPts val="0"/>
              </a:spcAft>
              <a:buNone/>
            </a:pPr>
            <a:r>
              <a:rPr lang="es-PE" sz="1800" b="1" dirty="0">
                <a:solidFill>
                  <a:schemeClr val="dk1"/>
                </a:solidFill>
                <a:latin typeface="Calibri"/>
                <a:ea typeface="Calibri"/>
                <a:cs typeface="Calibri"/>
                <a:sym typeface="Calibri"/>
              </a:rPr>
              <a:t>(2016)</a:t>
            </a:r>
            <a:endParaRPr dirty="0"/>
          </a:p>
        </p:txBody>
      </p:sp>
      <p:sp>
        <p:nvSpPr>
          <p:cNvPr id="101" name="Google Shape;101;p5"/>
          <p:cNvSpPr/>
          <p:nvPr/>
        </p:nvSpPr>
        <p:spPr>
          <a:xfrm>
            <a:off x="7815314" y="3633122"/>
            <a:ext cx="3357721" cy="911226"/>
          </a:xfrm>
          <a:prstGeom prst="roundRect">
            <a:avLst>
              <a:gd name="adj" fmla="val 16667"/>
            </a:avLst>
          </a:prstGeom>
          <a:solidFill>
            <a:schemeClr val="accent1">
              <a:lumMod val="40000"/>
              <a:lumOff val="60000"/>
            </a:schemeClr>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dirty="0">
              <a:solidFill>
                <a:schemeClr val="dk1"/>
              </a:solidFill>
              <a:latin typeface="Calibri"/>
              <a:ea typeface="Calibri"/>
              <a:cs typeface="Calibri"/>
              <a:sym typeface="Calibri"/>
            </a:endParaRPr>
          </a:p>
          <a:p>
            <a:pPr marL="0" marR="0" lvl="0" indent="0" algn="ctr" rtl="0">
              <a:spcBef>
                <a:spcPts val="0"/>
              </a:spcBef>
              <a:spcAft>
                <a:spcPts val="0"/>
              </a:spcAft>
              <a:buNone/>
            </a:pPr>
            <a:r>
              <a:rPr lang="es-PE" sz="1800" b="1" dirty="0">
                <a:solidFill>
                  <a:schemeClr val="dk1"/>
                </a:solidFill>
                <a:latin typeface="Calibri"/>
                <a:ea typeface="Calibri"/>
                <a:cs typeface="Calibri"/>
                <a:sym typeface="Calibri"/>
              </a:rPr>
              <a:t>DIRECTIVA Nº 001-2016-JUS/DGDP-DCMA</a:t>
            </a:r>
            <a:endParaRPr dirty="0"/>
          </a:p>
          <a:p>
            <a:pPr marL="0" marR="0" lvl="0" indent="0" algn="ctr" rtl="0">
              <a:spcBef>
                <a:spcPts val="0"/>
              </a:spcBef>
              <a:spcAft>
                <a:spcPts val="0"/>
              </a:spcAft>
              <a:buNone/>
            </a:pPr>
            <a:r>
              <a:rPr lang="es-PE" sz="1800" b="1" dirty="0">
                <a:solidFill>
                  <a:schemeClr val="dk1"/>
                </a:solidFill>
                <a:latin typeface="Calibri"/>
                <a:ea typeface="Calibri"/>
                <a:cs typeface="Calibri"/>
                <a:sym typeface="Calibri"/>
              </a:rPr>
              <a:t>(2016)</a:t>
            </a:r>
            <a:endParaRPr dirty="0"/>
          </a:p>
          <a:p>
            <a:pPr marL="0" marR="0" lvl="0" indent="0" algn="ctr" rtl="0">
              <a:spcBef>
                <a:spcPts val="0"/>
              </a:spcBef>
              <a:spcAft>
                <a:spcPts val="0"/>
              </a:spcAft>
              <a:buNone/>
            </a:pPr>
            <a:endParaRPr sz="1800" b="1" dirty="0">
              <a:solidFill>
                <a:schemeClr val="dk1"/>
              </a:solidFill>
              <a:latin typeface="Calibri"/>
              <a:ea typeface="Calibri"/>
              <a:cs typeface="Calibri"/>
              <a:sym typeface="Calibri"/>
            </a:endParaRPr>
          </a:p>
        </p:txBody>
      </p:sp>
      <p:sp>
        <p:nvSpPr>
          <p:cNvPr id="102" name="Google Shape;102;p5"/>
          <p:cNvSpPr/>
          <p:nvPr/>
        </p:nvSpPr>
        <p:spPr>
          <a:xfrm>
            <a:off x="7829822" y="5071068"/>
            <a:ext cx="3357721" cy="1085144"/>
          </a:xfrm>
          <a:prstGeom prst="roundRect">
            <a:avLst>
              <a:gd name="adj" fmla="val 16667"/>
            </a:avLst>
          </a:prstGeom>
          <a:solidFill>
            <a:schemeClr val="accent1">
              <a:lumMod val="40000"/>
              <a:lumOff val="60000"/>
            </a:schemeClr>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s-PE" sz="1800" b="1" dirty="0">
                <a:solidFill>
                  <a:schemeClr val="dk1"/>
                </a:solidFill>
                <a:latin typeface="Calibri"/>
                <a:ea typeface="Calibri"/>
                <a:cs typeface="Calibri"/>
                <a:sym typeface="Calibri"/>
              </a:rPr>
              <a:t>LINEAMIENTOS PARA LA CORRECTA PRESTACIÓN DEL SERVICIOS DE CONCILIACIÓN EXTRAJUDICIAL.</a:t>
            </a:r>
            <a:endParaRPr dirty="0"/>
          </a:p>
        </p:txBody>
      </p:sp>
      <p:sp>
        <p:nvSpPr>
          <p:cNvPr id="107" name="Google Shape;107;p5"/>
          <p:cNvSpPr txBox="1"/>
          <p:nvPr/>
        </p:nvSpPr>
        <p:spPr>
          <a:xfrm>
            <a:off x="123187" y="2935113"/>
            <a:ext cx="1629609" cy="64629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PE" sz="1800" dirty="0">
                <a:solidFill>
                  <a:schemeClr val="dk1"/>
                </a:solidFill>
                <a:latin typeface="Calibri"/>
                <a:ea typeface="Calibri"/>
                <a:cs typeface="Calibri"/>
                <a:sym typeface="Calibri"/>
              </a:rPr>
              <a:t>Posterior Modificación</a:t>
            </a:r>
            <a:endParaRPr dirty="0"/>
          </a:p>
        </p:txBody>
      </p:sp>
      <p:sp>
        <p:nvSpPr>
          <p:cNvPr id="109" name="Google Shape;109;p5"/>
          <p:cNvSpPr txBox="1"/>
          <p:nvPr/>
        </p:nvSpPr>
        <p:spPr>
          <a:xfrm>
            <a:off x="3967957" y="3277034"/>
            <a:ext cx="1421481" cy="36933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PE" sz="1800" dirty="0">
                <a:solidFill>
                  <a:schemeClr val="dk1"/>
                </a:solidFill>
                <a:latin typeface="Calibri"/>
                <a:ea typeface="Calibri"/>
                <a:cs typeface="Calibri"/>
                <a:sym typeface="Calibri"/>
              </a:rPr>
              <a:t>Modificación </a:t>
            </a:r>
            <a:endParaRPr dirty="0"/>
          </a:p>
        </p:txBody>
      </p:sp>
      <p:sp>
        <p:nvSpPr>
          <p:cNvPr id="112" name="Google Shape;112;p5"/>
          <p:cNvSpPr txBox="1"/>
          <p:nvPr/>
        </p:nvSpPr>
        <p:spPr>
          <a:xfrm>
            <a:off x="7565322" y="3217502"/>
            <a:ext cx="1421481" cy="36933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PE" sz="1800" dirty="0">
                <a:solidFill>
                  <a:schemeClr val="dk1"/>
                </a:solidFill>
                <a:latin typeface="Calibri"/>
                <a:ea typeface="Calibri"/>
                <a:cs typeface="Calibri"/>
                <a:sym typeface="Calibri"/>
              </a:rPr>
              <a:t>Aprueba</a:t>
            </a:r>
            <a:endParaRPr dirty="0"/>
          </a:p>
        </p:txBody>
      </p:sp>
      <p:sp>
        <p:nvSpPr>
          <p:cNvPr id="113" name="Google Shape;113;p5"/>
          <p:cNvSpPr txBox="1"/>
          <p:nvPr/>
        </p:nvSpPr>
        <p:spPr>
          <a:xfrm>
            <a:off x="7565322" y="4656126"/>
            <a:ext cx="1421481" cy="36933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PE" sz="1800" dirty="0">
                <a:solidFill>
                  <a:schemeClr val="dk1"/>
                </a:solidFill>
                <a:latin typeface="Calibri"/>
                <a:ea typeface="Calibri"/>
                <a:cs typeface="Calibri"/>
                <a:sym typeface="Calibri"/>
              </a:rPr>
              <a:t>Aprueba</a:t>
            </a:r>
            <a:endParaRPr dirty="0"/>
          </a:p>
        </p:txBody>
      </p:sp>
      <p:pic>
        <p:nvPicPr>
          <p:cNvPr id="2" name="Sonido grabado">
            <a:hlinkClick r:id="" action="ppaction://media"/>
            <a:extLst>
              <a:ext uri="{FF2B5EF4-FFF2-40B4-BE49-F238E27FC236}">
                <a16:creationId xmlns:a16="http://schemas.microsoft.com/office/drawing/2014/main" id="{6213AC17-959B-62A0-B9C3-0294D425C6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7697" y="165606"/>
            <a:ext cx="609600" cy="609600"/>
          </a:xfrm>
          <a:prstGeom prst="rect">
            <a:avLst/>
          </a:prstGeom>
        </p:spPr>
      </p:pic>
      <p:cxnSp>
        <p:nvCxnSpPr>
          <p:cNvPr id="4" name="Conector recto 3">
            <a:extLst>
              <a:ext uri="{FF2B5EF4-FFF2-40B4-BE49-F238E27FC236}">
                <a16:creationId xmlns:a16="http://schemas.microsoft.com/office/drawing/2014/main" id="{1DC68C97-B252-F7E4-4925-90D268295D30}"/>
              </a:ext>
            </a:extLst>
          </p:cNvPr>
          <p:cNvCxnSpPr>
            <a:stCxn id="92" idx="2"/>
            <a:endCxn id="95" idx="0"/>
          </p:cNvCxnSpPr>
          <p:nvPr/>
        </p:nvCxnSpPr>
        <p:spPr>
          <a:xfrm>
            <a:off x="2511852" y="1940477"/>
            <a:ext cx="0" cy="417238"/>
          </a:xfrm>
          <a:prstGeom prst="line">
            <a:avLst/>
          </a:prstGeom>
        </p:spPr>
        <p:style>
          <a:lnRef idx="1">
            <a:schemeClr val="dk1"/>
          </a:lnRef>
          <a:fillRef idx="0">
            <a:schemeClr val="dk1"/>
          </a:fillRef>
          <a:effectRef idx="0">
            <a:schemeClr val="dk1"/>
          </a:effectRef>
          <a:fontRef idx="minor">
            <a:schemeClr val="tx1"/>
          </a:fontRef>
        </p:style>
      </p:cxnSp>
      <p:cxnSp>
        <p:nvCxnSpPr>
          <p:cNvPr id="5" name="Conector recto 4">
            <a:extLst>
              <a:ext uri="{FF2B5EF4-FFF2-40B4-BE49-F238E27FC236}">
                <a16:creationId xmlns:a16="http://schemas.microsoft.com/office/drawing/2014/main" id="{2BA6B975-D184-1C16-E9A8-4F8372FF69D3}"/>
              </a:ext>
            </a:extLst>
          </p:cNvPr>
          <p:cNvCxnSpPr>
            <a:cxnSpLocks/>
            <a:stCxn id="93" idx="2"/>
            <a:endCxn id="98" idx="0"/>
          </p:cNvCxnSpPr>
          <p:nvPr/>
        </p:nvCxnSpPr>
        <p:spPr>
          <a:xfrm flipH="1">
            <a:off x="5784830" y="1909624"/>
            <a:ext cx="8" cy="389719"/>
          </a:xfrm>
          <a:prstGeom prst="line">
            <a:avLst/>
          </a:prstGeom>
        </p:spPr>
        <p:style>
          <a:lnRef idx="1">
            <a:schemeClr val="dk1"/>
          </a:lnRef>
          <a:fillRef idx="0">
            <a:schemeClr val="dk1"/>
          </a:fillRef>
          <a:effectRef idx="0">
            <a:schemeClr val="dk1"/>
          </a:effectRef>
          <a:fontRef idx="minor">
            <a:schemeClr val="tx1"/>
          </a:fontRef>
        </p:style>
      </p:cxnSp>
      <p:cxnSp>
        <p:nvCxnSpPr>
          <p:cNvPr id="9" name="Conector recto 8">
            <a:extLst>
              <a:ext uri="{FF2B5EF4-FFF2-40B4-BE49-F238E27FC236}">
                <a16:creationId xmlns:a16="http://schemas.microsoft.com/office/drawing/2014/main" id="{CD69C01E-66AC-9BF5-51C9-FB2635DB264C}"/>
              </a:ext>
            </a:extLst>
          </p:cNvPr>
          <p:cNvCxnSpPr>
            <a:stCxn id="95" idx="2"/>
            <a:endCxn id="96" idx="0"/>
          </p:cNvCxnSpPr>
          <p:nvPr/>
        </p:nvCxnSpPr>
        <p:spPr>
          <a:xfrm>
            <a:off x="2511852" y="3164165"/>
            <a:ext cx="0" cy="381717"/>
          </a:xfrm>
          <a:prstGeom prst="line">
            <a:avLst/>
          </a:prstGeom>
        </p:spPr>
        <p:style>
          <a:lnRef idx="1">
            <a:schemeClr val="dk1"/>
          </a:lnRef>
          <a:fillRef idx="0">
            <a:schemeClr val="dk1"/>
          </a:fillRef>
          <a:effectRef idx="0">
            <a:schemeClr val="dk1"/>
          </a:effectRef>
          <a:fontRef idx="minor">
            <a:schemeClr val="tx1"/>
          </a:fontRef>
        </p:style>
      </p:cxnSp>
      <p:cxnSp>
        <p:nvCxnSpPr>
          <p:cNvPr id="11" name="Conector recto 10">
            <a:extLst>
              <a:ext uri="{FF2B5EF4-FFF2-40B4-BE49-F238E27FC236}">
                <a16:creationId xmlns:a16="http://schemas.microsoft.com/office/drawing/2014/main" id="{883B7242-1F33-5C0F-1DC5-981F83CF3E91}"/>
              </a:ext>
            </a:extLst>
          </p:cNvPr>
          <p:cNvCxnSpPr>
            <a:stCxn id="96" idx="2"/>
            <a:endCxn id="97" idx="0"/>
          </p:cNvCxnSpPr>
          <p:nvPr/>
        </p:nvCxnSpPr>
        <p:spPr>
          <a:xfrm>
            <a:off x="2511852" y="4457108"/>
            <a:ext cx="0" cy="342012"/>
          </a:xfrm>
          <a:prstGeom prst="line">
            <a:avLst/>
          </a:prstGeom>
        </p:spPr>
        <p:style>
          <a:lnRef idx="1">
            <a:schemeClr val="dk1"/>
          </a:lnRef>
          <a:fillRef idx="0">
            <a:schemeClr val="dk1"/>
          </a:fillRef>
          <a:effectRef idx="0">
            <a:schemeClr val="dk1"/>
          </a:effectRef>
          <a:fontRef idx="minor">
            <a:schemeClr val="tx1"/>
          </a:fontRef>
        </p:style>
      </p:cxnSp>
      <p:cxnSp>
        <p:nvCxnSpPr>
          <p:cNvPr id="13" name="Conector recto 12">
            <a:extLst>
              <a:ext uri="{FF2B5EF4-FFF2-40B4-BE49-F238E27FC236}">
                <a16:creationId xmlns:a16="http://schemas.microsoft.com/office/drawing/2014/main" id="{5DD0AB64-E547-FB3B-1A7C-4DC8906D93D6}"/>
              </a:ext>
            </a:extLst>
          </p:cNvPr>
          <p:cNvCxnSpPr>
            <a:stCxn id="98" idx="2"/>
            <a:endCxn id="99" idx="0"/>
          </p:cNvCxnSpPr>
          <p:nvPr/>
        </p:nvCxnSpPr>
        <p:spPr>
          <a:xfrm>
            <a:off x="5784830" y="3210569"/>
            <a:ext cx="0" cy="481955"/>
          </a:xfrm>
          <a:prstGeom prst="line">
            <a:avLst/>
          </a:prstGeom>
        </p:spPr>
        <p:style>
          <a:lnRef idx="1">
            <a:schemeClr val="dk1"/>
          </a:lnRef>
          <a:fillRef idx="0">
            <a:schemeClr val="dk1"/>
          </a:fillRef>
          <a:effectRef idx="0">
            <a:schemeClr val="dk1"/>
          </a:effectRef>
          <a:fontRef idx="minor">
            <a:schemeClr val="tx1"/>
          </a:fontRef>
        </p:style>
      </p:cxnSp>
      <p:cxnSp>
        <p:nvCxnSpPr>
          <p:cNvPr id="17" name="Conector recto 16">
            <a:extLst>
              <a:ext uri="{FF2B5EF4-FFF2-40B4-BE49-F238E27FC236}">
                <a16:creationId xmlns:a16="http://schemas.microsoft.com/office/drawing/2014/main" id="{62148379-8039-1FAA-0A0A-447C97677A5B}"/>
              </a:ext>
            </a:extLst>
          </p:cNvPr>
          <p:cNvCxnSpPr>
            <a:cxnSpLocks/>
            <a:stCxn id="94" idx="2"/>
            <a:endCxn id="100" idx="0"/>
          </p:cNvCxnSpPr>
          <p:nvPr/>
        </p:nvCxnSpPr>
        <p:spPr>
          <a:xfrm>
            <a:off x="9494174" y="1909624"/>
            <a:ext cx="1" cy="377614"/>
          </a:xfrm>
          <a:prstGeom prst="line">
            <a:avLst/>
          </a:prstGeom>
        </p:spPr>
        <p:style>
          <a:lnRef idx="1">
            <a:schemeClr val="dk1"/>
          </a:lnRef>
          <a:fillRef idx="0">
            <a:schemeClr val="dk1"/>
          </a:fillRef>
          <a:effectRef idx="0">
            <a:schemeClr val="dk1"/>
          </a:effectRef>
          <a:fontRef idx="minor">
            <a:schemeClr val="tx1"/>
          </a:fontRef>
        </p:style>
      </p:cxnSp>
      <p:cxnSp>
        <p:nvCxnSpPr>
          <p:cNvPr id="23" name="Conector recto 22">
            <a:extLst>
              <a:ext uri="{FF2B5EF4-FFF2-40B4-BE49-F238E27FC236}">
                <a16:creationId xmlns:a16="http://schemas.microsoft.com/office/drawing/2014/main" id="{08706D80-F5A1-7596-CBDA-321945B43B8D}"/>
              </a:ext>
            </a:extLst>
          </p:cNvPr>
          <p:cNvCxnSpPr>
            <a:stCxn id="100" idx="2"/>
            <a:endCxn id="101" idx="0"/>
          </p:cNvCxnSpPr>
          <p:nvPr/>
        </p:nvCxnSpPr>
        <p:spPr>
          <a:xfrm>
            <a:off x="9494175" y="3222673"/>
            <a:ext cx="0" cy="410449"/>
          </a:xfrm>
          <a:prstGeom prst="line">
            <a:avLst/>
          </a:prstGeom>
        </p:spPr>
        <p:style>
          <a:lnRef idx="1">
            <a:schemeClr val="dk1"/>
          </a:lnRef>
          <a:fillRef idx="0">
            <a:schemeClr val="dk1"/>
          </a:fillRef>
          <a:effectRef idx="0">
            <a:schemeClr val="dk1"/>
          </a:effectRef>
          <a:fontRef idx="minor">
            <a:schemeClr val="tx1"/>
          </a:fontRef>
        </p:style>
      </p:cxnSp>
      <p:cxnSp>
        <p:nvCxnSpPr>
          <p:cNvPr id="26" name="Conector recto 25">
            <a:extLst>
              <a:ext uri="{FF2B5EF4-FFF2-40B4-BE49-F238E27FC236}">
                <a16:creationId xmlns:a16="http://schemas.microsoft.com/office/drawing/2014/main" id="{8AE2C4DF-B8DE-ABD0-4888-B9D94D2EF79B}"/>
              </a:ext>
            </a:extLst>
          </p:cNvPr>
          <p:cNvCxnSpPr>
            <a:stCxn id="101" idx="2"/>
            <a:endCxn id="102" idx="0"/>
          </p:cNvCxnSpPr>
          <p:nvPr/>
        </p:nvCxnSpPr>
        <p:spPr>
          <a:xfrm>
            <a:off x="9494175" y="4544348"/>
            <a:ext cx="14508" cy="526720"/>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advTm="65211"/>
    </mc:Choice>
    <mc:Fallback xmlns="">
      <p:transition spd="slow" advTm="65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2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135"/>
        <p:cNvGrpSpPr/>
        <p:nvPr/>
      </p:nvGrpSpPr>
      <p:grpSpPr>
        <a:xfrm>
          <a:off x="0" y="0"/>
          <a:ext cx="0" cy="0"/>
          <a:chOff x="0" y="0"/>
          <a:chExt cx="0" cy="0"/>
        </a:xfrm>
      </p:grpSpPr>
      <p:sp>
        <p:nvSpPr>
          <p:cNvPr id="136" name="Google Shape;136;p7"/>
          <p:cNvSpPr txBox="1">
            <a:spLocks noGrp="1"/>
          </p:cNvSpPr>
          <p:nvPr>
            <p:ph type="title"/>
          </p:nvPr>
        </p:nvSpPr>
        <p:spPr>
          <a:xfrm>
            <a:off x="375706" y="257178"/>
            <a:ext cx="10515600" cy="387349"/>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Arial"/>
              <a:buNone/>
            </a:pPr>
            <a:r>
              <a:rPr lang="es-PE" dirty="0"/>
              <a:t>¿Cuáles son las técnicas de conciliación?</a:t>
            </a:r>
            <a:endParaRPr dirty="0"/>
          </a:p>
        </p:txBody>
      </p:sp>
      <p:sp>
        <p:nvSpPr>
          <p:cNvPr id="137" name="Google Shape;137;p7"/>
          <p:cNvSpPr/>
          <p:nvPr/>
        </p:nvSpPr>
        <p:spPr>
          <a:xfrm>
            <a:off x="4370709" y="819153"/>
            <a:ext cx="3818881" cy="1041400"/>
          </a:xfrm>
          <a:prstGeom prst="ellipse">
            <a:avLst/>
          </a:prstGeom>
          <a:solidFill>
            <a:schemeClr val="bg2"/>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1800" b="1" dirty="0">
                <a:solidFill>
                  <a:schemeClr val="bg1"/>
                </a:solidFill>
                <a:latin typeface="+mj-lt"/>
                <a:ea typeface="Calibri"/>
                <a:cs typeface="Calibri"/>
                <a:sym typeface="Calibri"/>
              </a:rPr>
              <a:t>TÉCNICAS COMUNICACIONALES</a:t>
            </a:r>
            <a:endParaRPr b="1" dirty="0">
              <a:solidFill>
                <a:schemeClr val="bg1"/>
              </a:solidFill>
              <a:latin typeface="+mj-lt"/>
            </a:endParaRPr>
          </a:p>
        </p:txBody>
      </p:sp>
      <p:sp>
        <p:nvSpPr>
          <p:cNvPr id="138" name="Google Shape;138;p7"/>
          <p:cNvSpPr/>
          <p:nvPr/>
        </p:nvSpPr>
        <p:spPr>
          <a:xfrm rot="5400000">
            <a:off x="6000750" y="-2806698"/>
            <a:ext cx="558800" cy="9931400"/>
          </a:xfrm>
          <a:prstGeom prst="leftBrace">
            <a:avLst>
              <a:gd name="adj1" fmla="val 9092"/>
              <a:gd name="adj2" fmla="val 50000"/>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39" name="Google Shape;139;p7"/>
          <p:cNvSpPr/>
          <p:nvPr/>
        </p:nvSpPr>
        <p:spPr>
          <a:xfrm>
            <a:off x="292100" y="2419351"/>
            <a:ext cx="2260600" cy="1041400"/>
          </a:xfrm>
          <a:prstGeom prst="ellipse">
            <a:avLst/>
          </a:prstGeom>
          <a:solidFill>
            <a:schemeClr val="accent2">
              <a:lumMod val="60000"/>
              <a:lumOff val="4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1800" dirty="0">
                <a:solidFill>
                  <a:schemeClr val="dk1"/>
                </a:solidFill>
                <a:latin typeface="Calibri"/>
                <a:ea typeface="Calibri"/>
                <a:cs typeface="Calibri"/>
                <a:sym typeface="Calibri"/>
              </a:rPr>
              <a:t>ESCUCHA ACTIVA</a:t>
            </a:r>
            <a:endParaRPr dirty="0"/>
          </a:p>
        </p:txBody>
      </p:sp>
      <p:sp>
        <p:nvSpPr>
          <p:cNvPr id="140" name="Google Shape;140;p7"/>
          <p:cNvSpPr/>
          <p:nvPr/>
        </p:nvSpPr>
        <p:spPr>
          <a:xfrm>
            <a:off x="1705505" y="3895728"/>
            <a:ext cx="2260600" cy="742953"/>
          </a:xfrm>
          <a:prstGeom prst="ellipse">
            <a:avLst/>
          </a:prstGeom>
          <a:solidFill>
            <a:schemeClr val="accent2">
              <a:lumMod val="60000"/>
              <a:lumOff val="4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1800" dirty="0">
                <a:solidFill>
                  <a:schemeClr val="dk1"/>
                </a:solidFill>
                <a:latin typeface="Calibri"/>
                <a:ea typeface="Calibri"/>
                <a:cs typeface="Calibri"/>
                <a:sym typeface="Calibri"/>
              </a:rPr>
              <a:t>POSTURAL CORPORAL</a:t>
            </a:r>
            <a:endParaRPr dirty="0"/>
          </a:p>
        </p:txBody>
      </p:sp>
      <p:sp>
        <p:nvSpPr>
          <p:cNvPr id="141" name="Google Shape;141;p7"/>
          <p:cNvSpPr/>
          <p:nvPr/>
        </p:nvSpPr>
        <p:spPr>
          <a:xfrm>
            <a:off x="3276600" y="2419351"/>
            <a:ext cx="1981200" cy="1041400"/>
          </a:xfrm>
          <a:prstGeom prst="ellipse">
            <a:avLst/>
          </a:prstGeom>
          <a:solidFill>
            <a:schemeClr val="accent2">
              <a:lumMod val="60000"/>
              <a:lumOff val="4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s-PE" sz="1800" dirty="0">
                <a:solidFill>
                  <a:schemeClr val="dk1"/>
                </a:solidFill>
                <a:latin typeface="Calibri"/>
                <a:ea typeface="Calibri"/>
                <a:cs typeface="Calibri"/>
                <a:sym typeface="Calibri"/>
              </a:rPr>
              <a:t>PREGUNTAS</a:t>
            </a:r>
            <a:endParaRPr dirty="0"/>
          </a:p>
          <a:p>
            <a:pPr marL="285750" marR="0" lvl="0" indent="-285750" algn="just" rtl="0">
              <a:spcBef>
                <a:spcPts val="0"/>
              </a:spcBef>
              <a:spcAft>
                <a:spcPts val="0"/>
              </a:spcAft>
              <a:buClr>
                <a:schemeClr val="dk1"/>
              </a:buClr>
              <a:buSzPts val="1400"/>
              <a:buFont typeface="Arial"/>
              <a:buChar char="•"/>
            </a:pPr>
            <a:r>
              <a:rPr lang="es-PE" sz="1400" dirty="0">
                <a:solidFill>
                  <a:schemeClr val="dk1"/>
                </a:solidFill>
                <a:latin typeface="Calibri"/>
                <a:ea typeface="Calibri"/>
                <a:cs typeface="Calibri"/>
                <a:sym typeface="Calibri"/>
              </a:rPr>
              <a:t>ABIERTAS</a:t>
            </a:r>
            <a:endParaRPr dirty="0"/>
          </a:p>
          <a:p>
            <a:pPr marL="285750" marR="0" lvl="0" indent="-285750" algn="just" rtl="0">
              <a:spcBef>
                <a:spcPts val="0"/>
              </a:spcBef>
              <a:spcAft>
                <a:spcPts val="0"/>
              </a:spcAft>
              <a:buClr>
                <a:schemeClr val="dk1"/>
              </a:buClr>
              <a:buSzPts val="1400"/>
              <a:buFont typeface="Arial"/>
              <a:buChar char="•"/>
            </a:pPr>
            <a:r>
              <a:rPr lang="es-PE" sz="1400" dirty="0">
                <a:solidFill>
                  <a:schemeClr val="dk1"/>
                </a:solidFill>
                <a:latin typeface="Calibri"/>
                <a:ea typeface="Calibri"/>
                <a:cs typeface="Calibri"/>
                <a:sym typeface="Calibri"/>
              </a:rPr>
              <a:t>CERRADAS</a:t>
            </a:r>
            <a:endParaRPr dirty="0"/>
          </a:p>
          <a:p>
            <a:pPr marL="285750" marR="0" lvl="0" indent="-285750" algn="just" rtl="0">
              <a:spcBef>
                <a:spcPts val="0"/>
              </a:spcBef>
              <a:spcAft>
                <a:spcPts val="0"/>
              </a:spcAft>
              <a:buClr>
                <a:schemeClr val="dk1"/>
              </a:buClr>
              <a:buSzPts val="1400"/>
              <a:buFont typeface="Arial"/>
              <a:buChar char="•"/>
            </a:pPr>
            <a:r>
              <a:rPr lang="es-PE" sz="1400" dirty="0">
                <a:solidFill>
                  <a:schemeClr val="dk1"/>
                </a:solidFill>
                <a:latin typeface="Calibri"/>
                <a:ea typeface="Calibri"/>
                <a:cs typeface="Calibri"/>
                <a:sym typeface="Calibri"/>
              </a:rPr>
              <a:t>REFLEXIVAS</a:t>
            </a:r>
            <a:endParaRPr dirty="0"/>
          </a:p>
        </p:txBody>
      </p:sp>
      <p:sp>
        <p:nvSpPr>
          <p:cNvPr id="142" name="Google Shape;142;p7"/>
          <p:cNvSpPr/>
          <p:nvPr/>
        </p:nvSpPr>
        <p:spPr>
          <a:xfrm>
            <a:off x="5010943" y="3898899"/>
            <a:ext cx="1866900" cy="742953"/>
          </a:xfrm>
          <a:prstGeom prst="ellipse">
            <a:avLst/>
          </a:prstGeom>
          <a:solidFill>
            <a:schemeClr val="accent2">
              <a:lumMod val="60000"/>
              <a:lumOff val="4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1800">
                <a:solidFill>
                  <a:schemeClr val="dk1"/>
                </a:solidFill>
                <a:latin typeface="Calibri"/>
                <a:ea typeface="Calibri"/>
                <a:cs typeface="Calibri"/>
                <a:sym typeface="Calibri"/>
              </a:rPr>
              <a:t>EMPATIA</a:t>
            </a:r>
            <a:endParaRPr/>
          </a:p>
        </p:txBody>
      </p:sp>
      <p:sp>
        <p:nvSpPr>
          <p:cNvPr id="143" name="Google Shape;143;p7"/>
          <p:cNvSpPr/>
          <p:nvPr/>
        </p:nvSpPr>
        <p:spPr>
          <a:xfrm>
            <a:off x="6426199" y="2457451"/>
            <a:ext cx="2047237" cy="1041400"/>
          </a:xfrm>
          <a:prstGeom prst="ellipse">
            <a:avLst/>
          </a:prstGeom>
          <a:solidFill>
            <a:schemeClr val="accent2">
              <a:lumMod val="60000"/>
              <a:lumOff val="4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1800" dirty="0">
                <a:solidFill>
                  <a:schemeClr val="dk1"/>
                </a:solidFill>
                <a:latin typeface="Calibri"/>
                <a:ea typeface="Calibri"/>
                <a:cs typeface="Calibri"/>
                <a:sym typeface="Calibri"/>
              </a:rPr>
              <a:t>PARAFRASEO</a:t>
            </a:r>
            <a:endParaRPr dirty="0"/>
          </a:p>
        </p:txBody>
      </p:sp>
      <p:sp>
        <p:nvSpPr>
          <p:cNvPr id="144" name="Google Shape;144;p7"/>
          <p:cNvSpPr/>
          <p:nvPr/>
        </p:nvSpPr>
        <p:spPr>
          <a:xfrm>
            <a:off x="8075347" y="3898899"/>
            <a:ext cx="2438400" cy="742953"/>
          </a:xfrm>
          <a:prstGeom prst="ellipse">
            <a:avLst/>
          </a:prstGeom>
          <a:solidFill>
            <a:schemeClr val="accent2">
              <a:lumMod val="60000"/>
              <a:lumOff val="4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1800" dirty="0">
                <a:solidFill>
                  <a:schemeClr val="dk1"/>
                </a:solidFill>
                <a:latin typeface="Calibri"/>
                <a:ea typeface="Calibri"/>
                <a:cs typeface="Calibri"/>
                <a:sym typeface="Calibri"/>
              </a:rPr>
              <a:t>GESTICULACIÓN</a:t>
            </a:r>
            <a:endParaRPr dirty="0"/>
          </a:p>
        </p:txBody>
      </p:sp>
      <p:sp>
        <p:nvSpPr>
          <p:cNvPr id="145" name="Google Shape;145;p7"/>
          <p:cNvSpPr/>
          <p:nvPr/>
        </p:nvSpPr>
        <p:spPr>
          <a:xfrm>
            <a:off x="9868958" y="2419351"/>
            <a:ext cx="2044696" cy="1041400"/>
          </a:xfrm>
          <a:prstGeom prst="ellipse">
            <a:avLst/>
          </a:prstGeom>
          <a:solidFill>
            <a:schemeClr val="accent2">
              <a:lumMod val="60000"/>
              <a:lumOff val="4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1800">
                <a:solidFill>
                  <a:schemeClr val="dk1"/>
                </a:solidFill>
                <a:latin typeface="Calibri"/>
                <a:ea typeface="Calibri"/>
                <a:cs typeface="Calibri"/>
                <a:sym typeface="Calibri"/>
              </a:rPr>
              <a:t>REPLANTEO</a:t>
            </a:r>
            <a:endParaRPr/>
          </a:p>
        </p:txBody>
      </p:sp>
      <p:cxnSp>
        <p:nvCxnSpPr>
          <p:cNvPr id="146" name="Google Shape;146;p7"/>
          <p:cNvCxnSpPr/>
          <p:nvPr/>
        </p:nvCxnSpPr>
        <p:spPr>
          <a:xfrm>
            <a:off x="2803525" y="2159000"/>
            <a:ext cx="19050" cy="1638304"/>
          </a:xfrm>
          <a:prstGeom prst="straightConnector1">
            <a:avLst/>
          </a:prstGeom>
          <a:noFill/>
          <a:ln w="9525" cap="flat" cmpd="sng">
            <a:solidFill>
              <a:schemeClr val="dk1"/>
            </a:solidFill>
            <a:prstDash val="solid"/>
            <a:miter lim="800000"/>
            <a:headEnd type="none" w="sm" len="sm"/>
            <a:tailEnd type="triangle" w="med" len="med"/>
          </a:ln>
        </p:spPr>
      </p:cxnSp>
      <p:cxnSp>
        <p:nvCxnSpPr>
          <p:cNvPr id="147" name="Google Shape;147;p7"/>
          <p:cNvCxnSpPr/>
          <p:nvPr/>
        </p:nvCxnSpPr>
        <p:spPr>
          <a:xfrm>
            <a:off x="5925608" y="2152651"/>
            <a:ext cx="0" cy="1644653"/>
          </a:xfrm>
          <a:prstGeom prst="straightConnector1">
            <a:avLst/>
          </a:prstGeom>
          <a:noFill/>
          <a:ln w="9525" cap="flat" cmpd="sng">
            <a:solidFill>
              <a:schemeClr val="dk1"/>
            </a:solidFill>
            <a:prstDash val="solid"/>
            <a:miter lim="800000"/>
            <a:headEnd type="none" w="sm" len="sm"/>
            <a:tailEnd type="triangle" w="med" len="med"/>
          </a:ln>
        </p:spPr>
      </p:cxnSp>
      <p:cxnSp>
        <p:nvCxnSpPr>
          <p:cNvPr id="148" name="Google Shape;148;p7"/>
          <p:cNvCxnSpPr/>
          <p:nvPr/>
        </p:nvCxnSpPr>
        <p:spPr>
          <a:xfrm>
            <a:off x="9271000" y="2171702"/>
            <a:ext cx="0" cy="1625602"/>
          </a:xfrm>
          <a:prstGeom prst="straightConnector1">
            <a:avLst/>
          </a:prstGeom>
          <a:noFill/>
          <a:ln w="9525" cap="flat" cmpd="sng">
            <a:solidFill>
              <a:schemeClr val="dk1"/>
            </a:solidFill>
            <a:prstDash val="solid"/>
            <a:miter lim="800000"/>
            <a:headEnd type="none" w="sm" len="sm"/>
            <a:tailEnd type="triangle" w="med" len="med"/>
          </a:ln>
        </p:spPr>
      </p:cxnSp>
      <p:cxnSp>
        <p:nvCxnSpPr>
          <p:cNvPr id="149" name="Google Shape;149;p7"/>
          <p:cNvCxnSpPr>
            <a:endCxn id="141" idx="0"/>
          </p:cNvCxnSpPr>
          <p:nvPr/>
        </p:nvCxnSpPr>
        <p:spPr>
          <a:xfrm>
            <a:off x="4267200" y="2158951"/>
            <a:ext cx="0" cy="260400"/>
          </a:xfrm>
          <a:prstGeom prst="straightConnector1">
            <a:avLst/>
          </a:prstGeom>
          <a:noFill/>
          <a:ln w="9525" cap="flat" cmpd="sng">
            <a:solidFill>
              <a:schemeClr val="dk1"/>
            </a:solidFill>
            <a:prstDash val="solid"/>
            <a:miter lim="800000"/>
            <a:headEnd type="none" w="sm" len="sm"/>
            <a:tailEnd type="triangle" w="med" len="med"/>
          </a:ln>
        </p:spPr>
      </p:cxnSp>
      <p:cxnSp>
        <p:nvCxnSpPr>
          <p:cNvPr id="150" name="Google Shape;150;p7"/>
          <p:cNvCxnSpPr>
            <a:cxnSpLocks/>
          </p:cNvCxnSpPr>
          <p:nvPr/>
        </p:nvCxnSpPr>
        <p:spPr>
          <a:xfrm>
            <a:off x="1331383" y="2171702"/>
            <a:ext cx="0" cy="260349"/>
          </a:xfrm>
          <a:prstGeom prst="straightConnector1">
            <a:avLst/>
          </a:prstGeom>
          <a:noFill/>
          <a:ln w="9525" cap="flat" cmpd="sng">
            <a:solidFill>
              <a:schemeClr val="dk1"/>
            </a:solidFill>
            <a:prstDash val="solid"/>
            <a:miter lim="800000"/>
            <a:headEnd type="none" w="sm" len="sm"/>
            <a:tailEnd type="triangle" w="med" len="med"/>
          </a:ln>
        </p:spPr>
      </p:cxnSp>
      <p:cxnSp>
        <p:nvCxnSpPr>
          <p:cNvPr id="151" name="Google Shape;151;p7"/>
          <p:cNvCxnSpPr/>
          <p:nvPr/>
        </p:nvCxnSpPr>
        <p:spPr>
          <a:xfrm>
            <a:off x="7416800" y="2152651"/>
            <a:ext cx="0" cy="260349"/>
          </a:xfrm>
          <a:prstGeom prst="straightConnector1">
            <a:avLst/>
          </a:prstGeom>
          <a:noFill/>
          <a:ln w="9525" cap="flat" cmpd="sng">
            <a:solidFill>
              <a:schemeClr val="dk1"/>
            </a:solidFill>
            <a:prstDash val="solid"/>
            <a:miter lim="800000"/>
            <a:headEnd type="none" w="sm" len="sm"/>
            <a:tailEnd type="triangle" w="med" len="med"/>
          </a:ln>
        </p:spPr>
      </p:cxnSp>
      <p:cxnSp>
        <p:nvCxnSpPr>
          <p:cNvPr id="152" name="Google Shape;152;p7"/>
          <p:cNvCxnSpPr/>
          <p:nvPr/>
        </p:nvCxnSpPr>
        <p:spPr>
          <a:xfrm>
            <a:off x="11245850" y="2152650"/>
            <a:ext cx="0" cy="260349"/>
          </a:xfrm>
          <a:prstGeom prst="straightConnector1">
            <a:avLst/>
          </a:prstGeom>
          <a:noFill/>
          <a:ln w="9525" cap="flat" cmpd="sng">
            <a:solidFill>
              <a:schemeClr val="dk1"/>
            </a:solidFill>
            <a:prstDash val="solid"/>
            <a:miter lim="800000"/>
            <a:headEnd type="none" w="sm" len="sm"/>
            <a:tailEnd type="triangle" w="med" len="med"/>
          </a:ln>
        </p:spPr>
      </p:cxnSp>
      <p:pic>
        <p:nvPicPr>
          <p:cNvPr id="2" name="Sonido grabado">
            <a:hlinkClick r:id="" action="ppaction://media"/>
            <a:extLst>
              <a:ext uri="{FF2B5EF4-FFF2-40B4-BE49-F238E27FC236}">
                <a16:creationId xmlns:a16="http://schemas.microsoft.com/office/drawing/2014/main" id="{7B5FB93F-3E5C-295D-DE34-A00BDA6AF6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1050" y="114305"/>
            <a:ext cx="609600" cy="609600"/>
          </a:xfrm>
          <a:prstGeom prst="rect">
            <a:avLst/>
          </a:prstGeom>
        </p:spPr>
      </p:pic>
      <p:pic>
        <p:nvPicPr>
          <p:cNvPr id="3" name="Picture 2" descr="Vector gratuito apretón de manos de socios comerciales">
            <a:extLst>
              <a:ext uri="{FF2B5EF4-FFF2-40B4-BE49-F238E27FC236}">
                <a16:creationId xmlns:a16="http://schemas.microsoft.com/office/drawing/2014/main" id="{44165A2F-647A-2D3D-368E-D2823B025B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8158" y="4921248"/>
            <a:ext cx="3223981" cy="18385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advTm="102293"/>
    </mc:Choice>
    <mc:Fallback xmlns="">
      <p:transition spd="slow" advTm="102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2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158"/>
        <p:cNvGrpSpPr/>
        <p:nvPr/>
      </p:nvGrpSpPr>
      <p:grpSpPr>
        <a:xfrm>
          <a:off x="0" y="0"/>
          <a:ext cx="0" cy="0"/>
          <a:chOff x="0" y="0"/>
          <a:chExt cx="0" cy="0"/>
        </a:xfrm>
      </p:grpSpPr>
      <p:sp>
        <p:nvSpPr>
          <p:cNvPr id="159" name="Google Shape;159;p8"/>
          <p:cNvSpPr txBox="1">
            <a:spLocks noGrp="1"/>
          </p:cNvSpPr>
          <p:nvPr>
            <p:ph type="title"/>
          </p:nvPr>
        </p:nvSpPr>
        <p:spPr>
          <a:xfrm>
            <a:off x="222038" y="186923"/>
            <a:ext cx="10515600" cy="38734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s-PE"/>
              <a:t>¿Cuáles son las técnicas de conciliación?</a:t>
            </a:r>
            <a:endParaRPr/>
          </a:p>
        </p:txBody>
      </p:sp>
      <p:sp>
        <p:nvSpPr>
          <p:cNvPr id="160" name="Google Shape;160;p8"/>
          <p:cNvSpPr/>
          <p:nvPr/>
        </p:nvSpPr>
        <p:spPr>
          <a:xfrm>
            <a:off x="4120111" y="825857"/>
            <a:ext cx="3661767" cy="1041400"/>
          </a:xfrm>
          <a:prstGeom prst="ellipse">
            <a:avLst/>
          </a:prstGeom>
          <a:solidFill>
            <a:schemeClr val="bg2"/>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1800" b="1" dirty="0">
                <a:solidFill>
                  <a:schemeClr val="bg1"/>
                </a:solidFill>
                <a:latin typeface="+mn-lt"/>
                <a:ea typeface="Calibri"/>
                <a:cs typeface="Calibri"/>
                <a:sym typeface="Calibri"/>
              </a:rPr>
              <a:t>TÉCNICAS PROCEDIMENTALES</a:t>
            </a:r>
            <a:endParaRPr b="1" dirty="0">
              <a:solidFill>
                <a:schemeClr val="bg1"/>
              </a:solidFill>
              <a:latin typeface="+mn-lt"/>
            </a:endParaRPr>
          </a:p>
        </p:txBody>
      </p:sp>
      <p:sp>
        <p:nvSpPr>
          <p:cNvPr id="161" name="Google Shape;161;p8"/>
          <p:cNvSpPr/>
          <p:nvPr/>
        </p:nvSpPr>
        <p:spPr>
          <a:xfrm rot="5400000">
            <a:off x="5671595" y="-2460157"/>
            <a:ext cx="558800" cy="9239225"/>
          </a:xfrm>
          <a:prstGeom prst="leftBrace">
            <a:avLst>
              <a:gd name="adj1" fmla="val 9092"/>
              <a:gd name="adj2" fmla="val 50000"/>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62" name="Google Shape;162;p8"/>
          <p:cNvSpPr/>
          <p:nvPr/>
        </p:nvSpPr>
        <p:spPr>
          <a:xfrm>
            <a:off x="292100" y="2419351"/>
            <a:ext cx="2260600" cy="1041400"/>
          </a:xfrm>
          <a:prstGeom prst="ellipse">
            <a:avLst/>
          </a:prstGeom>
          <a:solidFill>
            <a:schemeClr val="accent2">
              <a:lumMod val="60000"/>
              <a:lumOff val="4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1800" dirty="0">
                <a:solidFill>
                  <a:schemeClr val="dk1"/>
                </a:solidFill>
                <a:latin typeface="Calibri"/>
                <a:ea typeface="Calibri"/>
                <a:cs typeface="Calibri"/>
                <a:sym typeface="Calibri"/>
              </a:rPr>
              <a:t>SESIÓN CONJUNTA</a:t>
            </a:r>
            <a:endParaRPr dirty="0"/>
          </a:p>
        </p:txBody>
      </p:sp>
      <p:sp>
        <p:nvSpPr>
          <p:cNvPr id="163" name="Google Shape;163;p8"/>
          <p:cNvSpPr/>
          <p:nvPr/>
        </p:nvSpPr>
        <p:spPr>
          <a:xfrm>
            <a:off x="3227496" y="2413000"/>
            <a:ext cx="2712719" cy="1041400"/>
          </a:xfrm>
          <a:prstGeom prst="ellipse">
            <a:avLst/>
          </a:prstGeom>
          <a:solidFill>
            <a:schemeClr val="accent2">
              <a:lumMod val="60000"/>
              <a:lumOff val="4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1800" dirty="0">
                <a:solidFill>
                  <a:schemeClr val="dk1"/>
                </a:solidFill>
                <a:latin typeface="Calibri"/>
                <a:ea typeface="Calibri"/>
                <a:cs typeface="Calibri"/>
                <a:sym typeface="Calibri"/>
              </a:rPr>
              <a:t>SESIÓN PRIVADA/CAUCUS</a:t>
            </a:r>
            <a:endParaRPr sz="1400" dirty="0">
              <a:solidFill>
                <a:schemeClr val="dk1"/>
              </a:solidFill>
              <a:latin typeface="Calibri"/>
              <a:ea typeface="Calibri"/>
              <a:cs typeface="Calibri"/>
              <a:sym typeface="Calibri"/>
            </a:endParaRPr>
          </a:p>
        </p:txBody>
      </p:sp>
      <p:sp>
        <p:nvSpPr>
          <p:cNvPr id="164" name="Google Shape;164;p8"/>
          <p:cNvSpPr/>
          <p:nvPr/>
        </p:nvSpPr>
        <p:spPr>
          <a:xfrm>
            <a:off x="6615011" y="2457451"/>
            <a:ext cx="2153920" cy="1041400"/>
          </a:xfrm>
          <a:prstGeom prst="ellipse">
            <a:avLst/>
          </a:prstGeom>
          <a:solidFill>
            <a:schemeClr val="accent2">
              <a:lumMod val="60000"/>
              <a:lumOff val="4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1800" dirty="0">
                <a:solidFill>
                  <a:schemeClr val="dk1"/>
                </a:solidFill>
                <a:latin typeface="Calibri"/>
                <a:ea typeface="Calibri"/>
                <a:cs typeface="Calibri"/>
                <a:sym typeface="Calibri"/>
              </a:rPr>
              <a:t>LLUVIA DE IDEAS</a:t>
            </a:r>
            <a:endParaRPr dirty="0"/>
          </a:p>
        </p:txBody>
      </p:sp>
      <p:sp>
        <p:nvSpPr>
          <p:cNvPr id="165" name="Google Shape;165;p8"/>
          <p:cNvSpPr/>
          <p:nvPr/>
        </p:nvSpPr>
        <p:spPr>
          <a:xfrm>
            <a:off x="9214248" y="2457451"/>
            <a:ext cx="2712719" cy="1041400"/>
          </a:xfrm>
          <a:prstGeom prst="ellipse">
            <a:avLst/>
          </a:prstGeom>
          <a:solidFill>
            <a:schemeClr val="accent2">
              <a:lumMod val="60000"/>
              <a:lumOff val="4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1800">
                <a:solidFill>
                  <a:schemeClr val="dk1"/>
                </a:solidFill>
                <a:latin typeface="Calibri"/>
                <a:ea typeface="Calibri"/>
                <a:cs typeface="Calibri"/>
                <a:sym typeface="Calibri"/>
              </a:rPr>
              <a:t>COCONCILIACIÓN</a:t>
            </a:r>
            <a:endParaRPr/>
          </a:p>
        </p:txBody>
      </p:sp>
      <p:cxnSp>
        <p:nvCxnSpPr>
          <p:cNvPr id="166" name="Google Shape;166;p8"/>
          <p:cNvCxnSpPr/>
          <p:nvPr/>
        </p:nvCxnSpPr>
        <p:spPr>
          <a:xfrm>
            <a:off x="4632533" y="2171702"/>
            <a:ext cx="0" cy="241298"/>
          </a:xfrm>
          <a:prstGeom prst="straightConnector1">
            <a:avLst/>
          </a:prstGeom>
          <a:noFill/>
          <a:ln w="9525" cap="flat" cmpd="sng">
            <a:solidFill>
              <a:schemeClr val="dk1"/>
            </a:solidFill>
            <a:prstDash val="solid"/>
            <a:miter lim="800000"/>
            <a:headEnd type="none" w="sm" len="sm"/>
            <a:tailEnd type="triangle" w="med" len="med"/>
          </a:ln>
        </p:spPr>
      </p:cxnSp>
      <p:cxnSp>
        <p:nvCxnSpPr>
          <p:cNvPr id="167" name="Google Shape;167;p8"/>
          <p:cNvCxnSpPr/>
          <p:nvPr/>
        </p:nvCxnSpPr>
        <p:spPr>
          <a:xfrm>
            <a:off x="1331383" y="2171702"/>
            <a:ext cx="0" cy="260349"/>
          </a:xfrm>
          <a:prstGeom prst="straightConnector1">
            <a:avLst/>
          </a:prstGeom>
          <a:noFill/>
          <a:ln w="9525" cap="flat" cmpd="sng">
            <a:solidFill>
              <a:schemeClr val="dk1"/>
            </a:solidFill>
            <a:prstDash val="solid"/>
            <a:miter lim="800000"/>
            <a:headEnd type="none" w="sm" len="sm"/>
            <a:tailEnd type="triangle" w="med" len="med"/>
          </a:ln>
        </p:spPr>
      </p:cxnSp>
      <p:cxnSp>
        <p:nvCxnSpPr>
          <p:cNvPr id="168" name="Google Shape;168;p8"/>
          <p:cNvCxnSpPr/>
          <p:nvPr/>
        </p:nvCxnSpPr>
        <p:spPr>
          <a:xfrm>
            <a:off x="7739254" y="2162176"/>
            <a:ext cx="0" cy="260349"/>
          </a:xfrm>
          <a:prstGeom prst="straightConnector1">
            <a:avLst/>
          </a:prstGeom>
          <a:noFill/>
          <a:ln w="9525" cap="flat" cmpd="sng">
            <a:solidFill>
              <a:schemeClr val="dk1"/>
            </a:solidFill>
            <a:prstDash val="solid"/>
            <a:miter lim="800000"/>
            <a:headEnd type="none" w="sm" len="sm"/>
            <a:tailEnd type="triangle" w="med" len="med"/>
          </a:ln>
        </p:spPr>
      </p:cxnSp>
      <p:cxnSp>
        <p:nvCxnSpPr>
          <p:cNvPr id="169" name="Google Shape;169;p8"/>
          <p:cNvCxnSpPr/>
          <p:nvPr/>
        </p:nvCxnSpPr>
        <p:spPr>
          <a:xfrm>
            <a:off x="10570608" y="2189164"/>
            <a:ext cx="1" cy="253997"/>
          </a:xfrm>
          <a:prstGeom prst="straightConnector1">
            <a:avLst/>
          </a:prstGeom>
          <a:noFill/>
          <a:ln w="9525" cap="flat" cmpd="sng">
            <a:solidFill>
              <a:schemeClr val="dk1"/>
            </a:solidFill>
            <a:prstDash val="solid"/>
            <a:miter lim="800000"/>
            <a:headEnd type="none" w="sm" len="sm"/>
            <a:tailEnd type="triangle" w="med" len="med"/>
          </a:ln>
        </p:spPr>
      </p:cxnSp>
      <p:pic>
        <p:nvPicPr>
          <p:cNvPr id="2" name="Sonido grabado">
            <a:hlinkClick r:id="" action="ppaction://media"/>
            <a:extLst>
              <a:ext uri="{FF2B5EF4-FFF2-40B4-BE49-F238E27FC236}">
                <a16:creationId xmlns:a16="http://schemas.microsoft.com/office/drawing/2014/main" id="{ED08F985-3655-5FA8-1012-37D120DDBD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77587" y="75797"/>
            <a:ext cx="609600" cy="609600"/>
          </a:xfrm>
          <a:prstGeom prst="rect">
            <a:avLst/>
          </a:prstGeom>
        </p:spPr>
      </p:pic>
      <p:pic>
        <p:nvPicPr>
          <p:cNvPr id="3" name="Picture 2" descr="Vector gratuito hombre de negocios tiene una idea">
            <a:extLst>
              <a:ext uri="{FF2B5EF4-FFF2-40B4-BE49-F238E27FC236}">
                <a16:creationId xmlns:a16="http://schemas.microsoft.com/office/drawing/2014/main" id="{A0D3FC98-170C-ED53-7419-4CC7BBAABA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9128" y="3744639"/>
            <a:ext cx="2665686" cy="2555528"/>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4FE4CC08-078C-FE6F-F9E4-6D91475AE26F}"/>
              </a:ext>
            </a:extLst>
          </p:cNvPr>
          <p:cNvPicPr>
            <a:picLocks noChangeAspect="1"/>
          </p:cNvPicPr>
          <p:nvPr/>
        </p:nvPicPr>
        <p:blipFill>
          <a:blip r:embed="rId7"/>
          <a:stretch>
            <a:fillRect/>
          </a:stretch>
        </p:blipFill>
        <p:spPr>
          <a:xfrm>
            <a:off x="9243692" y="4038546"/>
            <a:ext cx="2683275" cy="1788850"/>
          </a:xfrm>
          <a:prstGeom prst="rect">
            <a:avLst/>
          </a:prstGeom>
        </p:spPr>
      </p:pic>
      <p:pic>
        <p:nvPicPr>
          <p:cNvPr id="5" name="Picture 6" descr="Empresaria joven que tiene discusión en la oficina">
            <a:extLst>
              <a:ext uri="{FF2B5EF4-FFF2-40B4-BE49-F238E27FC236}">
                <a16:creationId xmlns:a16="http://schemas.microsoft.com/office/drawing/2014/main" id="{B7C05DF1-350A-2DAB-9659-D70CF063C22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9390" y="4095841"/>
            <a:ext cx="3068930" cy="185312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Vector gratuito reunión de negocios exitosa o entrevista de trabajo">
            <a:extLst>
              <a:ext uri="{FF2B5EF4-FFF2-40B4-BE49-F238E27FC236}">
                <a16:creationId xmlns:a16="http://schemas.microsoft.com/office/drawing/2014/main" id="{83081104-EB98-1FE2-BE9F-30FE617592C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16529"/>
          <a:stretch/>
        </p:blipFill>
        <p:spPr bwMode="auto">
          <a:xfrm>
            <a:off x="144636" y="3866409"/>
            <a:ext cx="2555527" cy="21331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advTm="27014"/>
    </mc:Choice>
    <mc:Fallback xmlns="">
      <p:transition spd="slow" advTm="27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190"/>
        <p:cNvGrpSpPr/>
        <p:nvPr/>
      </p:nvGrpSpPr>
      <p:grpSpPr>
        <a:xfrm>
          <a:off x="0" y="0"/>
          <a:ext cx="0" cy="0"/>
          <a:chOff x="0" y="0"/>
          <a:chExt cx="0" cy="0"/>
        </a:xfrm>
      </p:grpSpPr>
      <p:sp>
        <p:nvSpPr>
          <p:cNvPr id="191" name="Google Shape;191;p10"/>
          <p:cNvSpPr txBox="1">
            <a:spLocks noGrp="1"/>
          </p:cNvSpPr>
          <p:nvPr>
            <p:ph type="title"/>
          </p:nvPr>
        </p:nvSpPr>
        <p:spPr>
          <a:xfrm>
            <a:off x="152604" y="90949"/>
            <a:ext cx="10515600" cy="8064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s-PE"/>
              <a:t>¿Cuáles son los asuntos conciliables?</a:t>
            </a:r>
            <a:endParaRPr/>
          </a:p>
        </p:txBody>
      </p:sp>
      <p:sp>
        <p:nvSpPr>
          <p:cNvPr id="192" name="Google Shape;192;p10"/>
          <p:cNvSpPr/>
          <p:nvPr/>
        </p:nvSpPr>
        <p:spPr>
          <a:xfrm>
            <a:off x="4213080" y="2229797"/>
            <a:ext cx="3546200" cy="1855694"/>
          </a:xfrm>
          <a:prstGeom prst="ellipse">
            <a:avLst/>
          </a:prstGeom>
          <a:solidFill>
            <a:srgbClr val="548135"/>
          </a:solidFill>
          <a:ln w="12700"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1800" b="1" dirty="0">
                <a:solidFill>
                  <a:schemeClr val="lt1"/>
                </a:solidFill>
                <a:latin typeface="+mn-lt"/>
                <a:ea typeface="Calibri"/>
                <a:cs typeface="Calibri"/>
                <a:sym typeface="Calibri"/>
              </a:rPr>
              <a:t>MATERIA DE FAMILIA</a:t>
            </a:r>
            <a:endParaRPr b="1" dirty="0">
              <a:latin typeface="+mn-lt"/>
            </a:endParaRPr>
          </a:p>
        </p:txBody>
      </p:sp>
      <p:sp>
        <p:nvSpPr>
          <p:cNvPr id="193" name="Google Shape;193;p10"/>
          <p:cNvSpPr/>
          <p:nvPr/>
        </p:nvSpPr>
        <p:spPr>
          <a:xfrm>
            <a:off x="691505" y="4109080"/>
            <a:ext cx="2622176" cy="799067"/>
          </a:xfrm>
          <a:prstGeom prst="roundRect">
            <a:avLst>
              <a:gd name="adj" fmla="val 16667"/>
            </a:avLst>
          </a:prstGeom>
          <a:solidFill>
            <a:schemeClr val="accent6">
              <a:lumMod val="60000"/>
              <a:lumOff val="4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1800" b="1" dirty="0">
                <a:solidFill>
                  <a:schemeClr val="dk1"/>
                </a:solidFill>
                <a:latin typeface="Calibri"/>
                <a:ea typeface="Calibri"/>
                <a:cs typeface="Calibri"/>
                <a:sym typeface="Calibri"/>
              </a:rPr>
              <a:t>PENSION DE ALIMENTOS</a:t>
            </a:r>
            <a:endParaRPr dirty="0"/>
          </a:p>
        </p:txBody>
      </p:sp>
      <p:sp>
        <p:nvSpPr>
          <p:cNvPr id="194" name="Google Shape;194;p10"/>
          <p:cNvSpPr/>
          <p:nvPr/>
        </p:nvSpPr>
        <p:spPr>
          <a:xfrm>
            <a:off x="8989360" y="2160193"/>
            <a:ext cx="2622176" cy="806450"/>
          </a:xfrm>
          <a:prstGeom prst="roundRect">
            <a:avLst>
              <a:gd name="adj" fmla="val 16667"/>
            </a:avLst>
          </a:prstGeom>
          <a:solidFill>
            <a:schemeClr val="accent6">
              <a:lumMod val="60000"/>
              <a:lumOff val="4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1800" b="1" dirty="0">
                <a:solidFill>
                  <a:schemeClr val="dk1"/>
                </a:solidFill>
                <a:latin typeface="Calibri"/>
                <a:ea typeface="Calibri"/>
                <a:cs typeface="Calibri"/>
                <a:sym typeface="Calibri"/>
              </a:rPr>
              <a:t>REDUCCIÓN O AUMENTO DE PENSIÓN DE ALIMENTOS</a:t>
            </a:r>
            <a:endParaRPr dirty="0"/>
          </a:p>
        </p:txBody>
      </p:sp>
      <p:sp>
        <p:nvSpPr>
          <p:cNvPr id="195" name="Google Shape;195;p10"/>
          <p:cNvSpPr/>
          <p:nvPr/>
        </p:nvSpPr>
        <p:spPr>
          <a:xfrm>
            <a:off x="8989360" y="3141342"/>
            <a:ext cx="2622176" cy="806450"/>
          </a:xfrm>
          <a:prstGeom prst="roundRect">
            <a:avLst>
              <a:gd name="adj" fmla="val 16667"/>
            </a:avLst>
          </a:prstGeom>
          <a:solidFill>
            <a:schemeClr val="accent6">
              <a:lumMod val="60000"/>
              <a:lumOff val="4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1800" b="1" dirty="0">
                <a:solidFill>
                  <a:schemeClr val="dk1"/>
                </a:solidFill>
                <a:latin typeface="Calibri"/>
                <a:ea typeface="Calibri"/>
                <a:cs typeface="Calibri"/>
                <a:sym typeface="Calibri"/>
              </a:rPr>
              <a:t>EXONERACIÓN DE ALIMENTOS</a:t>
            </a:r>
            <a:endParaRPr dirty="0"/>
          </a:p>
        </p:txBody>
      </p:sp>
      <p:sp>
        <p:nvSpPr>
          <p:cNvPr id="196" name="Google Shape;196;p10"/>
          <p:cNvSpPr/>
          <p:nvPr/>
        </p:nvSpPr>
        <p:spPr>
          <a:xfrm>
            <a:off x="2967317" y="5596171"/>
            <a:ext cx="2622176" cy="806450"/>
          </a:xfrm>
          <a:prstGeom prst="roundRect">
            <a:avLst>
              <a:gd name="adj" fmla="val 16667"/>
            </a:avLst>
          </a:prstGeom>
          <a:solidFill>
            <a:schemeClr val="accent6">
              <a:lumMod val="60000"/>
              <a:lumOff val="4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1800" b="1" dirty="0">
                <a:solidFill>
                  <a:schemeClr val="dk1"/>
                </a:solidFill>
                <a:latin typeface="Calibri"/>
                <a:ea typeface="Calibri"/>
                <a:cs typeface="Calibri"/>
                <a:sym typeface="Calibri"/>
              </a:rPr>
              <a:t>RÉGIMEN DE VISITAS</a:t>
            </a:r>
            <a:endParaRPr dirty="0"/>
          </a:p>
        </p:txBody>
      </p:sp>
      <p:sp>
        <p:nvSpPr>
          <p:cNvPr id="197" name="Google Shape;197;p10"/>
          <p:cNvSpPr/>
          <p:nvPr/>
        </p:nvSpPr>
        <p:spPr>
          <a:xfrm>
            <a:off x="6096000" y="946234"/>
            <a:ext cx="2622176" cy="1102549"/>
          </a:xfrm>
          <a:prstGeom prst="roundRect">
            <a:avLst>
              <a:gd name="adj" fmla="val 16667"/>
            </a:avLst>
          </a:prstGeom>
          <a:solidFill>
            <a:schemeClr val="accent6">
              <a:lumMod val="60000"/>
              <a:lumOff val="4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1800" b="1" dirty="0">
                <a:solidFill>
                  <a:schemeClr val="dk1"/>
                </a:solidFill>
                <a:latin typeface="Calibri"/>
                <a:ea typeface="Calibri"/>
                <a:cs typeface="Calibri"/>
                <a:sym typeface="Calibri"/>
              </a:rPr>
              <a:t>PENSIÓN DE ALIMENTOS A FAVOR DEL CONVIVIENTE</a:t>
            </a:r>
            <a:endParaRPr dirty="0"/>
          </a:p>
        </p:txBody>
      </p:sp>
      <p:sp>
        <p:nvSpPr>
          <p:cNvPr id="198" name="Google Shape;198;p10"/>
          <p:cNvSpPr/>
          <p:nvPr/>
        </p:nvSpPr>
        <p:spPr>
          <a:xfrm>
            <a:off x="6096000" y="5635619"/>
            <a:ext cx="2622176" cy="806450"/>
          </a:xfrm>
          <a:prstGeom prst="roundRect">
            <a:avLst>
              <a:gd name="adj" fmla="val 16667"/>
            </a:avLst>
          </a:prstGeom>
          <a:solidFill>
            <a:schemeClr val="accent6">
              <a:lumMod val="60000"/>
              <a:lumOff val="4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1800" b="1" dirty="0">
                <a:solidFill>
                  <a:schemeClr val="dk1"/>
                </a:solidFill>
                <a:latin typeface="Calibri"/>
                <a:ea typeface="Calibri"/>
                <a:cs typeface="Calibri"/>
                <a:sym typeface="Calibri"/>
              </a:rPr>
              <a:t>VARIACIÓN DE RÉGIMEN DE VISITAS</a:t>
            </a:r>
            <a:endParaRPr dirty="0"/>
          </a:p>
        </p:txBody>
      </p:sp>
      <p:sp>
        <p:nvSpPr>
          <p:cNvPr id="199" name="Google Shape;199;p10"/>
          <p:cNvSpPr/>
          <p:nvPr/>
        </p:nvSpPr>
        <p:spPr>
          <a:xfrm>
            <a:off x="2967317" y="919893"/>
            <a:ext cx="2622176" cy="1128890"/>
          </a:xfrm>
          <a:prstGeom prst="roundRect">
            <a:avLst>
              <a:gd name="adj" fmla="val 16667"/>
            </a:avLst>
          </a:prstGeom>
          <a:solidFill>
            <a:schemeClr val="accent6">
              <a:lumMod val="60000"/>
              <a:lumOff val="4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1800" b="1" dirty="0">
                <a:solidFill>
                  <a:schemeClr val="dk1"/>
                </a:solidFill>
                <a:latin typeface="Calibri"/>
                <a:ea typeface="Calibri"/>
                <a:cs typeface="Calibri"/>
                <a:sym typeface="Calibri"/>
              </a:rPr>
              <a:t>LIQUIDACIÓN DE SOCIEDAD DE BIENES DURANTE LA UNIÓN DE HECHO</a:t>
            </a:r>
            <a:endParaRPr dirty="0"/>
          </a:p>
        </p:txBody>
      </p:sp>
      <p:sp>
        <p:nvSpPr>
          <p:cNvPr id="200" name="Google Shape;200;p10"/>
          <p:cNvSpPr/>
          <p:nvPr/>
        </p:nvSpPr>
        <p:spPr>
          <a:xfrm>
            <a:off x="691505" y="2236112"/>
            <a:ext cx="2622176" cy="806450"/>
          </a:xfrm>
          <a:prstGeom prst="roundRect">
            <a:avLst>
              <a:gd name="adj" fmla="val 16667"/>
            </a:avLst>
          </a:prstGeom>
          <a:solidFill>
            <a:schemeClr val="accent6">
              <a:lumMod val="60000"/>
              <a:lumOff val="4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1800" b="1" dirty="0">
                <a:solidFill>
                  <a:schemeClr val="dk1"/>
                </a:solidFill>
                <a:latin typeface="Calibri"/>
                <a:ea typeface="Calibri"/>
                <a:cs typeface="Calibri"/>
                <a:sym typeface="Calibri"/>
              </a:rPr>
              <a:t>LIQUIDACIÓN DE SOCIEDAD DE GANANCIALES</a:t>
            </a:r>
            <a:endParaRPr dirty="0"/>
          </a:p>
        </p:txBody>
      </p:sp>
      <p:sp>
        <p:nvSpPr>
          <p:cNvPr id="201" name="Google Shape;201;p10"/>
          <p:cNvSpPr/>
          <p:nvPr/>
        </p:nvSpPr>
        <p:spPr>
          <a:xfrm>
            <a:off x="691505" y="3200168"/>
            <a:ext cx="2622176" cy="806450"/>
          </a:xfrm>
          <a:prstGeom prst="roundRect">
            <a:avLst>
              <a:gd name="adj" fmla="val 16667"/>
            </a:avLst>
          </a:prstGeom>
          <a:solidFill>
            <a:schemeClr val="accent6">
              <a:lumMod val="60000"/>
              <a:lumOff val="4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1800" b="1" dirty="0">
                <a:solidFill>
                  <a:schemeClr val="dk1"/>
                </a:solidFill>
                <a:latin typeface="Calibri"/>
                <a:ea typeface="Calibri"/>
                <a:cs typeface="Calibri"/>
                <a:sym typeface="Calibri"/>
              </a:rPr>
              <a:t>GASTOS DE EMBARAZO, TENENCIA Y ALIMENTOS</a:t>
            </a:r>
            <a:endParaRPr dirty="0"/>
          </a:p>
        </p:txBody>
      </p:sp>
      <p:sp>
        <p:nvSpPr>
          <p:cNvPr id="202" name="Google Shape;202;p10"/>
          <p:cNvSpPr/>
          <p:nvPr/>
        </p:nvSpPr>
        <p:spPr>
          <a:xfrm>
            <a:off x="8989360" y="4122491"/>
            <a:ext cx="2622176" cy="806098"/>
          </a:xfrm>
          <a:prstGeom prst="roundRect">
            <a:avLst>
              <a:gd name="adj" fmla="val 16667"/>
            </a:avLst>
          </a:prstGeom>
          <a:solidFill>
            <a:schemeClr val="accent6">
              <a:lumMod val="60000"/>
              <a:lumOff val="4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1800" b="1" dirty="0">
                <a:solidFill>
                  <a:schemeClr val="dk1"/>
                </a:solidFill>
                <a:latin typeface="Calibri"/>
                <a:ea typeface="Calibri"/>
                <a:cs typeface="Calibri"/>
                <a:sym typeface="Calibri"/>
              </a:rPr>
              <a:t>TENENCIA</a:t>
            </a:r>
            <a:endParaRPr dirty="0"/>
          </a:p>
        </p:txBody>
      </p:sp>
      <p:pic>
        <p:nvPicPr>
          <p:cNvPr id="203" name="Google Shape;203;p10" descr="Abogados | Ruiz Salazar"/>
          <p:cNvPicPr preferRelativeResize="0"/>
          <p:nvPr/>
        </p:nvPicPr>
        <p:blipFill rotWithShape="1">
          <a:blip r:embed="rId5">
            <a:alphaModFix/>
          </a:blip>
          <a:srcRect/>
          <a:stretch/>
        </p:blipFill>
        <p:spPr>
          <a:xfrm>
            <a:off x="4912451" y="4239925"/>
            <a:ext cx="2147461" cy="1146442"/>
          </a:xfrm>
          <a:prstGeom prst="rect">
            <a:avLst/>
          </a:prstGeom>
          <a:noFill/>
          <a:ln>
            <a:noFill/>
          </a:ln>
        </p:spPr>
      </p:pic>
      <p:sp>
        <p:nvSpPr>
          <p:cNvPr id="204" name="Google Shape;204;p10"/>
          <p:cNvSpPr/>
          <p:nvPr/>
        </p:nvSpPr>
        <p:spPr>
          <a:xfrm>
            <a:off x="4912450" y="5085203"/>
            <a:ext cx="2147461" cy="406686"/>
          </a:xfrm>
          <a:prstGeom prst="rect">
            <a:avLst/>
          </a:prstGeom>
          <a:solidFill>
            <a:srgbClr val="A8D08C"/>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1100" b="1" dirty="0">
                <a:solidFill>
                  <a:schemeClr val="dk1"/>
                </a:solidFill>
                <a:latin typeface="+mn-lt"/>
                <a:ea typeface="Calibri"/>
                <a:cs typeface="Calibri"/>
                <a:sym typeface="Calibri"/>
              </a:rPr>
              <a:t>DIRECTIVA Nº 001-2016-JUS/DGDP-DCMA</a:t>
            </a:r>
            <a:endParaRPr sz="1200" dirty="0">
              <a:latin typeface="+mn-lt"/>
            </a:endParaRPr>
          </a:p>
        </p:txBody>
      </p:sp>
      <p:pic>
        <p:nvPicPr>
          <p:cNvPr id="2" name="Sonido grabado">
            <a:hlinkClick r:id="" action="ppaction://media"/>
            <a:extLst>
              <a:ext uri="{FF2B5EF4-FFF2-40B4-BE49-F238E27FC236}">
                <a16:creationId xmlns:a16="http://schemas.microsoft.com/office/drawing/2014/main" id="{441008BD-D257-7EB3-A461-25C83B6E25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68182" y="189374"/>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930"/>
    </mc:Choice>
    <mc:Fallback xmlns="">
      <p:transition spd="slow" advTm="36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9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2429</TotalTime>
  <Words>1752</Words>
  <Application>Microsoft Office PowerPoint</Application>
  <PresentationFormat>Panorámica</PresentationFormat>
  <Paragraphs>215</Paragraphs>
  <Slides>25</Slides>
  <Notes>23</Notes>
  <HiddenSlides>0</HiddenSlides>
  <MMClips>23</MMClips>
  <ScaleCrop>false</ScaleCrop>
  <HeadingPairs>
    <vt:vector size="6" baseType="variant">
      <vt:variant>
        <vt:lpstr>Fuentes usadas</vt:lpstr>
      </vt:variant>
      <vt:variant>
        <vt:i4>3</vt:i4>
      </vt:variant>
      <vt:variant>
        <vt:lpstr>Tema</vt:lpstr>
      </vt:variant>
      <vt:variant>
        <vt:i4>2</vt:i4>
      </vt:variant>
      <vt:variant>
        <vt:lpstr>Títulos de diapositiva</vt:lpstr>
      </vt:variant>
      <vt:variant>
        <vt:i4>25</vt:i4>
      </vt:variant>
    </vt:vector>
  </HeadingPairs>
  <TitlesOfParts>
    <vt:vector size="30" baseType="lpstr">
      <vt:lpstr>Arial</vt:lpstr>
      <vt:lpstr>Calibri</vt:lpstr>
      <vt:lpstr>Symbol</vt:lpstr>
      <vt:lpstr>Tema de Office</vt:lpstr>
      <vt:lpstr>1_Tema de Office</vt:lpstr>
      <vt:lpstr>Unidad 1. La Conciliación y Generalidades del Arbitraje</vt:lpstr>
      <vt:lpstr>Propósito de la Clase</vt:lpstr>
      <vt:lpstr>Introducción sobre las controversias</vt:lpstr>
      <vt:lpstr>Medios de Solución al Litigio</vt:lpstr>
      <vt:lpstr>¿Qué es la conciliación?</vt:lpstr>
      <vt:lpstr>¿Cuál es el marco legal de la conciliación?</vt:lpstr>
      <vt:lpstr>¿Cuáles son las técnicas de conciliación?</vt:lpstr>
      <vt:lpstr>¿Cuáles son las técnicas de conciliación?</vt:lpstr>
      <vt:lpstr>¿Cuáles son los asuntos conciliables?</vt:lpstr>
      <vt:lpstr>¿Cuáles son los asuntos conciliables?</vt:lpstr>
      <vt:lpstr>¿Cuáles son los asuntos conciliables?</vt:lpstr>
      <vt:lpstr>Conclusión del proceso de conciliación</vt:lpstr>
      <vt:lpstr>Conclusión del proceso de conciliación</vt:lpstr>
      <vt:lpstr>Conclusión del proceso de conciliación</vt:lpstr>
      <vt:lpstr>¿Qué es el Arbitraje? </vt:lpstr>
      <vt:lpstr>¿Cuáles son las materias susceptibles de arbitraje?</vt:lpstr>
      <vt:lpstr> ¿Cuál es el origen del Arbitraje?</vt:lpstr>
      <vt:lpstr> ¿Cuáles son los criterios de clasificación del Arbitraje?</vt:lpstr>
      <vt:lpstr> ¿Cuáles son los principios del Arbitraje?</vt:lpstr>
      <vt:lpstr> ¿Cuál es la naturaleza del Arbitraje?</vt:lpstr>
      <vt:lpstr>¿Dónde se debe realizar el Arbitraje?  </vt:lpstr>
      <vt:lpstr>De la teoría a la práctica</vt:lpstr>
      <vt:lpstr>Evaluando lo aprendido</vt:lpstr>
      <vt:lpstr>¿Qué aprendimos hoy?</vt:lpstr>
      <vt:lpstr>Referencias Bibliográficas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Unidad 1. La Conciliación y Generalidades del Arbitraje</dc:title>
  <dc:creator>Diana Contreras Meléndez</dc:creator>
  <cp:lastModifiedBy>Estudio Ruiz</cp:lastModifiedBy>
  <cp:revision>14</cp:revision>
  <dcterms:created xsi:type="dcterms:W3CDTF">2023-01-06T20:59:11Z</dcterms:created>
  <dcterms:modified xsi:type="dcterms:W3CDTF">2025-02-05T21:19:40Z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58E8381B-D7D1-45AF-8BB5-4BC8026E843E</vt:lpwstr>
  </property>
  <property fmtid="{D5CDD505-2E9C-101B-9397-08002B2CF9AE}" pid="3" name="ArticulatePath">
    <vt:lpwstr>Presentación3</vt:lpwstr>
  </property>
</Properties>
</file>