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8288000" cy="10287000"/>
  <p:notesSz cx="6858000" cy="9144000"/>
  <p:embeddedFontLst>
    <p:embeddedFont>
      <p:font typeface="Arimo Bold" panose="020B0604020202020204" charset="0"/>
      <p:regular r:id="rId46"/>
    </p:embeddedFont>
    <p:embeddedFont>
      <p:font typeface="DM Sans" pitchFamily="2" charset="0"/>
      <p:regular r:id="rId47"/>
    </p:embeddedFont>
    <p:embeddedFont>
      <p:font typeface="DM Sans Bold" charset="0"/>
      <p:regular r:id="rId48"/>
    </p:embeddedFont>
    <p:embeddedFont>
      <p:font typeface="DM Sans Italics" panose="020B0604020202020204" charset="0"/>
      <p:regular r:id="rId49"/>
    </p:embeddedFont>
    <p:embeddedFont>
      <p:font typeface="Garet Bold" panose="020B0604020202020204" charset="0"/>
      <p:regular r:id="rId50"/>
    </p:embeddedFont>
    <p:embeddedFont>
      <p:font typeface="Source Sans Pro" panose="020B0503030403020204" pitchFamily="34" charset="0"/>
      <p:regular r:id="rId51"/>
    </p:embeddedFont>
    <p:embeddedFont>
      <p:font typeface="Source Sans Pro Bold" panose="020B0703030403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eperu.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AutoShape 2"/>
          <p:cNvSpPr/>
          <p:nvPr/>
        </p:nvSpPr>
        <p:spPr>
          <a:xfrm>
            <a:off x="4684645" y="6835076"/>
            <a:ext cx="8918710" cy="0"/>
          </a:xfrm>
          <a:prstGeom prst="line">
            <a:avLst/>
          </a:prstGeom>
          <a:ln w="47625" cap="flat">
            <a:solidFill>
              <a:srgbClr val="FFFFFF"/>
            </a:solidFill>
            <a:prstDash val="solid"/>
            <a:headEnd type="none" w="sm" len="sm"/>
            <a:tailEnd type="none" w="sm" len="sm"/>
          </a:ln>
        </p:spPr>
        <p:txBody>
          <a:bodyPr/>
          <a:lstStyle/>
          <a:p>
            <a:endParaRPr lang="es-PE"/>
          </a:p>
        </p:txBody>
      </p:sp>
      <p:sp>
        <p:nvSpPr>
          <p:cNvPr id="3" name="Freeform 3"/>
          <p:cNvSpPr/>
          <p:nvPr/>
        </p:nvSpPr>
        <p:spPr>
          <a:xfrm>
            <a:off x="7664855" y="357979"/>
            <a:ext cx="2958289" cy="2958289"/>
          </a:xfrm>
          <a:custGeom>
            <a:avLst/>
            <a:gdLst/>
            <a:ahLst/>
            <a:cxnLst/>
            <a:rect l="l" t="t" r="r" b="b"/>
            <a:pathLst>
              <a:path w="2958289" h="2958289">
                <a:moveTo>
                  <a:pt x="0" y="0"/>
                </a:moveTo>
                <a:lnTo>
                  <a:pt x="2958290" y="0"/>
                </a:lnTo>
                <a:lnTo>
                  <a:pt x="2958290" y="2958289"/>
                </a:lnTo>
                <a:lnTo>
                  <a:pt x="0" y="2958289"/>
                </a:lnTo>
                <a:lnTo>
                  <a:pt x="0" y="0"/>
                </a:lnTo>
                <a:close/>
              </a:path>
            </a:pathLst>
          </a:custGeom>
          <a:blipFill>
            <a:blip r:embed="rId2"/>
            <a:stretch>
              <a:fillRect/>
            </a:stretch>
          </a:blipFill>
        </p:spPr>
        <p:txBody>
          <a:bodyPr/>
          <a:lstStyle/>
          <a:p>
            <a:endParaRPr lang="es-PE"/>
          </a:p>
        </p:txBody>
      </p:sp>
      <p:sp>
        <p:nvSpPr>
          <p:cNvPr id="4" name="TextBox 4"/>
          <p:cNvSpPr txBox="1"/>
          <p:nvPr/>
        </p:nvSpPr>
        <p:spPr>
          <a:xfrm>
            <a:off x="3604677" y="4279284"/>
            <a:ext cx="11078646" cy="2501619"/>
          </a:xfrm>
          <a:prstGeom prst="rect">
            <a:avLst/>
          </a:prstGeom>
        </p:spPr>
        <p:txBody>
          <a:bodyPr lIns="0" tIns="0" rIns="0" bIns="0" rtlCol="0" anchor="t">
            <a:spAutoFit/>
          </a:bodyPr>
          <a:lstStyle/>
          <a:p>
            <a:pPr marL="0" lvl="0" indent="0" algn="ctr">
              <a:lnSpc>
                <a:spcPts val="20333"/>
              </a:lnSpc>
              <a:spcBef>
                <a:spcPct val="0"/>
              </a:spcBef>
            </a:pPr>
            <a:r>
              <a:rPr lang="en-US" sz="14734" b="1" spc="88">
                <a:solidFill>
                  <a:srgbClr val="FFFFFF"/>
                </a:solidFill>
                <a:latin typeface="Garet Bold"/>
                <a:ea typeface="Garet Bold"/>
                <a:cs typeface="Garet Bold"/>
                <a:sym typeface="Garet Bold"/>
              </a:rPr>
              <a:t>ARBITRAJE</a:t>
            </a:r>
          </a:p>
        </p:txBody>
      </p:sp>
      <p:sp>
        <p:nvSpPr>
          <p:cNvPr id="5" name="TextBox 5"/>
          <p:cNvSpPr txBox="1"/>
          <p:nvPr/>
        </p:nvSpPr>
        <p:spPr>
          <a:xfrm>
            <a:off x="4038322" y="3639308"/>
            <a:ext cx="10211356" cy="762908"/>
          </a:xfrm>
          <a:prstGeom prst="rect">
            <a:avLst/>
          </a:prstGeom>
        </p:spPr>
        <p:txBody>
          <a:bodyPr lIns="0" tIns="0" rIns="0" bIns="0" rtlCol="0" anchor="t">
            <a:spAutoFit/>
          </a:bodyPr>
          <a:lstStyle/>
          <a:p>
            <a:pPr marL="0" lvl="0" indent="0" algn="ctr">
              <a:lnSpc>
                <a:spcPts val="6270"/>
              </a:lnSpc>
              <a:spcBef>
                <a:spcPct val="0"/>
              </a:spcBef>
            </a:pPr>
            <a:r>
              <a:rPr lang="en-US" sz="4543" b="1" spc="27">
                <a:solidFill>
                  <a:srgbClr val="FFFFFF"/>
                </a:solidFill>
                <a:latin typeface="Garet Bold"/>
                <a:ea typeface="Garet Bold"/>
                <a:cs typeface="Garet Bold"/>
                <a:sym typeface="Garet Bold"/>
              </a:rPr>
              <a:t>PRÁCTICAS EN EL EJERCICIO DEL</a:t>
            </a:r>
          </a:p>
        </p:txBody>
      </p:sp>
      <p:sp>
        <p:nvSpPr>
          <p:cNvPr id="6" name="TextBox 6"/>
          <p:cNvSpPr txBox="1"/>
          <p:nvPr/>
        </p:nvSpPr>
        <p:spPr>
          <a:xfrm>
            <a:off x="6844360" y="8734515"/>
            <a:ext cx="4599279" cy="523785"/>
          </a:xfrm>
          <a:prstGeom prst="rect">
            <a:avLst/>
          </a:prstGeom>
        </p:spPr>
        <p:txBody>
          <a:bodyPr lIns="0" tIns="0" rIns="0" bIns="0" rtlCol="0" anchor="t">
            <a:spAutoFit/>
          </a:bodyPr>
          <a:lstStyle/>
          <a:p>
            <a:pPr marL="0" lvl="0" indent="0" algn="l">
              <a:lnSpc>
                <a:spcPts val="4204"/>
              </a:lnSpc>
              <a:spcBef>
                <a:spcPct val="0"/>
              </a:spcBef>
            </a:pPr>
            <a:r>
              <a:rPr lang="en-US" sz="3003" u="sng" spc="-60">
                <a:solidFill>
                  <a:srgbClr val="FFFFFF"/>
                </a:solidFill>
                <a:latin typeface="DM Sans"/>
                <a:ea typeface="DM Sans"/>
                <a:cs typeface="DM Sans"/>
                <a:sym typeface="DM Sans"/>
                <a:hlinkClick r:id="rId3" tooltip="https://www.caeperu.com"/>
              </a:rPr>
              <a:t>https://www.caeperu.com/</a:t>
            </a:r>
          </a:p>
        </p:txBody>
      </p:sp>
      <p:sp>
        <p:nvSpPr>
          <p:cNvPr id="7" name="TextBox 7"/>
          <p:cNvSpPr txBox="1"/>
          <p:nvPr/>
        </p:nvSpPr>
        <p:spPr>
          <a:xfrm>
            <a:off x="4684645" y="6925563"/>
            <a:ext cx="8918710" cy="729539"/>
          </a:xfrm>
          <a:prstGeom prst="rect">
            <a:avLst/>
          </a:prstGeom>
        </p:spPr>
        <p:txBody>
          <a:bodyPr lIns="0" tIns="0" rIns="0" bIns="0" rtlCol="0" anchor="t">
            <a:spAutoFit/>
          </a:bodyPr>
          <a:lstStyle/>
          <a:p>
            <a:pPr marL="0" lvl="0" indent="0" algn="ctr">
              <a:lnSpc>
                <a:spcPts val="5922"/>
              </a:lnSpc>
              <a:spcBef>
                <a:spcPct val="0"/>
              </a:spcBef>
            </a:pPr>
            <a:r>
              <a:rPr lang="en-US" sz="4230" spc="313">
                <a:solidFill>
                  <a:srgbClr val="FFFFFF"/>
                </a:solidFill>
                <a:latin typeface="DM Sans"/>
                <a:ea typeface="DM Sans"/>
                <a:cs typeface="DM Sans"/>
                <a:sym typeface="DM Sans"/>
              </a:rPr>
              <a:t>Expositor: Jorge Ruiz Bautista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5381214"/>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15.- Relaciones jurídicas estándares </a:t>
            </a:r>
          </a:p>
          <a:p>
            <a:pPr algn="just">
              <a:lnSpc>
                <a:spcPts val="4747"/>
              </a:lnSpc>
            </a:pPr>
            <a:r>
              <a:rPr lang="en-US" sz="3391">
                <a:solidFill>
                  <a:srgbClr val="070605"/>
                </a:solidFill>
                <a:latin typeface="DM Sans"/>
                <a:ea typeface="DM Sans"/>
                <a:cs typeface="DM Sans"/>
                <a:sym typeface="DM Sans"/>
              </a:rPr>
              <a:t>c. Si se encuentra incluido en condiciones estándares separadas del documento principal, y se hace referencia al arbitraje en el cuerpo del contrato principal y éste último es por escrito y está firmado por las partes. </a:t>
            </a:r>
          </a:p>
          <a:p>
            <a:pPr algn="just">
              <a:lnSpc>
                <a:spcPts val="4747"/>
              </a:lnSpc>
              <a:spcBef>
                <a:spcPct val="0"/>
              </a:spcBef>
            </a:pPr>
            <a:endParaRPr lang="en-US" sz="3391">
              <a:solidFill>
                <a:srgbClr val="070605"/>
              </a:solidFill>
              <a:latin typeface="DM Sans"/>
              <a:ea typeface="DM Sans"/>
              <a:cs typeface="DM Sans"/>
              <a:sym typeface="DM Sans"/>
            </a:endParaRP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718143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16.- Excepción de convenio arbitral. </a:t>
            </a:r>
          </a:p>
          <a:p>
            <a:pPr algn="just">
              <a:lnSpc>
                <a:spcPts val="4747"/>
              </a:lnSpc>
            </a:pPr>
            <a:r>
              <a:rPr lang="en-US" sz="3391">
                <a:solidFill>
                  <a:srgbClr val="070605"/>
                </a:solidFill>
                <a:latin typeface="DM Sans"/>
                <a:ea typeface="DM Sans"/>
                <a:cs typeface="DM Sans"/>
                <a:sym typeface="DM Sans"/>
              </a:rPr>
              <a:t>1. Si se interpone una demanda judicial respecto de una materia sometida a arbitraje, esta circunstancia podrá ser invocada como excepción de convenio arbitral aun cuando no se hubiera iniciado el arbitraje. </a:t>
            </a:r>
          </a:p>
          <a:p>
            <a:pPr algn="just">
              <a:lnSpc>
                <a:spcPts val="4747"/>
              </a:lnSpc>
            </a:pPr>
            <a:r>
              <a:rPr lang="en-US" sz="3391">
                <a:solidFill>
                  <a:srgbClr val="070605"/>
                </a:solidFill>
                <a:latin typeface="DM Sans"/>
                <a:ea typeface="DM Sans"/>
                <a:cs typeface="DM Sans"/>
                <a:sym typeface="DM Sans"/>
              </a:rPr>
              <a:t>2. La excepción se plantea dentro del plazo previsto en cada vía procesal, acreditando la existencia del convenio arbitral (...).</a:t>
            </a:r>
          </a:p>
          <a:p>
            <a:pPr algn="just">
              <a:lnSpc>
                <a:spcPts val="4747"/>
              </a:lnSpc>
              <a:spcBef>
                <a:spcPct val="0"/>
              </a:spcBef>
            </a:pPr>
            <a:endParaRPr lang="en-US" sz="3391">
              <a:solidFill>
                <a:srgbClr val="070605"/>
              </a:solidFill>
              <a:latin typeface="DM Sans"/>
              <a:ea typeface="DM Sans"/>
              <a:cs typeface="DM Sans"/>
              <a:sym typeface="DM Sans"/>
            </a:endParaRP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478113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16.- Excepción de convenio arbitral. </a:t>
            </a:r>
          </a:p>
          <a:p>
            <a:pPr algn="just">
              <a:lnSpc>
                <a:spcPts val="4747"/>
              </a:lnSpc>
              <a:spcBef>
                <a:spcPct val="0"/>
              </a:spcBef>
            </a:pPr>
            <a:r>
              <a:rPr lang="en-US" sz="3391">
                <a:solidFill>
                  <a:srgbClr val="070605"/>
                </a:solidFill>
                <a:latin typeface="DM Sans"/>
                <a:ea typeface="DM Sans"/>
                <a:cs typeface="DM Sans"/>
                <a:sym typeface="DM Sans"/>
              </a:rPr>
              <a:t>3. La excepción de convenio arbitral, sea que se formule antes o después de iniciado el arbitraje, será amparada por el solo mérito de la existencia del convenio arbitral, salvo en el primer caso, cuando el convenio fuese manifiestamente nulo. </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6581364"/>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16.- Excepción de convenio arbitral. </a:t>
            </a:r>
          </a:p>
          <a:p>
            <a:pPr algn="just">
              <a:lnSpc>
                <a:spcPts val="4747"/>
              </a:lnSpc>
              <a:spcBef>
                <a:spcPct val="0"/>
              </a:spcBef>
            </a:pPr>
            <a:r>
              <a:rPr lang="en-US" sz="3391">
                <a:solidFill>
                  <a:srgbClr val="070605"/>
                </a:solidFill>
                <a:latin typeface="DM Sans"/>
                <a:ea typeface="DM Sans"/>
                <a:cs typeface="DM Sans"/>
                <a:sym typeface="DM Sans"/>
              </a:rPr>
              <a:t>4. En el arbitraje internacional, si no estuviera iniciado el arbitraje, la autoridad judicial sólo denegará la excepción cuando compruebe que el convenio arbitral es manifiestamente nulo de acuerdo con las normas jurídicas elegidas por las partes para regir el convenio arbitral o las normas jurídicas aplicables al fondo de la controversia (...).</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478113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16.- Excepción de convenio arbitral. </a:t>
            </a:r>
          </a:p>
          <a:p>
            <a:pPr algn="just">
              <a:lnSpc>
                <a:spcPts val="4747"/>
              </a:lnSpc>
              <a:spcBef>
                <a:spcPct val="0"/>
              </a:spcBef>
            </a:pPr>
            <a:r>
              <a:rPr lang="en-US" sz="3391">
                <a:solidFill>
                  <a:srgbClr val="070605"/>
                </a:solidFill>
                <a:latin typeface="DM Sans"/>
                <a:ea typeface="DM Sans"/>
                <a:cs typeface="DM Sans"/>
                <a:sym typeface="DM Sans"/>
              </a:rPr>
              <a:t>5. Las actuaciones arbitrales podrán iniciarse o proseguir, pudiendo incluso, a discreción del tribunal arbitral, dictarse el laudo, aun cuando se encuentre en trámite la excepción de convenio arbitral.</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478113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16.- Excepción de convenio arbitral. </a:t>
            </a:r>
          </a:p>
          <a:p>
            <a:pPr algn="just">
              <a:lnSpc>
                <a:spcPts val="4747"/>
              </a:lnSpc>
              <a:spcBef>
                <a:spcPct val="0"/>
              </a:spcBef>
            </a:pPr>
            <a:r>
              <a:rPr lang="en-US" sz="3391">
                <a:solidFill>
                  <a:srgbClr val="070605"/>
                </a:solidFill>
                <a:latin typeface="DM Sans"/>
                <a:ea typeface="DM Sans"/>
                <a:cs typeface="DM Sans"/>
                <a:sym typeface="DM Sans"/>
              </a:rPr>
              <a:t>5. Las actuaciones arbitrales podrán iniciarse o proseguir, pudiendo incluso, a discreción del tribunal arbitral, dictarse el laudo, aun cuando se encuentre en trámite la excepción de convenio arbitral.</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228" y="0"/>
            <a:ext cx="8000772" cy="10287000"/>
          </a:xfrm>
          <a:custGeom>
            <a:avLst/>
            <a:gdLst/>
            <a:ahLst/>
            <a:cxnLst/>
            <a:rect l="l" t="t" r="r" b="b"/>
            <a:pathLst>
              <a:path w="8000772" h="10287000">
                <a:moveTo>
                  <a:pt x="0" y="0"/>
                </a:moveTo>
                <a:lnTo>
                  <a:pt x="8000772" y="0"/>
                </a:lnTo>
                <a:lnTo>
                  <a:pt x="8000772" y="10287000"/>
                </a:lnTo>
                <a:lnTo>
                  <a:pt x="0" y="10287000"/>
                </a:lnTo>
                <a:lnTo>
                  <a:pt x="0" y="0"/>
                </a:lnTo>
                <a:close/>
              </a:path>
            </a:pathLst>
          </a:custGeom>
          <a:blipFill>
            <a:blip r:embed="rId2"/>
            <a:stretch>
              <a:fillRect l="-60767" r="-67743"/>
            </a:stretch>
          </a:blipFill>
        </p:spPr>
        <p:txBody>
          <a:bodyPr/>
          <a:lstStyle/>
          <a:p>
            <a:endParaRPr lang="es-PE"/>
          </a:p>
        </p:txBody>
      </p:sp>
      <p:grpSp>
        <p:nvGrpSpPr>
          <p:cNvPr id="3" name="Group 3"/>
          <p:cNvGrpSpPr/>
          <p:nvPr/>
        </p:nvGrpSpPr>
        <p:grpSpPr>
          <a:xfrm>
            <a:off x="9144000" y="4630654"/>
            <a:ext cx="5905737" cy="4929782"/>
            <a:chOff x="0" y="0"/>
            <a:chExt cx="1555420" cy="1298379"/>
          </a:xfrm>
        </p:grpSpPr>
        <p:sp>
          <p:nvSpPr>
            <p:cNvPr id="4" name="Freeform 4"/>
            <p:cNvSpPr/>
            <p:nvPr/>
          </p:nvSpPr>
          <p:spPr>
            <a:xfrm>
              <a:off x="0" y="0"/>
              <a:ext cx="1555420" cy="1298379"/>
            </a:xfrm>
            <a:custGeom>
              <a:avLst/>
              <a:gdLst/>
              <a:ahLst/>
              <a:cxnLst/>
              <a:rect l="l" t="t" r="r" b="b"/>
              <a:pathLst>
                <a:path w="1555420" h="1298379">
                  <a:moveTo>
                    <a:pt x="0" y="0"/>
                  </a:moveTo>
                  <a:lnTo>
                    <a:pt x="1555420" y="0"/>
                  </a:lnTo>
                  <a:lnTo>
                    <a:pt x="1555420" y="1298379"/>
                  </a:lnTo>
                  <a:lnTo>
                    <a:pt x="0" y="1298379"/>
                  </a:lnTo>
                  <a:close/>
                </a:path>
              </a:pathLst>
            </a:custGeom>
            <a:solidFill>
              <a:srgbClr val="21396D"/>
            </a:solidFill>
          </p:spPr>
          <p:txBody>
            <a:bodyPr/>
            <a:lstStyle/>
            <a:p>
              <a:endParaRPr lang="es-PE"/>
            </a:p>
          </p:txBody>
        </p:sp>
        <p:sp>
          <p:nvSpPr>
            <p:cNvPr id="5" name="TextBox 5"/>
            <p:cNvSpPr txBox="1"/>
            <p:nvPr/>
          </p:nvSpPr>
          <p:spPr>
            <a:xfrm>
              <a:off x="0" y="-38100"/>
              <a:ext cx="1555420" cy="1336479"/>
            </a:xfrm>
            <a:prstGeom prst="rect">
              <a:avLst/>
            </a:prstGeom>
          </p:spPr>
          <p:txBody>
            <a:bodyPr lIns="50800" tIns="50800" rIns="50800" bIns="50800" rtlCol="0" anchor="ctr"/>
            <a:lstStyle/>
            <a:p>
              <a:pPr algn="ctr">
                <a:lnSpc>
                  <a:spcPts val="3682"/>
                </a:lnSpc>
              </a:pPr>
              <a:endParaRPr/>
            </a:p>
          </p:txBody>
        </p:sp>
      </p:grpSp>
      <p:sp>
        <p:nvSpPr>
          <p:cNvPr id="6" name="TextBox 6"/>
          <p:cNvSpPr txBox="1"/>
          <p:nvPr/>
        </p:nvSpPr>
        <p:spPr>
          <a:xfrm>
            <a:off x="9635909" y="5593112"/>
            <a:ext cx="4651705" cy="3665188"/>
          </a:xfrm>
          <a:prstGeom prst="rect">
            <a:avLst/>
          </a:prstGeom>
        </p:spPr>
        <p:txBody>
          <a:bodyPr lIns="0" tIns="0" rIns="0" bIns="0" rtlCol="0" anchor="t">
            <a:spAutoFit/>
          </a:bodyPr>
          <a:lstStyle/>
          <a:p>
            <a:pPr marL="0" lvl="0" indent="0" algn="l">
              <a:lnSpc>
                <a:spcPts val="3256"/>
              </a:lnSpc>
              <a:spcBef>
                <a:spcPct val="0"/>
              </a:spcBef>
            </a:pPr>
            <a:r>
              <a:rPr lang="en-US" sz="2326">
                <a:solidFill>
                  <a:srgbClr val="FFFFFF"/>
                </a:solidFill>
                <a:latin typeface="DM Sans"/>
                <a:ea typeface="DM Sans"/>
                <a:cs typeface="DM Sans"/>
                <a:sym typeface="DM Sans"/>
              </a:rPr>
              <a:t>Cada árbitro será imparcial e independiente de las partes a la hora de aceptar la designación como árbitro y permanecerá así a lo largo del procedimiento arbitral hasta que se dicte el laudo o el procedimiento concluya de forma definitiva por cualesquiera otros medios. </a:t>
            </a:r>
          </a:p>
        </p:txBody>
      </p:sp>
      <p:sp>
        <p:nvSpPr>
          <p:cNvPr id="7" name="Freeform 7"/>
          <p:cNvSpPr/>
          <p:nvPr/>
        </p:nvSpPr>
        <p:spPr>
          <a:xfrm>
            <a:off x="13408249" y="7939841"/>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s-PE"/>
          </a:p>
        </p:txBody>
      </p:sp>
      <p:sp>
        <p:nvSpPr>
          <p:cNvPr id="8" name="Freeform 8"/>
          <p:cNvSpPr/>
          <p:nvPr/>
        </p:nvSpPr>
        <p:spPr>
          <a:xfrm flipH="1" flipV="1">
            <a:off x="0" y="0"/>
            <a:ext cx="1727561" cy="1705574"/>
          </a:xfrm>
          <a:custGeom>
            <a:avLst/>
            <a:gdLst/>
            <a:ahLst/>
            <a:cxnLst/>
            <a:rect l="l" t="t" r="r" b="b"/>
            <a:pathLst>
              <a:path w="1727561" h="1705574">
                <a:moveTo>
                  <a:pt x="1727561" y="1705574"/>
                </a:moveTo>
                <a:lnTo>
                  <a:pt x="0" y="1705574"/>
                </a:lnTo>
                <a:lnTo>
                  <a:pt x="0" y="0"/>
                </a:lnTo>
                <a:lnTo>
                  <a:pt x="1727561" y="0"/>
                </a:lnTo>
                <a:lnTo>
                  <a:pt x="1727561" y="1705574"/>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s-PE"/>
          </a:p>
        </p:txBody>
      </p:sp>
      <p:sp>
        <p:nvSpPr>
          <p:cNvPr id="9" name="TextBox 9"/>
          <p:cNvSpPr txBox="1"/>
          <p:nvPr/>
        </p:nvSpPr>
        <p:spPr>
          <a:xfrm>
            <a:off x="9650697" y="4851739"/>
            <a:ext cx="3757552" cy="526372"/>
          </a:xfrm>
          <a:prstGeom prst="rect">
            <a:avLst/>
          </a:prstGeom>
        </p:spPr>
        <p:txBody>
          <a:bodyPr lIns="0" tIns="0" rIns="0" bIns="0" rtlCol="0" anchor="t">
            <a:spAutoFit/>
          </a:bodyPr>
          <a:lstStyle/>
          <a:p>
            <a:pPr marL="0" lvl="0" indent="0" algn="l">
              <a:lnSpc>
                <a:spcPts val="4384"/>
              </a:lnSpc>
              <a:spcBef>
                <a:spcPct val="0"/>
              </a:spcBef>
            </a:pPr>
            <a:r>
              <a:rPr lang="en-US" sz="3131" b="1">
                <a:solidFill>
                  <a:srgbClr val="FFFFFF"/>
                </a:solidFill>
                <a:latin typeface="DM Sans Bold"/>
                <a:ea typeface="DM Sans Bold"/>
                <a:cs typeface="DM Sans Bold"/>
                <a:sym typeface="DM Sans Bold"/>
              </a:rPr>
              <a:t>REGLA IBA</a:t>
            </a:r>
          </a:p>
        </p:txBody>
      </p:sp>
      <p:sp>
        <p:nvSpPr>
          <p:cNvPr id="10" name="TextBox 10"/>
          <p:cNvSpPr txBox="1"/>
          <p:nvPr/>
        </p:nvSpPr>
        <p:spPr>
          <a:xfrm>
            <a:off x="1028700" y="1057275"/>
            <a:ext cx="875451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 Designación del Tribunal Arbitral</a:t>
            </a:r>
          </a:p>
        </p:txBody>
      </p:sp>
      <p:sp>
        <p:nvSpPr>
          <p:cNvPr id="11" name="TextBox 11"/>
          <p:cNvSpPr txBox="1"/>
          <p:nvPr/>
        </p:nvSpPr>
        <p:spPr>
          <a:xfrm>
            <a:off x="1028700" y="2602645"/>
            <a:ext cx="7663840" cy="6655655"/>
          </a:xfrm>
          <a:prstGeom prst="rect">
            <a:avLst/>
          </a:prstGeom>
        </p:spPr>
        <p:txBody>
          <a:bodyPr lIns="0" tIns="0" rIns="0" bIns="0" rtlCol="0" anchor="t">
            <a:spAutoFit/>
          </a:bodyPr>
          <a:lstStyle/>
          <a:p>
            <a:pPr algn="just">
              <a:lnSpc>
                <a:spcPts val="3802"/>
              </a:lnSpc>
            </a:pPr>
            <a:r>
              <a:rPr lang="en-US" sz="2716">
                <a:solidFill>
                  <a:srgbClr val="070605"/>
                </a:solidFill>
                <a:latin typeface="DM Sans"/>
                <a:ea typeface="DM Sans"/>
                <a:cs typeface="DM Sans"/>
                <a:sym typeface="DM Sans"/>
              </a:rPr>
              <a:t>Las partes en controversia son las que deciden quiénes serán sus árbitros debido a la autonomía que les otorga el Decreto Legislativo 1071. Cada parte designa a un árbitro y luego los dos árbitros designados por las partes se ponen de acuerdo para elegir a un presidente. El tribunal arbitral está compuesto por un presidente y dos árbitros elegidos por las partes. </a:t>
            </a:r>
          </a:p>
          <a:p>
            <a:pPr algn="just">
              <a:lnSpc>
                <a:spcPts val="3802"/>
              </a:lnSpc>
            </a:pPr>
            <a:endParaRPr lang="en-US" sz="2716">
              <a:solidFill>
                <a:srgbClr val="070605"/>
              </a:solidFill>
              <a:latin typeface="DM Sans"/>
              <a:ea typeface="DM Sans"/>
              <a:cs typeface="DM Sans"/>
              <a:sym typeface="DM Sans"/>
            </a:endParaRPr>
          </a:p>
          <a:p>
            <a:pPr marL="0" lvl="0" indent="0" algn="just">
              <a:lnSpc>
                <a:spcPts val="3802"/>
              </a:lnSpc>
              <a:spcBef>
                <a:spcPct val="0"/>
              </a:spcBef>
            </a:pPr>
            <a:r>
              <a:rPr lang="en-US" sz="2716">
                <a:solidFill>
                  <a:srgbClr val="070605"/>
                </a:solidFill>
                <a:latin typeface="DM Sans"/>
                <a:ea typeface="DM Sans"/>
                <a:cs typeface="DM Sans"/>
                <a:sym typeface="DM Sans"/>
              </a:rPr>
              <a:t>Cuando las partes o los árbitros no hayan designado al árbitro que corresponde, la Corte de Arbitraje del Centro Arbitral procederá a designarlo de su respectiva Nómina de Árbitros.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a:off x="3493371" y="7091659"/>
            <a:ext cx="11301259" cy="3195341"/>
          </a:xfrm>
          <a:custGeom>
            <a:avLst/>
            <a:gdLst/>
            <a:ahLst/>
            <a:cxnLst/>
            <a:rect l="l" t="t" r="r" b="b"/>
            <a:pathLst>
              <a:path w="11301259" h="3195341">
                <a:moveTo>
                  <a:pt x="0" y="0"/>
                </a:moveTo>
                <a:lnTo>
                  <a:pt x="11301258" y="0"/>
                </a:lnTo>
                <a:lnTo>
                  <a:pt x="11301258" y="3195341"/>
                </a:lnTo>
                <a:lnTo>
                  <a:pt x="0" y="3195341"/>
                </a:lnTo>
                <a:lnTo>
                  <a:pt x="0" y="0"/>
                </a:lnTo>
                <a:close/>
              </a:path>
            </a:pathLst>
          </a:custGeom>
          <a:blipFill>
            <a:blip r:embed="rId4"/>
            <a:stretch>
              <a:fillRect t="-10301" b="-37359"/>
            </a:stretch>
          </a:blipFill>
        </p:spPr>
        <p:txBody>
          <a:bodyPr/>
          <a:lstStyle/>
          <a:p>
            <a:endParaRPr lang="es-PE"/>
          </a:p>
        </p:txBody>
      </p:sp>
      <p:sp>
        <p:nvSpPr>
          <p:cNvPr id="5" name="TextBox 5"/>
          <p:cNvSpPr txBox="1"/>
          <p:nvPr/>
        </p:nvSpPr>
        <p:spPr>
          <a:xfrm>
            <a:off x="1774984" y="3429720"/>
            <a:ext cx="14738032" cy="3357139"/>
          </a:xfrm>
          <a:prstGeom prst="rect">
            <a:avLst/>
          </a:prstGeom>
        </p:spPr>
        <p:txBody>
          <a:bodyPr lIns="0" tIns="0" rIns="0" bIns="0" rtlCol="0" anchor="t">
            <a:spAutoFit/>
          </a:bodyPr>
          <a:lstStyle/>
          <a:p>
            <a:pPr marL="0" lvl="0" indent="0" algn="just">
              <a:lnSpc>
                <a:spcPts val="4485"/>
              </a:lnSpc>
              <a:spcBef>
                <a:spcPct val="0"/>
              </a:spcBef>
            </a:pPr>
            <a:r>
              <a:rPr lang="en-US" sz="3204">
                <a:solidFill>
                  <a:srgbClr val="070605"/>
                </a:solidFill>
                <a:latin typeface="DM Sans"/>
                <a:ea typeface="DM Sans"/>
                <a:cs typeface="DM Sans"/>
                <a:sym typeface="DM Sans"/>
              </a:rPr>
              <a:t>Es importante comprender los alcances e implicancias del deber de revelación de los árbitros pues no solo trae consigo un contenido ético, sino que, tal como lo regula la Ley de Arbitraje, se constituye en una auténtica obligación para los árbitros, la cual consiste en revelar a las partes cualquier circunstancia que pueda generar dudas justificadas acerca de su imparcialidad.</a:t>
            </a:r>
          </a:p>
        </p:txBody>
      </p:sp>
      <p:sp>
        <p:nvSpPr>
          <p:cNvPr id="6" name="TextBox 6"/>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774984" y="3429720"/>
            <a:ext cx="14738032" cy="3357139"/>
          </a:xfrm>
          <a:prstGeom prst="rect">
            <a:avLst/>
          </a:prstGeom>
        </p:spPr>
        <p:txBody>
          <a:bodyPr lIns="0" tIns="0" rIns="0" bIns="0" rtlCol="0" anchor="t">
            <a:spAutoFit/>
          </a:bodyPr>
          <a:lstStyle/>
          <a:p>
            <a:pPr marL="0" lvl="0" indent="0" algn="just">
              <a:lnSpc>
                <a:spcPts val="4485"/>
              </a:lnSpc>
              <a:spcBef>
                <a:spcPct val="0"/>
              </a:spcBef>
            </a:pPr>
            <a:r>
              <a:rPr lang="en-US" sz="3204">
                <a:solidFill>
                  <a:srgbClr val="070605"/>
                </a:solidFill>
                <a:latin typeface="DM Sans"/>
                <a:ea typeface="DM Sans"/>
                <a:cs typeface="DM Sans"/>
                <a:sym typeface="DM Sans"/>
              </a:rPr>
              <a:t>El árbitro que revela, a pesar de los hechos o circunstancias que informa, se considera a sí mismo imparcial e independiente de las partes. Por tanto, la importancia de que los árbitros cumplan con su deber de revelación es que con ello evitan una apariencia de parcialidad. Un árbitro no solo debe ser independiente e imparcial sino también parecerlo. ¿Por qué? Porque un incumplimiento al deber de revelación puede dar lugar a recusaciones.</a:t>
            </a:r>
          </a:p>
        </p:txBody>
      </p:sp>
      <p:sp>
        <p:nvSpPr>
          <p:cNvPr id="5" name="TextBox 5"/>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
        <p:nvSpPr>
          <p:cNvPr id="6" name="Freeform 6"/>
          <p:cNvSpPr/>
          <p:nvPr/>
        </p:nvSpPr>
        <p:spPr>
          <a:xfrm>
            <a:off x="3493371" y="7091659"/>
            <a:ext cx="11301259" cy="3195341"/>
          </a:xfrm>
          <a:custGeom>
            <a:avLst/>
            <a:gdLst/>
            <a:ahLst/>
            <a:cxnLst/>
            <a:rect l="l" t="t" r="r" b="b"/>
            <a:pathLst>
              <a:path w="11301259" h="3195341">
                <a:moveTo>
                  <a:pt x="0" y="0"/>
                </a:moveTo>
                <a:lnTo>
                  <a:pt x="11301258" y="0"/>
                </a:lnTo>
                <a:lnTo>
                  <a:pt x="11301258" y="3195341"/>
                </a:lnTo>
                <a:lnTo>
                  <a:pt x="0" y="3195341"/>
                </a:lnTo>
                <a:lnTo>
                  <a:pt x="0" y="0"/>
                </a:lnTo>
                <a:close/>
              </a:path>
            </a:pathLst>
          </a:custGeom>
          <a:blipFill>
            <a:blip r:embed="rId4"/>
            <a:stretch>
              <a:fillRect t="-10301" b="-37359"/>
            </a:stretch>
          </a:blipFill>
        </p:spPr>
        <p:txBody>
          <a:bodyPr/>
          <a:lstStyle/>
          <a:p>
            <a:endParaRPr lang="es-P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774984" y="3429720"/>
            <a:ext cx="14055473" cy="6167014"/>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Directrices IBA sobre Conflictos de Intereses en Arbitraje Internacional </a:t>
            </a:r>
          </a:p>
          <a:p>
            <a:pPr algn="just">
              <a:lnSpc>
                <a:spcPts val="4485"/>
              </a:lnSpc>
            </a:pPr>
            <a:r>
              <a:rPr lang="en-US" sz="3204" b="1">
                <a:solidFill>
                  <a:srgbClr val="070605"/>
                </a:solidFill>
                <a:latin typeface="DM Sans Bold"/>
                <a:ea typeface="DM Sans Bold"/>
                <a:cs typeface="DM Sans Bold"/>
                <a:sym typeface="DM Sans Bold"/>
              </a:rPr>
              <a:t>Aprobadas por el Consejo de la IBA, 25 de mayo del 2024</a:t>
            </a:r>
          </a:p>
          <a:p>
            <a:pPr algn="just">
              <a:lnSpc>
                <a:spcPts val="4485"/>
              </a:lnSpc>
            </a:pPr>
            <a:r>
              <a:rPr lang="en-US" sz="3204" b="1">
                <a:solidFill>
                  <a:srgbClr val="070605"/>
                </a:solidFill>
                <a:latin typeface="DM Sans Bold"/>
                <a:ea typeface="DM Sans Bold"/>
                <a:cs typeface="DM Sans Bold"/>
                <a:sym typeface="DM Sans Bold"/>
              </a:rPr>
              <a:t>NORMA GENERAL 2: CONFLICTO DE INTERESES </a:t>
            </a:r>
          </a:p>
          <a:p>
            <a:pPr algn="just">
              <a:lnSpc>
                <a:spcPts val="4485"/>
              </a:lnSpc>
            </a:pPr>
            <a:r>
              <a:rPr lang="en-US" sz="3204">
                <a:solidFill>
                  <a:srgbClr val="070605"/>
                </a:solidFill>
                <a:latin typeface="DM Sans"/>
                <a:ea typeface="DM Sans"/>
                <a:cs typeface="DM Sans"/>
                <a:sym typeface="DM Sans"/>
              </a:rPr>
              <a:t>(a) Un árbitro deberá rechazar una designación o, si el arbitraje ya se ha iniciado, deberá negarse a seguir actuando como árbitro si tiene alguna duda sobre su capacidad para ser imparcial o independiente.</a:t>
            </a:r>
          </a:p>
          <a:p>
            <a:pPr marL="0" lvl="0" indent="0" algn="just">
              <a:lnSpc>
                <a:spcPts val="4485"/>
              </a:lnSpc>
              <a:spcBef>
                <a:spcPct val="0"/>
              </a:spcBef>
            </a:pPr>
            <a:r>
              <a:rPr lang="en-US" sz="3204">
                <a:solidFill>
                  <a:srgbClr val="070605"/>
                </a:solidFill>
                <a:latin typeface="DM Sans"/>
                <a:ea typeface="DM Sans"/>
                <a:cs typeface="DM Sans"/>
                <a:sym typeface="DM Sans"/>
              </a:rPr>
              <a:t>(b) Rige el mismo principio si existen, o han surgido con posterioridad al nombramiento, hechos o circunstancias que, desde el punto de vista de una tercera persona con buen juicio y con conocimiento de los hechos y circunstancias relevantes del asunto, darían lugar a dudas justificadas acerca de la imparcialidad o la independencia del árbitro (...). </a:t>
            </a:r>
          </a:p>
        </p:txBody>
      </p:sp>
      <p:sp>
        <p:nvSpPr>
          <p:cNvPr id="5" name="TextBox 5"/>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598128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13.- Contenido y forma del convenio arbitral. </a:t>
            </a:r>
          </a:p>
          <a:p>
            <a:pPr marL="732160" lvl="1" indent="-366080" algn="just">
              <a:lnSpc>
                <a:spcPts val="4747"/>
              </a:lnSpc>
              <a:spcBef>
                <a:spcPct val="0"/>
              </a:spcBef>
              <a:buAutoNum type="arabicPeriod"/>
            </a:pPr>
            <a:r>
              <a:rPr lang="en-US" sz="3391">
                <a:solidFill>
                  <a:srgbClr val="070605"/>
                </a:solidFill>
                <a:latin typeface="DM Sans"/>
                <a:ea typeface="DM Sans"/>
                <a:cs typeface="DM Sans"/>
                <a:sym typeface="DM Sans"/>
              </a:rPr>
              <a:t>El convenio arbitral es un acuerdo por el que las partes deciden someter a arbitraje todas las controversias o ciertas controversias que hayan surgido o puedan surgir entre ellas respecto de una determinada relación jurídica contractual o de otra naturaleza.</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774984" y="3429720"/>
            <a:ext cx="14104227" cy="6167014"/>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Directrices IBA sobre Conflictos de Intereses en Arbitraje Internacional </a:t>
            </a:r>
          </a:p>
          <a:p>
            <a:pPr algn="just">
              <a:lnSpc>
                <a:spcPts val="4485"/>
              </a:lnSpc>
            </a:pPr>
            <a:r>
              <a:rPr lang="en-US" sz="3204" b="1">
                <a:solidFill>
                  <a:srgbClr val="070605"/>
                </a:solidFill>
                <a:latin typeface="DM Sans Bold"/>
                <a:ea typeface="DM Sans Bold"/>
                <a:cs typeface="DM Sans Bold"/>
                <a:sym typeface="DM Sans Bold"/>
              </a:rPr>
              <a:t>Aprobadas por el Consejo de la IBA, 25 de mayo del 2024</a:t>
            </a:r>
          </a:p>
          <a:p>
            <a:pPr algn="just">
              <a:lnSpc>
                <a:spcPts val="4485"/>
              </a:lnSpc>
            </a:pPr>
            <a:r>
              <a:rPr lang="en-US" sz="3204" b="1">
                <a:solidFill>
                  <a:srgbClr val="070605"/>
                </a:solidFill>
                <a:latin typeface="DM Sans Bold"/>
                <a:ea typeface="DM Sans Bold"/>
                <a:cs typeface="DM Sans Bold"/>
                <a:sym typeface="DM Sans Bold"/>
              </a:rPr>
              <a:t>NORMA GENERAL 2: CONFLICTO DE INTERESES </a:t>
            </a:r>
          </a:p>
          <a:p>
            <a:pPr algn="just">
              <a:lnSpc>
                <a:spcPts val="4485"/>
              </a:lnSpc>
            </a:pPr>
            <a:r>
              <a:rPr lang="en-US" sz="3204">
                <a:solidFill>
                  <a:srgbClr val="070605"/>
                </a:solidFill>
                <a:latin typeface="DM Sans"/>
                <a:ea typeface="DM Sans"/>
                <a:cs typeface="DM Sans"/>
                <a:sym typeface="DM Sans"/>
              </a:rPr>
              <a:t>(c) Las dudas son justificadas si una tercera persona con buen juicio y con conocimiento de los hechos y circunstancias relevantes llegaría a la conclusión de que es probable que el árbitro pueda verse influido por factores distintos al fondo del caso presentado por las partes al tomar su decisión. </a:t>
            </a:r>
          </a:p>
          <a:p>
            <a:pPr marL="0" lvl="0" indent="0" algn="just">
              <a:lnSpc>
                <a:spcPts val="4485"/>
              </a:lnSpc>
              <a:spcBef>
                <a:spcPct val="0"/>
              </a:spcBef>
            </a:pPr>
            <a:r>
              <a:rPr lang="en-US" sz="3204">
                <a:solidFill>
                  <a:srgbClr val="070605"/>
                </a:solidFill>
                <a:latin typeface="DM Sans"/>
                <a:ea typeface="DM Sans"/>
                <a:cs typeface="DM Sans"/>
                <a:sym typeface="DM Sans"/>
              </a:rPr>
              <a:t>(d) Existirán necesariamente dudas justificadas acerca de la imparcialidad o independencia del árbitro en cualquiera de las situaciones descritas en el Listado Rojo Irrenunciable.</a:t>
            </a:r>
          </a:p>
        </p:txBody>
      </p:sp>
      <p:sp>
        <p:nvSpPr>
          <p:cNvPr id="5" name="TextBox 5"/>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774984" y="3429720"/>
            <a:ext cx="14518638" cy="5605039"/>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Directrices IBA sobre Conflictos de Intereses en Arbitraje Internacional </a:t>
            </a:r>
          </a:p>
          <a:p>
            <a:pPr algn="just">
              <a:lnSpc>
                <a:spcPts val="4485"/>
              </a:lnSpc>
            </a:pPr>
            <a:r>
              <a:rPr lang="en-US" sz="3204" b="1">
                <a:solidFill>
                  <a:srgbClr val="070605"/>
                </a:solidFill>
                <a:latin typeface="DM Sans Bold"/>
                <a:ea typeface="DM Sans Bold"/>
                <a:cs typeface="DM Sans Bold"/>
                <a:sym typeface="DM Sans Bold"/>
              </a:rPr>
              <a:t>Aprobadas por el Consejo de la IBA, 25 de mayo del 2024</a:t>
            </a:r>
          </a:p>
          <a:p>
            <a:pPr algn="just">
              <a:lnSpc>
                <a:spcPts val="4485"/>
              </a:lnSpc>
            </a:pPr>
            <a:r>
              <a:rPr lang="en-US" sz="3204" b="1">
                <a:solidFill>
                  <a:srgbClr val="070605"/>
                </a:solidFill>
                <a:latin typeface="DM Sans Bold"/>
                <a:ea typeface="DM Sans Bold"/>
                <a:cs typeface="DM Sans Bold"/>
                <a:sym typeface="DM Sans Bold"/>
              </a:rPr>
              <a:t>NORMA GENERAL 3: REVELACIONES DEL ÁRBITRO</a:t>
            </a:r>
          </a:p>
          <a:p>
            <a:pPr marL="0" lvl="0" indent="0" algn="just">
              <a:lnSpc>
                <a:spcPts val="4485"/>
              </a:lnSpc>
              <a:spcBef>
                <a:spcPct val="0"/>
              </a:spcBef>
            </a:pPr>
            <a:r>
              <a:rPr lang="en-US" sz="3204">
                <a:solidFill>
                  <a:srgbClr val="070605"/>
                </a:solidFill>
                <a:latin typeface="DM Sans"/>
                <a:ea typeface="DM Sans"/>
                <a:cs typeface="DM Sans"/>
                <a:sym typeface="DM Sans"/>
              </a:rPr>
              <a:t>(a) Si existen hechos o circunstancias que, a los ojos de las partes, pueden generar dudas sobre la imparcialidad o independencia del árbitro, éste deberá revelar tales hechos o circunstancias a las partes, la institución arbitral u otra institución nominadora (si la hubiera y siempre que así lo prevea el reglamento de arbitraje aplicable) y los co-árbitros, de haberlos, antes de aceptar su designación o, si sobrevienen tras la aceptación, tan pronto como el árbitro tenga conocimiento de ellos (...).</a:t>
            </a:r>
          </a:p>
        </p:txBody>
      </p:sp>
      <p:sp>
        <p:nvSpPr>
          <p:cNvPr id="5" name="TextBox 5"/>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774984" y="3429720"/>
            <a:ext cx="14079850" cy="6167014"/>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Directrices IBA sobre Conflictos de Intereses en Arbitraje Internacional </a:t>
            </a:r>
          </a:p>
          <a:p>
            <a:pPr algn="just">
              <a:lnSpc>
                <a:spcPts val="4485"/>
              </a:lnSpc>
            </a:pPr>
            <a:r>
              <a:rPr lang="en-US" sz="3204" b="1">
                <a:solidFill>
                  <a:srgbClr val="070605"/>
                </a:solidFill>
                <a:latin typeface="DM Sans Bold"/>
                <a:ea typeface="DM Sans Bold"/>
                <a:cs typeface="DM Sans Bold"/>
                <a:sym typeface="DM Sans Bold"/>
              </a:rPr>
              <a:t>Aprobadas por el Consejo de la IBA, 25 de mayo del 2024</a:t>
            </a:r>
          </a:p>
          <a:p>
            <a:pPr algn="just">
              <a:lnSpc>
                <a:spcPts val="4485"/>
              </a:lnSpc>
            </a:pPr>
            <a:r>
              <a:rPr lang="en-US" sz="3204">
                <a:solidFill>
                  <a:srgbClr val="070605"/>
                </a:solidFill>
                <a:latin typeface="DM Sans"/>
                <a:ea typeface="DM Sans"/>
                <a:cs typeface="DM Sans"/>
                <a:sym typeface="DM Sans"/>
              </a:rPr>
              <a:t>(b) Una declaración o renuncia anticipada en relación con posibles conflictos de intereses derivados de hechos y circunstancias que puedan surgir en el futuro no releva al árbitro de la obligación permanente de revelación bajo la Norma General 3.</a:t>
            </a:r>
          </a:p>
          <a:p>
            <a:pPr marL="0" lvl="0" indent="0" algn="just">
              <a:lnSpc>
                <a:spcPts val="4485"/>
              </a:lnSpc>
              <a:spcBef>
                <a:spcPct val="0"/>
              </a:spcBef>
            </a:pPr>
            <a:r>
              <a:rPr lang="en-US" sz="3204">
                <a:solidFill>
                  <a:srgbClr val="070605"/>
                </a:solidFill>
                <a:latin typeface="DM Sans"/>
                <a:ea typeface="DM Sans"/>
                <a:cs typeface="DM Sans"/>
                <a:sym typeface="DM Sans"/>
              </a:rPr>
              <a:t>(c) De las Normas Generales 1 y 2 se infiere que los árbitros que han hecho una revelación se consideran imparciales e independientes de las partes a pesar de los hechos revelados y, por tanto, capaces de desempeñar sus funciones como árbitros. De lo contrario, los árbitros habrían rechazado la designación desde un principio o habrían renunciado.</a:t>
            </a:r>
          </a:p>
        </p:txBody>
      </p:sp>
      <p:sp>
        <p:nvSpPr>
          <p:cNvPr id="5" name="TextBox 5"/>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774984" y="3429720"/>
            <a:ext cx="14518638" cy="5605039"/>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Directrices IBA sobre Conflictos de Intereses en Arbitraje Internacional </a:t>
            </a:r>
          </a:p>
          <a:p>
            <a:pPr algn="just">
              <a:lnSpc>
                <a:spcPts val="4485"/>
              </a:lnSpc>
            </a:pPr>
            <a:r>
              <a:rPr lang="en-US" sz="3204" b="1">
                <a:solidFill>
                  <a:srgbClr val="070605"/>
                </a:solidFill>
                <a:latin typeface="DM Sans Bold"/>
                <a:ea typeface="DM Sans Bold"/>
                <a:cs typeface="DM Sans Bold"/>
                <a:sym typeface="DM Sans Bold"/>
              </a:rPr>
              <a:t>Aprobadas por el Consejo de la IBA, 25 de mayo del 2024</a:t>
            </a:r>
          </a:p>
          <a:p>
            <a:pPr algn="just">
              <a:lnSpc>
                <a:spcPts val="4485"/>
              </a:lnSpc>
            </a:pPr>
            <a:r>
              <a:rPr lang="en-US" sz="3204">
                <a:solidFill>
                  <a:srgbClr val="070605"/>
                </a:solidFill>
                <a:latin typeface="DM Sans"/>
                <a:ea typeface="DM Sans"/>
                <a:cs typeface="DM Sans"/>
                <a:sym typeface="DM Sans"/>
              </a:rPr>
              <a:t>(d) Cualesquiera dudas que surjan acerca de si un árbitro debe revelar algún hecho o circunstancia deberían resolverse a favor de su revelación.</a:t>
            </a:r>
          </a:p>
          <a:p>
            <a:pPr algn="just">
              <a:lnSpc>
                <a:spcPts val="4485"/>
              </a:lnSpc>
            </a:pPr>
            <a:r>
              <a:rPr lang="en-US" sz="3204">
                <a:solidFill>
                  <a:srgbClr val="070605"/>
                </a:solidFill>
                <a:latin typeface="DM Sans"/>
                <a:ea typeface="DM Sans"/>
                <a:cs typeface="DM Sans"/>
                <a:sym typeface="DM Sans"/>
              </a:rPr>
              <a:t>(e) Si el árbitro considera que debe hacer una revelación, pero que las normas de secreto profesional u otras normas de práctica o conducta profesional impiden dicha revelación, el árbitro no debería aceptar el nombramiento o debería renunciar. </a:t>
            </a:r>
          </a:p>
          <a:p>
            <a:pPr marL="0" lvl="0" indent="0" algn="just">
              <a:lnSpc>
                <a:spcPts val="4485"/>
              </a:lnSpc>
              <a:spcBef>
                <a:spcPct val="0"/>
              </a:spcBef>
            </a:pPr>
            <a:r>
              <a:rPr lang="en-US" sz="3204">
                <a:solidFill>
                  <a:srgbClr val="070605"/>
                </a:solidFill>
                <a:latin typeface="DM Sans"/>
                <a:ea typeface="DM Sans"/>
                <a:cs typeface="DM Sans"/>
                <a:sym typeface="DM Sans"/>
              </a:rPr>
              <a:t>(f) La fase del arbitraje no debe influir en la decisión del árbitro sobre si los hechos o circunstancias deberían ser revelados.</a:t>
            </a:r>
          </a:p>
        </p:txBody>
      </p:sp>
      <p:sp>
        <p:nvSpPr>
          <p:cNvPr id="5" name="TextBox 5"/>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TextBox 4"/>
          <p:cNvSpPr txBox="1"/>
          <p:nvPr/>
        </p:nvSpPr>
        <p:spPr>
          <a:xfrm>
            <a:off x="1774984" y="3429720"/>
            <a:ext cx="14518638" cy="3357139"/>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Directrices IBA sobre Conflictos de Intereses en Arbitraje Internacional </a:t>
            </a:r>
          </a:p>
          <a:p>
            <a:pPr algn="just">
              <a:lnSpc>
                <a:spcPts val="4485"/>
              </a:lnSpc>
            </a:pPr>
            <a:r>
              <a:rPr lang="en-US" sz="3204" b="1">
                <a:solidFill>
                  <a:srgbClr val="070605"/>
                </a:solidFill>
                <a:latin typeface="DM Sans Bold"/>
                <a:ea typeface="DM Sans Bold"/>
                <a:cs typeface="DM Sans Bold"/>
                <a:sym typeface="DM Sans Bold"/>
              </a:rPr>
              <a:t>Aprobadas por el Consejo de la IBA, 25 de mayo del 2024</a:t>
            </a:r>
          </a:p>
          <a:p>
            <a:pPr marL="0" lvl="0" indent="0" algn="just">
              <a:lnSpc>
                <a:spcPts val="4485"/>
              </a:lnSpc>
              <a:spcBef>
                <a:spcPct val="0"/>
              </a:spcBef>
            </a:pPr>
            <a:r>
              <a:rPr lang="en-US" sz="3204">
                <a:solidFill>
                  <a:srgbClr val="070605"/>
                </a:solidFill>
                <a:latin typeface="DM Sans"/>
                <a:ea typeface="DM Sans"/>
                <a:cs typeface="DM Sans"/>
                <a:sym typeface="DM Sans"/>
              </a:rPr>
              <a:t>(g) La no revelación por un árbitro de ciertos hechos y circunstancias que, a los ojos de las partes, puedan dar lugar a dudas en cuanto a la imparcialidad o independencia del árbitro no significa necesariamente que exista un conflicto de interés o que deba producirse una descalificación.</a:t>
            </a:r>
          </a:p>
        </p:txBody>
      </p:sp>
      <p:sp>
        <p:nvSpPr>
          <p:cNvPr id="5" name="TextBox 5"/>
          <p:cNvSpPr txBox="1"/>
          <p:nvPr/>
        </p:nvSpPr>
        <p:spPr>
          <a:xfrm>
            <a:off x="1774984" y="1674455"/>
            <a:ext cx="14738032"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III. Deber de revelación de la Asociación Internacional de Abogados (IBA)</a:t>
            </a:r>
          </a:p>
        </p:txBody>
      </p:sp>
      <p:sp>
        <p:nvSpPr>
          <p:cNvPr id="6" name="Freeform 6"/>
          <p:cNvSpPr/>
          <p:nvPr/>
        </p:nvSpPr>
        <p:spPr>
          <a:xfrm>
            <a:off x="3493371" y="7091659"/>
            <a:ext cx="11301259" cy="3195341"/>
          </a:xfrm>
          <a:custGeom>
            <a:avLst/>
            <a:gdLst/>
            <a:ahLst/>
            <a:cxnLst/>
            <a:rect l="l" t="t" r="r" b="b"/>
            <a:pathLst>
              <a:path w="11301259" h="3195341">
                <a:moveTo>
                  <a:pt x="0" y="0"/>
                </a:moveTo>
                <a:lnTo>
                  <a:pt x="11301258" y="0"/>
                </a:lnTo>
                <a:lnTo>
                  <a:pt x="11301258" y="3195341"/>
                </a:lnTo>
                <a:lnTo>
                  <a:pt x="0" y="3195341"/>
                </a:lnTo>
                <a:lnTo>
                  <a:pt x="0" y="0"/>
                </a:lnTo>
                <a:close/>
              </a:path>
            </a:pathLst>
          </a:custGeom>
          <a:blipFill>
            <a:blip r:embed="rId4"/>
            <a:stretch>
              <a:fillRect t="-10301" b="-37359"/>
            </a:stretch>
          </a:blipFill>
        </p:spPr>
        <p:txBody>
          <a:bodyPr/>
          <a:lstStyle/>
          <a:p>
            <a:endParaRPr lang="es-P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TextBox 3"/>
          <p:cNvSpPr txBox="1"/>
          <p:nvPr/>
        </p:nvSpPr>
        <p:spPr>
          <a:xfrm>
            <a:off x="2616501" y="6491466"/>
            <a:ext cx="4976927" cy="1736788"/>
          </a:xfrm>
          <a:prstGeom prst="rect">
            <a:avLst/>
          </a:prstGeom>
        </p:spPr>
        <p:txBody>
          <a:bodyPr lIns="0" tIns="0" rIns="0" bIns="0" rtlCol="0" anchor="t">
            <a:spAutoFit/>
          </a:bodyPr>
          <a:lstStyle/>
          <a:p>
            <a:pPr marL="0" lvl="0" indent="0" algn="ctr">
              <a:lnSpc>
                <a:spcPts val="3496"/>
              </a:lnSpc>
              <a:spcBef>
                <a:spcPct val="0"/>
              </a:spcBef>
            </a:pPr>
            <a:r>
              <a:rPr lang="en-US" sz="2497">
                <a:solidFill>
                  <a:srgbClr val="FFFFFF"/>
                </a:solidFill>
                <a:latin typeface="DM Sans"/>
                <a:ea typeface="DM Sans"/>
                <a:cs typeface="DM Sans"/>
                <a:sym typeface="DM Sans"/>
              </a:rPr>
              <a:t>Es aquel cuya administración está a cargo de una institución arbitral, el cual cuenta con Reglamentos Arbitrales propios.</a:t>
            </a:r>
          </a:p>
        </p:txBody>
      </p:sp>
      <p:sp>
        <p:nvSpPr>
          <p:cNvPr id="4" name="TextBox 4"/>
          <p:cNvSpPr txBox="1"/>
          <p:nvPr/>
        </p:nvSpPr>
        <p:spPr>
          <a:xfrm>
            <a:off x="3280262" y="5737710"/>
            <a:ext cx="3649404" cy="539927"/>
          </a:xfrm>
          <a:prstGeom prst="rect">
            <a:avLst/>
          </a:prstGeom>
        </p:spPr>
        <p:txBody>
          <a:bodyPr lIns="0" tIns="0" rIns="0" bIns="0" rtlCol="0" anchor="t">
            <a:spAutoFit/>
          </a:bodyPr>
          <a:lstStyle/>
          <a:p>
            <a:pPr marL="0" lvl="0" indent="0" algn="ctr">
              <a:lnSpc>
                <a:spcPts val="4365"/>
              </a:lnSpc>
              <a:spcBef>
                <a:spcPct val="0"/>
              </a:spcBef>
            </a:pPr>
            <a:r>
              <a:rPr lang="en-US" sz="3118" b="1">
                <a:solidFill>
                  <a:srgbClr val="FFFFFF"/>
                </a:solidFill>
                <a:latin typeface="DM Sans Bold"/>
                <a:ea typeface="DM Sans Bold"/>
                <a:cs typeface="DM Sans Bold"/>
                <a:sym typeface="DM Sans Bold"/>
              </a:rPr>
              <a:t>Institucional</a:t>
            </a:r>
          </a:p>
        </p:txBody>
      </p:sp>
      <p:sp>
        <p:nvSpPr>
          <p:cNvPr id="5" name="Freeform 5"/>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grpSp>
        <p:nvGrpSpPr>
          <p:cNvPr id="7" name="Group 7"/>
          <p:cNvGrpSpPr/>
          <p:nvPr/>
        </p:nvGrpSpPr>
        <p:grpSpPr>
          <a:xfrm>
            <a:off x="9378280" y="4607500"/>
            <a:ext cx="6926953" cy="4260660"/>
            <a:chOff x="0" y="0"/>
            <a:chExt cx="2005932" cy="1233817"/>
          </a:xfrm>
        </p:grpSpPr>
        <p:sp>
          <p:nvSpPr>
            <p:cNvPr id="8" name="Freeform 8"/>
            <p:cNvSpPr/>
            <p:nvPr/>
          </p:nvSpPr>
          <p:spPr>
            <a:xfrm>
              <a:off x="0" y="0"/>
              <a:ext cx="2005932" cy="1233817"/>
            </a:xfrm>
            <a:custGeom>
              <a:avLst/>
              <a:gdLst/>
              <a:ahLst/>
              <a:cxnLst/>
              <a:rect l="l" t="t" r="r" b="b"/>
              <a:pathLst>
                <a:path w="2005932" h="1233817">
                  <a:moveTo>
                    <a:pt x="0" y="0"/>
                  </a:moveTo>
                  <a:lnTo>
                    <a:pt x="2005932" y="0"/>
                  </a:lnTo>
                  <a:lnTo>
                    <a:pt x="2005932" y="1233817"/>
                  </a:lnTo>
                  <a:lnTo>
                    <a:pt x="0" y="1233817"/>
                  </a:lnTo>
                  <a:close/>
                </a:path>
              </a:pathLst>
            </a:custGeom>
            <a:solidFill>
              <a:srgbClr val="000000">
                <a:alpha val="0"/>
              </a:srgbClr>
            </a:solidFill>
            <a:ln w="38100" cap="sq">
              <a:solidFill>
                <a:srgbClr val="FFFFFF"/>
              </a:solidFill>
              <a:prstDash val="solid"/>
              <a:miter/>
            </a:ln>
          </p:spPr>
          <p:txBody>
            <a:bodyPr/>
            <a:lstStyle/>
            <a:p>
              <a:endParaRPr lang="es-PE"/>
            </a:p>
          </p:txBody>
        </p:sp>
        <p:sp>
          <p:nvSpPr>
            <p:cNvPr id="9" name="TextBox 9"/>
            <p:cNvSpPr txBox="1"/>
            <p:nvPr/>
          </p:nvSpPr>
          <p:spPr>
            <a:xfrm>
              <a:off x="0" y="-38100"/>
              <a:ext cx="2005932" cy="1271917"/>
            </a:xfrm>
            <a:prstGeom prst="rect">
              <a:avLst/>
            </a:prstGeom>
          </p:spPr>
          <p:txBody>
            <a:bodyPr lIns="50800" tIns="50800" rIns="50800" bIns="50800" rtlCol="0" anchor="ctr"/>
            <a:lstStyle/>
            <a:p>
              <a:pPr algn="ctr">
                <a:lnSpc>
                  <a:spcPts val="3682"/>
                </a:lnSpc>
              </a:pPr>
              <a:endParaRPr/>
            </a:p>
          </p:txBody>
        </p:sp>
      </p:grpSp>
      <p:sp>
        <p:nvSpPr>
          <p:cNvPr id="10" name="TextBox 10"/>
          <p:cNvSpPr txBox="1"/>
          <p:nvPr/>
        </p:nvSpPr>
        <p:spPr>
          <a:xfrm>
            <a:off x="9550046" y="6053316"/>
            <a:ext cx="6583421" cy="2613088"/>
          </a:xfrm>
          <a:prstGeom prst="rect">
            <a:avLst/>
          </a:prstGeom>
        </p:spPr>
        <p:txBody>
          <a:bodyPr lIns="0" tIns="0" rIns="0" bIns="0" rtlCol="0" anchor="t">
            <a:spAutoFit/>
          </a:bodyPr>
          <a:lstStyle/>
          <a:p>
            <a:pPr marL="0" lvl="0" indent="0" algn="ctr">
              <a:lnSpc>
                <a:spcPts val="3496"/>
              </a:lnSpc>
              <a:spcBef>
                <a:spcPct val="0"/>
              </a:spcBef>
            </a:pPr>
            <a:r>
              <a:rPr lang="en-US" sz="2497">
                <a:solidFill>
                  <a:srgbClr val="FFFFFF"/>
                </a:solidFill>
                <a:latin typeface="DM Sans"/>
                <a:ea typeface="DM Sans"/>
                <a:cs typeface="DM Sans"/>
                <a:sym typeface="DM Sans"/>
              </a:rPr>
              <a:t>Es aquel proceso cuya administración y desarrollo no ha sido encomendado a una institución arbitral, sino que es conducido a voluntad de las partes, quienes en concurrencia de los árbitros, fijan sus propias reglas.</a:t>
            </a:r>
          </a:p>
        </p:txBody>
      </p:sp>
      <p:grpSp>
        <p:nvGrpSpPr>
          <p:cNvPr id="11" name="Group 11"/>
          <p:cNvGrpSpPr/>
          <p:nvPr/>
        </p:nvGrpSpPr>
        <p:grpSpPr>
          <a:xfrm>
            <a:off x="11866420" y="3410616"/>
            <a:ext cx="1950672" cy="2393769"/>
            <a:chOff x="0" y="0"/>
            <a:chExt cx="513757" cy="630458"/>
          </a:xfrm>
        </p:grpSpPr>
        <p:sp>
          <p:nvSpPr>
            <p:cNvPr id="12" name="Freeform 12"/>
            <p:cNvSpPr/>
            <p:nvPr/>
          </p:nvSpPr>
          <p:spPr>
            <a:xfrm>
              <a:off x="0" y="0"/>
              <a:ext cx="513757" cy="630458"/>
            </a:xfrm>
            <a:custGeom>
              <a:avLst/>
              <a:gdLst/>
              <a:ahLst/>
              <a:cxnLst/>
              <a:rect l="l" t="t" r="r" b="b"/>
              <a:pathLst>
                <a:path w="513757" h="630458">
                  <a:moveTo>
                    <a:pt x="0" y="0"/>
                  </a:moveTo>
                  <a:lnTo>
                    <a:pt x="513757" y="0"/>
                  </a:lnTo>
                  <a:lnTo>
                    <a:pt x="513757" y="630458"/>
                  </a:lnTo>
                  <a:lnTo>
                    <a:pt x="0" y="630458"/>
                  </a:lnTo>
                  <a:close/>
                </a:path>
              </a:pathLst>
            </a:custGeom>
            <a:solidFill>
              <a:srgbClr val="21396D"/>
            </a:solidFill>
            <a:ln cap="sq">
              <a:noFill/>
              <a:prstDash val="solid"/>
              <a:miter/>
            </a:ln>
          </p:spPr>
          <p:txBody>
            <a:bodyPr/>
            <a:lstStyle/>
            <a:p>
              <a:endParaRPr lang="es-PE"/>
            </a:p>
          </p:txBody>
        </p:sp>
        <p:sp>
          <p:nvSpPr>
            <p:cNvPr id="13" name="TextBox 13"/>
            <p:cNvSpPr txBox="1"/>
            <p:nvPr/>
          </p:nvSpPr>
          <p:spPr>
            <a:xfrm>
              <a:off x="0" y="-171450"/>
              <a:ext cx="513757" cy="801908"/>
            </a:xfrm>
            <a:prstGeom prst="rect">
              <a:avLst/>
            </a:prstGeom>
          </p:spPr>
          <p:txBody>
            <a:bodyPr lIns="0" tIns="0" rIns="0" bIns="0" rtlCol="0" anchor="ctr"/>
            <a:lstStyle/>
            <a:p>
              <a:pPr marL="0" lvl="0" indent="0" algn="ctr">
                <a:lnSpc>
                  <a:spcPts val="15586"/>
                </a:lnSpc>
              </a:pPr>
              <a:r>
                <a:rPr lang="en-US" sz="11460" b="1" spc="68">
                  <a:solidFill>
                    <a:srgbClr val="FFFFFF"/>
                  </a:solidFill>
                  <a:latin typeface="Garet Bold"/>
                  <a:ea typeface="Garet Bold"/>
                  <a:cs typeface="Garet Bold"/>
                  <a:sym typeface="Garet Bold"/>
                </a:rPr>
                <a:t>2</a:t>
              </a:r>
            </a:p>
          </p:txBody>
        </p:sp>
      </p:grpSp>
      <p:sp>
        <p:nvSpPr>
          <p:cNvPr id="14" name="TextBox 14"/>
          <p:cNvSpPr txBox="1"/>
          <p:nvPr/>
        </p:nvSpPr>
        <p:spPr>
          <a:xfrm>
            <a:off x="11017054" y="5393893"/>
            <a:ext cx="3649404" cy="539927"/>
          </a:xfrm>
          <a:prstGeom prst="rect">
            <a:avLst/>
          </a:prstGeom>
        </p:spPr>
        <p:txBody>
          <a:bodyPr lIns="0" tIns="0" rIns="0" bIns="0" rtlCol="0" anchor="t">
            <a:spAutoFit/>
          </a:bodyPr>
          <a:lstStyle/>
          <a:p>
            <a:pPr marL="0" lvl="0" indent="0" algn="ctr">
              <a:lnSpc>
                <a:spcPts val="4365"/>
              </a:lnSpc>
              <a:spcBef>
                <a:spcPct val="0"/>
              </a:spcBef>
            </a:pPr>
            <a:r>
              <a:rPr lang="en-US" sz="3118" b="1">
                <a:solidFill>
                  <a:srgbClr val="FFFFFF"/>
                </a:solidFill>
                <a:latin typeface="DM Sans Bold"/>
                <a:ea typeface="DM Sans Bold"/>
                <a:cs typeface="DM Sans Bold"/>
                <a:sym typeface="DM Sans Bold"/>
              </a:rPr>
              <a:t>Ad hoc</a:t>
            </a:r>
          </a:p>
        </p:txBody>
      </p:sp>
      <p:grpSp>
        <p:nvGrpSpPr>
          <p:cNvPr id="15" name="Group 15"/>
          <p:cNvGrpSpPr/>
          <p:nvPr/>
        </p:nvGrpSpPr>
        <p:grpSpPr>
          <a:xfrm>
            <a:off x="1641488" y="4607500"/>
            <a:ext cx="6926953" cy="4260660"/>
            <a:chOff x="0" y="0"/>
            <a:chExt cx="2005932" cy="1233817"/>
          </a:xfrm>
        </p:grpSpPr>
        <p:sp>
          <p:nvSpPr>
            <p:cNvPr id="16" name="Freeform 16"/>
            <p:cNvSpPr/>
            <p:nvPr/>
          </p:nvSpPr>
          <p:spPr>
            <a:xfrm>
              <a:off x="0" y="0"/>
              <a:ext cx="2005932" cy="1233817"/>
            </a:xfrm>
            <a:custGeom>
              <a:avLst/>
              <a:gdLst/>
              <a:ahLst/>
              <a:cxnLst/>
              <a:rect l="l" t="t" r="r" b="b"/>
              <a:pathLst>
                <a:path w="2005932" h="1233817">
                  <a:moveTo>
                    <a:pt x="0" y="0"/>
                  </a:moveTo>
                  <a:lnTo>
                    <a:pt x="2005932" y="0"/>
                  </a:lnTo>
                  <a:lnTo>
                    <a:pt x="2005932" y="1233817"/>
                  </a:lnTo>
                  <a:lnTo>
                    <a:pt x="0" y="1233817"/>
                  </a:lnTo>
                  <a:close/>
                </a:path>
              </a:pathLst>
            </a:custGeom>
            <a:solidFill>
              <a:srgbClr val="000000">
                <a:alpha val="0"/>
              </a:srgbClr>
            </a:solidFill>
            <a:ln w="38100" cap="sq">
              <a:solidFill>
                <a:srgbClr val="FFFFFF"/>
              </a:solidFill>
              <a:prstDash val="solid"/>
              <a:miter/>
            </a:ln>
          </p:spPr>
          <p:txBody>
            <a:bodyPr/>
            <a:lstStyle/>
            <a:p>
              <a:endParaRPr lang="es-PE"/>
            </a:p>
          </p:txBody>
        </p:sp>
        <p:sp>
          <p:nvSpPr>
            <p:cNvPr id="17" name="TextBox 17"/>
            <p:cNvSpPr txBox="1"/>
            <p:nvPr/>
          </p:nvSpPr>
          <p:spPr>
            <a:xfrm>
              <a:off x="0" y="-38100"/>
              <a:ext cx="2005932" cy="1271917"/>
            </a:xfrm>
            <a:prstGeom prst="rect">
              <a:avLst/>
            </a:prstGeom>
          </p:spPr>
          <p:txBody>
            <a:bodyPr lIns="50800" tIns="50800" rIns="50800" bIns="50800" rtlCol="0" anchor="ctr"/>
            <a:lstStyle/>
            <a:p>
              <a:pPr algn="ctr">
                <a:lnSpc>
                  <a:spcPts val="3682"/>
                </a:lnSpc>
              </a:pPr>
              <a:endParaRPr/>
            </a:p>
          </p:txBody>
        </p:sp>
      </p:grpSp>
      <p:grpSp>
        <p:nvGrpSpPr>
          <p:cNvPr id="18" name="Group 18"/>
          <p:cNvGrpSpPr/>
          <p:nvPr/>
        </p:nvGrpSpPr>
        <p:grpSpPr>
          <a:xfrm>
            <a:off x="4129628" y="3410616"/>
            <a:ext cx="1950672" cy="2393769"/>
            <a:chOff x="0" y="0"/>
            <a:chExt cx="513757" cy="630458"/>
          </a:xfrm>
        </p:grpSpPr>
        <p:sp>
          <p:nvSpPr>
            <p:cNvPr id="19" name="Freeform 19"/>
            <p:cNvSpPr/>
            <p:nvPr/>
          </p:nvSpPr>
          <p:spPr>
            <a:xfrm>
              <a:off x="0" y="0"/>
              <a:ext cx="513757" cy="630458"/>
            </a:xfrm>
            <a:custGeom>
              <a:avLst/>
              <a:gdLst/>
              <a:ahLst/>
              <a:cxnLst/>
              <a:rect l="l" t="t" r="r" b="b"/>
              <a:pathLst>
                <a:path w="513757" h="630458">
                  <a:moveTo>
                    <a:pt x="0" y="0"/>
                  </a:moveTo>
                  <a:lnTo>
                    <a:pt x="513757" y="0"/>
                  </a:lnTo>
                  <a:lnTo>
                    <a:pt x="513757" y="630458"/>
                  </a:lnTo>
                  <a:lnTo>
                    <a:pt x="0" y="630458"/>
                  </a:lnTo>
                  <a:close/>
                </a:path>
              </a:pathLst>
            </a:custGeom>
            <a:solidFill>
              <a:srgbClr val="21396D"/>
            </a:solidFill>
            <a:ln cap="sq">
              <a:noFill/>
              <a:prstDash val="solid"/>
              <a:miter/>
            </a:ln>
          </p:spPr>
          <p:txBody>
            <a:bodyPr/>
            <a:lstStyle/>
            <a:p>
              <a:endParaRPr lang="es-PE"/>
            </a:p>
          </p:txBody>
        </p:sp>
        <p:sp>
          <p:nvSpPr>
            <p:cNvPr id="20" name="TextBox 20"/>
            <p:cNvSpPr txBox="1"/>
            <p:nvPr/>
          </p:nvSpPr>
          <p:spPr>
            <a:xfrm>
              <a:off x="0" y="-171450"/>
              <a:ext cx="513757" cy="801908"/>
            </a:xfrm>
            <a:prstGeom prst="rect">
              <a:avLst/>
            </a:prstGeom>
          </p:spPr>
          <p:txBody>
            <a:bodyPr lIns="0" tIns="0" rIns="0" bIns="0" rtlCol="0" anchor="ctr"/>
            <a:lstStyle/>
            <a:p>
              <a:pPr marL="0" lvl="0" indent="0" algn="ctr">
                <a:lnSpc>
                  <a:spcPts val="15586"/>
                </a:lnSpc>
              </a:pPr>
              <a:r>
                <a:rPr lang="en-US" sz="11460" b="1" spc="68">
                  <a:solidFill>
                    <a:srgbClr val="FFFFFF"/>
                  </a:solidFill>
                  <a:latin typeface="Garet Bold"/>
                  <a:ea typeface="Garet Bold"/>
                  <a:cs typeface="Garet Bold"/>
                  <a:sym typeface="Garet Bold"/>
                </a:rPr>
                <a:t>1</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Freeform 3"/>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884681" y="3897032"/>
            <a:ext cx="14518638" cy="4481089"/>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Arbitraje Institucional</a:t>
            </a:r>
          </a:p>
          <a:p>
            <a:pPr algn="just">
              <a:lnSpc>
                <a:spcPts val="4485"/>
              </a:lnSpc>
            </a:pPr>
            <a:r>
              <a:rPr lang="en-US" sz="3204" b="1">
                <a:solidFill>
                  <a:srgbClr val="FFFFFF"/>
                </a:solidFill>
                <a:latin typeface="DM Sans Bold"/>
                <a:ea typeface="DM Sans Bold"/>
                <a:cs typeface="DM Sans Bold"/>
                <a:sym typeface="DM Sans Bold"/>
              </a:rPr>
              <a:t>REGLAS CONOCIDAS: </a:t>
            </a:r>
          </a:p>
          <a:p>
            <a:pPr algn="just">
              <a:lnSpc>
                <a:spcPts val="4485"/>
              </a:lnSpc>
              <a:spcBef>
                <a:spcPct val="0"/>
              </a:spcBef>
            </a:pPr>
            <a:r>
              <a:rPr lang="en-US" sz="3204" b="1">
                <a:solidFill>
                  <a:srgbClr val="FFFFFF"/>
                </a:solidFill>
                <a:latin typeface="DM Sans Bold"/>
                <a:ea typeface="DM Sans Bold"/>
                <a:cs typeface="DM Sans Bold"/>
                <a:sym typeface="DM Sans Bold"/>
              </a:rPr>
              <a:t>El Reglamento que regula las actuaciones arbitrales precede al inicio del arbitraje, cada Institución Arbitral cuenta con un Reglamento propio, esto posibilita que las partes conozcan de antemano las reglas del proceso. Son reglas procedimentales preestablecidas siendo innecesario, por tanto, que los árbitros tengan que establecer esas reglas en cada caso concreto. Brinda seguridad jurídica y predictibilidad.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Freeform 3"/>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519025" y="3437565"/>
            <a:ext cx="15249951" cy="6167014"/>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Arbitraje Institucional</a:t>
            </a:r>
          </a:p>
          <a:p>
            <a:pPr algn="just">
              <a:lnSpc>
                <a:spcPts val="4485"/>
              </a:lnSpc>
            </a:pPr>
            <a:r>
              <a:rPr lang="en-US" sz="3204" b="1">
                <a:solidFill>
                  <a:srgbClr val="FFFFFF"/>
                </a:solidFill>
                <a:latin typeface="DM Sans Bold"/>
                <a:ea typeface="DM Sans Bold"/>
                <a:cs typeface="DM Sans Bold"/>
                <a:sym typeface="DM Sans Bold"/>
              </a:rPr>
              <a:t>COSTOS CONOCIDOS:</a:t>
            </a:r>
          </a:p>
          <a:p>
            <a:pPr algn="just">
              <a:lnSpc>
                <a:spcPts val="4485"/>
              </a:lnSpc>
              <a:spcBef>
                <a:spcPct val="0"/>
              </a:spcBef>
            </a:pPr>
            <a:r>
              <a:rPr lang="en-US" sz="3204" b="1">
                <a:solidFill>
                  <a:srgbClr val="FFFFFF"/>
                </a:solidFill>
                <a:latin typeface="DM Sans Bold"/>
                <a:ea typeface="DM Sans Bold"/>
                <a:cs typeface="DM Sans Bold"/>
                <a:sym typeface="DM Sans Bold"/>
              </a:rPr>
              <a:t>Cada Institución Arbitral posee un tarifario de honorarios y gastos arbitrales, que permita a las partes realizar un análisis económico previo sobre el costo del proceso respecto de los beneficios que pretenden obtener. Este tarifario genera predictibilidad seguridad al evitarse arbitrariedades en la fijación de los honorarios de los árbitros y de la secretaría arbitral. Asimismo la reliquidación de honorarios y gastos arbitrales en caso de ampliación de demanda o reconvención está a cargo de las Cortes de Arbitraje de cada Institución Arbitral, que son órganos colegiados neutrales respecto de los arbitrajes administrados por la Institución.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Freeform 3"/>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519025" y="3725715"/>
            <a:ext cx="15249951" cy="4481089"/>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Arbitraje Institucional</a:t>
            </a:r>
          </a:p>
          <a:p>
            <a:pPr algn="just">
              <a:lnSpc>
                <a:spcPts val="4485"/>
              </a:lnSpc>
            </a:pPr>
            <a:r>
              <a:rPr lang="en-US" sz="3204" b="1">
                <a:solidFill>
                  <a:srgbClr val="FFFFFF"/>
                </a:solidFill>
                <a:latin typeface="DM Sans Bold"/>
                <a:ea typeface="DM Sans Bold"/>
                <a:cs typeface="DM Sans Bold"/>
                <a:sym typeface="DM Sans Bold"/>
              </a:rPr>
              <a:t>REGULACION DE REGLAS ETICAS ESPECIFICAS Y ORGANOS DE SANCION PRECONSTITUIDOS:</a:t>
            </a:r>
          </a:p>
          <a:p>
            <a:pPr algn="just">
              <a:lnSpc>
                <a:spcPts val="4485"/>
              </a:lnSpc>
              <a:spcBef>
                <a:spcPct val="0"/>
              </a:spcBef>
            </a:pPr>
            <a:r>
              <a:rPr lang="en-US" sz="3204" b="1">
                <a:solidFill>
                  <a:srgbClr val="FFFFFF"/>
                </a:solidFill>
                <a:latin typeface="DM Sans Bold"/>
                <a:ea typeface="DM Sans Bold"/>
                <a:cs typeface="DM Sans Bold"/>
                <a:sym typeface="DM Sans Bold"/>
              </a:rPr>
              <a:t>Cada Institución Arbitral posee un Código de Ética que establece los principios y valores a los que están sujetos los árbitros, estableciendo sanciones en el caso que su comportamiento viole tales principios y valores, las Cortes de Arbitraje de cada Institución son las que tienen a su cargo esta labor sancionadora.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Freeform 3"/>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519025" y="3725715"/>
            <a:ext cx="15249951" cy="4481089"/>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Arbitraje Institucional</a:t>
            </a:r>
          </a:p>
          <a:p>
            <a:pPr algn="just">
              <a:lnSpc>
                <a:spcPts val="4485"/>
              </a:lnSpc>
            </a:pPr>
            <a:r>
              <a:rPr lang="en-US" sz="3204" b="1">
                <a:solidFill>
                  <a:srgbClr val="FFFFFF"/>
                </a:solidFill>
                <a:latin typeface="DM Sans Bold"/>
                <a:ea typeface="DM Sans Bold"/>
                <a:cs typeface="DM Sans Bold"/>
                <a:sym typeface="DM Sans Bold"/>
              </a:rPr>
              <a:t>LISTA DE ARBITROS REFERENCIAL:</a:t>
            </a:r>
          </a:p>
          <a:p>
            <a:pPr algn="just">
              <a:lnSpc>
                <a:spcPts val="4485"/>
              </a:lnSpc>
              <a:spcBef>
                <a:spcPct val="0"/>
              </a:spcBef>
            </a:pPr>
            <a:r>
              <a:rPr lang="en-US" sz="3204" b="1">
                <a:solidFill>
                  <a:srgbClr val="FFFFFF"/>
                </a:solidFill>
                <a:latin typeface="DM Sans Bold"/>
                <a:ea typeface="DM Sans Bold"/>
                <a:cs typeface="DM Sans Bold"/>
                <a:sym typeface="DM Sans Bold"/>
              </a:rPr>
              <a:t>Cada Institución Arbitral posee una lista o registro de árbitros previamente seleccionados por la Institución, que además de servir como referente a las partes para designar al árbitro de parte, sirve también como referente obligatorio para la Institución Arbitral cuando debe designar árbitros por omisión o falta de acuerdo de las partes. En este sentido, las Instituciones pueden depurar árbitros de sus listas ante supuestos de infracciones éticas.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6037511"/>
            <a:ext cx="9505576" cy="3581019"/>
          </a:xfrm>
          <a:prstGeom prst="rect">
            <a:avLst/>
          </a:prstGeom>
        </p:spPr>
        <p:txBody>
          <a:bodyPr lIns="0" tIns="0" rIns="0" bIns="0" rtlCol="0" anchor="t">
            <a:spAutoFit/>
          </a:bodyPr>
          <a:lstStyle/>
          <a:p>
            <a:pPr marL="0" lvl="0" indent="0" algn="just">
              <a:lnSpc>
                <a:spcPts val="4746"/>
              </a:lnSpc>
              <a:spcBef>
                <a:spcPct val="0"/>
              </a:spcBef>
            </a:pPr>
            <a:r>
              <a:rPr lang="en-US" sz="3390">
                <a:solidFill>
                  <a:srgbClr val="070605"/>
                </a:solidFill>
                <a:latin typeface="DM Sans"/>
                <a:ea typeface="DM Sans"/>
                <a:cs typeface="DM Sans"/>
                <a:sym typeface="DM Sans"/>
              </a:rPr>
              <a:t>3. Se entenderá que el convenio arbitral es escrito cuando quede constancia de su contenido en cualquier forma, ya sea que el acuerdo de arbitraje o contrato se haya concertado mediante la ejecución de ciertos actos o por cualquier otro medio. </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
        <p:nvSpPr>
          <p:cNvPr id="11" name="TextBox 11"/>
          <p:cNvSpPr txBox="1"/>
          <p:nvPr/>
        </p:nvSpPr>
        <p:spPr>
          <a:xfrm>
            <a:off x="1028700" y="3321649"/>
            <a:ext cx="9505576" cy="2380869"/>
          </a:xfrm>
          <a:prstGeom prst="rect">
            <a:avLst/>
          </a:prstGeom>
        </p:spPr>
        <p:txBody>
          <a:bodyPr lIns="0" tIns="0" rIns="0" bIns="0" rtlCol="0" anchor="t">
            <a:spAutoFit/>
          </a:bodyPr>
          <a:lstStyle/>
          <a:p>
            <a:pPr marL="0" lvl="0" indent="0" algn="just">
              <a:lnSpc>
                <a:spcPts val="4746"/>
              </a:lnSpc>
              <a:spcBef>
                <a:spcPct val="0"/>
              </a:spcBef>
            </a:pPr>
            <a:r>
              <a:rPr lang="en-US" sz="3390">
                <a:solidFill>
                  <a:srgbClr val="070605"/>
                </a:solidFill>
                <a:latin typeface="DM Sans"/>
                <a:ea typeface="DM Sans"/>
                <a:cs typeface="DM Sans"/>
                <a:sym typeface="DM Sans"/>
              </a:rPr>
              <a:t>2. El convenio arbitral deberá constar por escrito. Podrá adoptar la forma de una cláusula incluida en un contrato o la forma de un acuerdo independiente.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Freeform 3"/>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273862" y="3437565"/>
            <a:ext cx="15740275" cy="6167014"/>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Arbitraje Institucional</a:t>
            </a:r>
          </a:p>
          <a:p>
            <a:pPr algn="just">
              <a:lnSpc>
                <a:spcPts val="4485"/>
              </a:lnSpc>
            </a:pPr>
            <a:r>
              <a:rPr lang="en-US" sz="3204" b="1">
                <a:solidFill>
                  <a:srgbClr val="FFFFFF"/>
                </a:solidFill>
                <a:latin typeface="DM Sans Bold"/>
                <a:ea typeface="DM Sans Bold"/>
                <a:cs typeface="DM Sans Bold"/>
                <a:sym typeface="DM Sans Bold"/>
              </a:rPr>
              <a:t>ORGANIZACIÓN CON SOPORTE INSTITUCIONAL Y PERMANENCIA EN EL TIEMPO:</a:t>
            </a:r>
          </a:p>
          <a:p>
            <a:pPr algn="just">
              <a:lnSpc>
                <a:spcPts val="4485"/>
              </a:lnSpc>
              <a:spcBef>
                <a:spcPct val="0"/>
              </a:spcBef>
            </a:pPr>
            <a:r>
              <a:rPr lang="en-US" sz="3204" b="1">
                <a:solidFill>
                  <a:srgbClr val="FFFFFF"/>
                </a:solidFill>
                <a:latin typeface="DM Sans Bold"/>
                <a:ea typeface="DM Sans Bold"/>
                <a:cs typeface="DM Sans Bold"/>
                <a:sym typeface="DM Sans Bold"/>
              </a:rPr>
              <a:t>Cada Institución Arbitral constituye una organización y estructura adecuadas e independientes de las partes y de los árbitros que salvaguardan, bajo responsabilidad, el normal, eficiente y oportuno desarrollo de las actuaciones arbitrales. Para ello, cuentan con un órgano del más alto nivel (Corte, Consejo, etc.) y una Secretaría General que lidera a los secretarios arbitrales que son profesionales debidamente capacitados y especializados en procesos arbitrales. Además normalmente forman parte de un gremio empresarial, colegio profesional o universidad, lo cual les otorga credibilidad y seriedad frente a las partes.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Freeform 3"/>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884681" y="3653261"/>
            <a:ext cx="14518638" cy="5605039"/>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Ventajas del Arbitraje Institucional</a:t>
            </a:r>
          </a:p>
          <a:p>
            <a:pPr marL="691782" lvl="1" indent="-345891" algn="just">
              <a:lnSpc>
                <a:spcPts val="4485"/>
              </a:lnSpc>
              <a:buAutoNum type="arabicPeriod"/>
            </a:pPr>
            <a:r>
              <a:rPr lang="en-US" sz="3204" b="1">
                <a:solidFill>
                  <a:srgbClr val="FFFFFF"/>
                </a:solidFill>
                <a:latin typeface="DM Sans Bold"/>
                <a:ea typeface="DM Sans Bold"/>
                <a:cs typeface="DM Sans Bold"/>
                <a:sym typeface="DM Sans Bold"/>
              </a:rPr>
              <a:t>Reglamentos preestablecidos:</a:t>
            </a:r>
            <a:r>
              <a:rPr lang="en-US" sz="3204">
                <a:solidFill>
                  <a:srgbClr val="FFFFFF"/>
                </a:solidFill>
                <a:latin typeface="DM Sans"/>
                <a:ea typeface="DM Sans"/>
                <a:cs typeface="DM Sans"/>
                <a:sym typeface="DM Sans"/>
              </a:rPr>
              <a:t> Las partes conocen de antemano las reglas del proceso arbitral, lo que brinda seguridad jurídica y predictibilidad.</a:t>
            </a:r>
          </a:p>
          <a:p>
            <a:pPr marL="691782" lvl="1" indent="-345891" algn="just">
              <a:lnSpc>
                <a:spcPts val="4485"/>
              </a:lnSpc>
              <a:buAutoNum type="arabicPeriod"/>
            </a:pPr>
            <a:r>
              <a:rPr lang="en-US" sz="3204" b="1">
                <a:solidFill>
                  <a:srgbClr val="FFFFFF"/>
                </a:solidFill>
                <a:latin typeface="DM Sans Bold"/>
                <a:ea typeface="DM Sans Bold"/>
                <a:cs typeface="DM Sans Bold"/>
                <a:sym typeface="DM Sans Bold"/>
              </a:rPr>
              <a:t>Infraestructura y logística adecuada: </a:t>
            </a:r>
            <a:r>
              <a:rPr lang="en-US" sz="3204">
                <a:solidFill>
                  <a:srgbClr val="FFFFFF"/>
                </a:solidFill>
                <a:latin typeface="DM Sans"/>
                <a:ea typeface="DM Sans"/>
                <a:cs typeface="DM Sans"/>
                <a:sym typeface="DM Sans"/>
              </a:rPr>
              <a:t>Las instituciones arbitrales cuentan con la infraestructura y recursos humanos necesarios para gestionar el proceso de manera eficiente.</a:t>
            </a:r>
          </a:p>
          <a:p>
            <a:pPr marL="691782" lvl="1" indent="-345891" algn="just">
              <a:lnSpc>
                <a:spcPts val="4485"/>
              </a:lnSpc>
              <a:spcBef>
                <a:spcPct val="0"/>
              </a:spcBef>
              <a:buAutoNum type="arabicPeriod"/>
            </a:pPr>
            <a:r>
              <a:rPr lang="en-US" sz="3204" b="1">
                <a:solidFill>
                  <a:srgbClr val="FFFFFF"/>
                </a:solidFill>
                <a:latin typeface="DM Sans Bold"/>
                <a:ea typeface="DM Sans Bold"/>
                <a:cs typeface="DM Sans Bold"/>
                <a:sym typeface="DM Sans Bold"/>
              </a:rPr>
              <a:t>Transparencia y ética: </a:t>
            </a:r>
            <a:r>
              <a:rPr lang="en-US" sz="3204">
                <a:solidFill>
                  <a:srgbClr val="FFFFFF"/>
                </a:solidFill>
                <a:latin typeface="DM Sans"/>
                <a:ea typeface="DM Sans"/>
                <a:cs typeface="DM Sans"/>
                <a:sym typeface="DM Sans"/>
              </a:rPr>
              <a:t>Las instituciones suelen tener códigos de ética y procedimientos para asegurar la transparencia y conducta adecuada de los árbitros.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293934" y="1816459"/>
            <a:ext cx="13583641" cy="1516331"/>
          </a:xfrm>
          <a:prstGeom prst="rect">
            <a:avLst/>
          </a:prstGeom>
        </p:spPr>
        <p:txBody>
          <a:bodyPr lIns="0" tIns="0" rIns="0" bIns="0" rtlCol="0" anchor="t">
            <a:spAutoFit/>
          </a:bodyPr>
          <a:lstStyle/>
          <a:p>
            <a:pPr marL="0" lvl="0" indent="0" algn="ctr">
              <a:lnSpc>
                <a:spcPts val="5977"/>
              </a:lnSpc>
              <a:spcBef>
                <a:spcPct val="0"/>
              </a:spcBef>
            </a:pPr>
            <a:r>
              <a:rPr lang="en-US" sz="5243" b="1" spc="31">
                <a:solidFill>
                  <a:srgbClr val="FFFFFF"/>
                </a:solidFill>
                <a:latin typeface="Garet Bold"/>
                <a:ea typeface="Garet Bold"/>
                <a:cs typeface="Garet Bold"/>
                <a:sym typeface="Garet Bold"/>
              </a:rPr>
              <a:t>IV. Designación de un Centro de Arbitraje</a:t>
            </a:r>
          </a:p>
        </p:txBody>
      </p:sp>
      <p:sp>
        <p:nvSpPr>
          <p:cNvPr id="3" name="Freeform 3"/>
          <p:cNvSpPr/>
          <p:nvPr/>
        </p:nvSpPr>
        <p:spPr>
          <a:xfrm>
            <a:off x="16646512" y="8666404"/>
            <a:ext cx="1641488" cy="1620596"/>
          </a:xfrm>
          <a:custGeom>
            <a:avLst/>
            <a:gdLst/>
            <a:ahLst/>
            <a:cxnLst/>
            <a:rect l="l" t="t" r="r" b="b"/>
            <a:pathLst>
              <a:path w="1641488" h="1620596">
                <a:moveTo>
                  <a:pt x="0" y="0"/>
                </a:moveTo>
                <a:lnTo>
                  <a:pt x="1641488" y="0"/>
                </a:lnTo>
                <a:lnTo>
                  <a:pt x="1641488" y="1620596"/>
                </a:lnTo>
                <a:lnTo>
                  <a:pt x="0" y="16205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0" y="0"/>
            <a:ext cx="1641488" cy="1620596"/>
          </a:xfrm>
          <a:custGeom>
            <a:avLst/>
            <a:gdLst/>
            <a:ahLst/>
            <a:cxnLst/>
            <a:rect l="l" t="t" r="r" b="b"/>
            <a:pathLst>
              <a:path w="1641488" h="1620596">
                <a:moveTo>
                  <a:pt x="1641488" y="1620596"/>
                </a:moveTo>
                <a:lnTo>
                  <a:pt x="0" y="1620596"/>
                </a:lnTo>
                <a:lnTo>
                  <a:pt x="0" y="0"/>
                </a:lnTo>
                <a:lnTo>
                  <a:pt x="1641488" y="0"/>
                </a:lnTo>
                <a:lnTo>
                  <a:pt x="1641488" y="1620596"/>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884681" y="3653261"/>
            <a:ext cx="14518638" cy="5605039"/>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Ventajas del Arbitraje Institucional</a:t>
            </a:r>
          </a:p>
          <a:p>
            <a:pPr marL="691782" lvl="1" indent="-345891" algn="just">
              <a:lnSpc>
                <a:spcPts val="4485"/>
              </a:lnSpc>
              <a:buAutoNum type="arabicPeriod"/>
            </a:pPr>
            <a:r>
              <a:rPr lang="en-US" sz="3204" b="1">
                <a:solidFill>
                  <a:srgbClr val="FFFFFF"/>
                </a:solidFill>
                <a:latin typeface="DM Sans Bold"/>
                <a:ea typeface="DM Sans Bold"/>
                <a:cs typeface="DM Sans Bold"/>
                <a:sym typeface="DM Sans Bold"/>
              </a:rPr>
              <a:t>Reglamentos preestablecidos:</a:t>
            </a:r>
            <a:r>
              <a:rPr lang="en-US" sz="3204">
                <a:solidFill>
                  <a:srgbClr val="FFFFFF"/>
                </a:solidFill>
                <a:latin typeface="DM Sans"/>
                <a:ea typeface="DM Sans"/>
                <a:cs typeface="DM Sans"/>
                <a:sym typeface="DM Sans"/>
              </a:rPr>
              <a:t> Las partes conocen de antemano las reglas del proceso arbitral, lo que brinda seguridad jurídica y predictibilidad.</a:t>
            </a:r>
          </a:p>
          <a:p>
            <a:pPr marL="691782" lvl="1" indent="-345891" algn="just">
              <a:lnSpc>
                <a:spcPts val="4485"/>
              </a:lnSpc>
              <a:buAutoNum type="arabicPeriod"/>
            </a:pPr>
            <a:r>
              <a:rPr lang="en-US" sz="3204" b="1">
                <a:solidFill>
                  <a:srgbClr val="FFFFFF"/>
                </a:solidFill>
                <a:latin typeface="DM Sans Bold"/>
                <a:ea typeface="DM Sans Bold"/>
                <a:cs typeface="DM Sans Bold"/>
                <a:sym typeface="DM Sans Bold"/>
              </a:rPr>
              <a:t>Infraestructura y logística adecuada: </a:t>
            </a:r>
            <a:r>
              <a:rPr lang="en-US" sz="3204">
                <a:solidFill>
                  <a:srgbClr val="FFFFFF"/>
                </a:solidFill>
                <a:latin typeface="DM Sans"/>
                <a:ea typeface="DM Sans"/>
                <a:cs typeface="DM Sans"/>
                <a:sym typeface="DM Sans"/>
              </a:rPr>
              <a:t>Las instituciones arbitrales cuentan con la infraestructura y recursos humanos necesarios para gestionar el proceso de manera eficiente.</a:t>
            </a:r>
          </a:p>
          <a:p>
            <a:pPr marL="691782" lvl="1" indent="-345891" algn="just">
              <a:lnSpc>
                <a:spcPts val="4485"/>
              </a:lnSpc>
              <a:spcBef>
                <a:spcPct val="0"/>
              </a:spcBef>
              <a:buAutoNum type="arabicPeriod"/>
            </a:pPr>
            <a:r>
              <a:rPr lang="en-US" sz="3204" b="1">
                <a:solidFill>
                  <a:srgbClr val="FFFFFF"/>
                </a:solidFill>
                <a:latin typeface="DM Sans Bold"/>
                <a:ea typeface="DM Sans Bold"/>
                <a:cs typeface="DM Sans Bold"/>
                <a:sym typeface="DM Sans Bold"/>
              </a:rPr>
              <a:t>Transparencia y ética: </a:t>
            </a:r>
            <a:r>
              <a:rPr lang="en-US" sz="3204">
                <a:solidFill>
                  <a:srgbClr val="FFFFFF"/>
                </a:solidFill>
                <a:latin typeface="DM Sans"/>
                <a:ea typeface="DM Sans"/>
                <a:cs typeface="DM Sans"/>
                <a:sym typeface="DM Sans"/>
              </a:rPr>
              <a:t>Las instituciones suelen tener códigos de ética y procedimientos para asegurar la transparencia y conducta adecuada de los árbitros.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39729" y="9111973"/>
            <a:ext cx="1608462" cy="292653"/>
            <a:chOff x="0" y="0"/>
            <a:chExt cx="2144617" cy="390204"/>
          </a:xfrm>
        </p:grpSpPr>
        <p:grpSp>
          <p:nvGrpSpPr>
            <p:cNvPr id="3" name="Group 3"/>
            <p:cNvGrpSpPr/>
            <p:nvPr/>
          </p:nvGrpSpPr>
          <p:grpSpPr>
            <a:xfrm>
              <a:off x="0" y="0"/>
              <a:ext cx="390204" cy="39020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6" name="Group 6"/>
            <p:cNvGrpSpPr/>
            <p:nvPr/>
          </p:nvGrpSpPr>
          <p:grpSpPr>
            <a:xfrm>
              <a:off x="1178278" y="0"/>
              <a:ext cx="390204" cy="3902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9" name="Group 9"/>
            <p:cNvGrpSpPr/>
            <p:nvPr/>
          </p:nvGrpSpPr>
          <p:grpSpPr>
            <a:xfrm>
              <a:off x="576135" y="0"/>
              <a:ext cx="390204" cy="3902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12" name="Group 12"/>
            <p:cNvGrpSpPr/>
            <p:nvPr/>
          </p:nvGrpSpPr>
          <p:grpSpPr>
            <a:xfrm>
              <a:off x="1754412" y="0"/>
              <a:ext cx="390204" cy="390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sp>
        <p:nvSpPr>
          <p:cNvPr id="15" name="TextBox 15"/>
          <p:cNvSpPr txBox="1"/>
          <p:nvPr/>
        </p:nvSpPr>
        <p:spPr>
          <a:xfrm>
            <a:off x="1028700" y="1057275"/>
            <a:ext cx="13124929" cy="763829"/>
          </a:xfrm>
          <a:prstGeom prst="rect">
            <a:avLst/>
          </a:prstGeom>
        </p:spPr>
        <p:txBody>
          <a:bodyPr lIns="0" tIns="0" rIns="0" bIns="0" rtlCol="0" anchor="t">
            <a:spAutoFit/>
          </a:bodyPr>
          <a:lstStyle/>
          <a:p>
            <a:pPr marL="0" lvl="0" indent="0" algn="l">
              <a:lnSpc>
                <a:spcPts val="5973"/>
              </a:lnSpc>
              <a:spcBef>
                <a:spcPct val="0"/>
              </a:spcBef>
            </a:pPr>
            <a:r>
              <a:rPr lang="en-US" sz="5240" b="1" spc="31">
                <a:solidFill>
                  <a:srgbClr val="21396D"/>
                </a:solidFill>
                <a:latin typeface="Garet Bold"/>
                <a:ea typeface="Garet Bold"/>
                <a:cs typeface="Garet Bold"/>
                <a:sym typeface="Garet Bold"/>
              </a:rPr>
              <a:t>V. Conciliación en el proceso arbitral</a:t>
            </a:r>
          </a:p>
        </p:txBody>
      </p:sp>
      <p:grpSp>
        <p:nvGrpSpPr>
          <p:cNvPr id="16" name="Group 16"/>
          <p:cNvGrpSpPr/>
          <p:nvPr/>
        </p:nvGrpSpPr>
        <p:grpSpPr>
          <a:xfrm>
            <a:off x="1737186" y="2012860"/>
            <a:ext cx="6459736" cy="665133"/>
            <a:chOff x="0" y="0"/>
            <a:chExt cx="1541848" cy="158758"/>
          </a:xfrm>
        </p:grpSpPr>
        <p:sp>
          <p:nvSpPr>
            <p:cNvPr id="17" name="Freeform 17"/>
            <p:cNvSpPr/>
            <p:nvPr/>
          </p:nvSpPr>
          <p:spPr>
            <a:xfrm>
              <a:off x="0" y="0"/>
              <a:ext cx="1541848" cy="158758"/>
            </a:xfrm>
            <a:custGeom>
              <a:avLst/>
              <a:gdLst/>
              <a:ahLst/>
              <a:cxnLst/>
              <a:rect l="l" t="t" r="r" b="b"/>
              <a:pathLst>
                <a:path w="1541848" h="158758">
                  <a:moveTo>
                    <a:pt x="21573" y="0"/>
                  </a:moveTo>
                  <a:lnTo>
                    <a:pt x="1520276" y="0"/>
                  </a:lnTo>
                  <a:cubicBezTo>
                    <a:pt x="1532190" y="0"/>
                    <a:pt x="1541848" y="9658"/>
                    <a:pt x="1541848" y="21573"/>
                  </a:cubicBezTo>
                  <a:lnTo>
                    <a:pt x="1541848" y="137185"/>
                  </a:lnTo>
                  <a:cubicBezTo>
                    <a:pt x="1541848" y="149099"/>
                    <a:pt x="1532190" y="158758"/>
                    <a:pt x="1520276" y="158758"/>
                  </a:cubicBezTo>
                  <a:lnTo>
                    <a:pt x="21573" y="158758"/>
                  </a:lnTo>
                  <a:cubicBezTo>
                    <a:pt x="9658" y="158758"/>
                    <a:pt x="0" y="149099"/>
                    <a:pt x="0" y="137185"/>
                  </a:cubicBezTo>
                  <a:lnTo>
                    <a:pt x="0" y="21573"/>
                  </a:lnTo>
                  <a:cubicBezTo>
                    <a:pt x="0" y="9658"/>
                    <a:pt x="9658" y="0"/>
                    <a:pt x="21573" y="0"/>
                  </a:cubicBezTo>
                  <a:close/>
                </a:path>
              </a:pathLst>
            </a:custGeom>
            <a:solidFill>
              <a:srgbClr val="202F52"/>
            </a:solidFill>
          </p:spPr>
          <p:txBody>
            <a:bodyPr/>
            <a:lstStyle/>
            <a:p>
              <a:endParaRPr lang="es-PE"/>
            </a:p>
          </p:txBody>
        </p:sp>
        <p:sp>
          <p:nvSpPr>
            <p:cNvPr id="18" name="TextBox 18"/>
            <p:cNvSpPr txBox="1"/>
            <p:nvPr/>
          </p:nvSpPr>
          <p:spPr>
            <a:xfrm>
              <a:off x="0" y="-28575"/>
              <a:ext cx="1541848" cy="187333"/>
            </a:xfrm>
            <a:prstGeom prst="rect">
              <a:avLst/>
            </a:prstGeom>
          </p:spPr>
          <p:txBody>
            <a:bodyPr lIns="56055" tIns="56055" rIns="56055" bIns="56055" rtlCol="0" anchor="ctr"/>
            <a:lstStyle/>
            <a:p>
              <a:pPr algn="ctr">
                <a:lnSpc>
                  <a:spcPts val="3900"/>
                </a:lnSpc>
              </a:pPr>
              <a:r>
                <a:rPr lang="en-US" sz="3000" b="1">
                  <a:solidFill>
                    <a:srgbClr val="FFFFFF"/>
                  </a:solidFill>
                  <a:latin typeface="Source Sans Pro Bold"/>
                  <a:ea typeface="Source Sans Pro Bold"/>
                  <a:cs typeface="Source Sans Pro Bold"/>
                  <a:sym typeface="Source Sans Pro Bold"/>
                </a:rPr>
                <a:t>LEY N° 30225</a:t>
              </a:r>
            </a:p>
          </p:txBody>
        </p:sp>
      </p:grpSp>
      <p:grpSp>
        <p:nvGrpSpPr>
          <p:cNvPr id="19" name="Group 19"/>
          <p:cNvGrpSpPr/>
          <p:nvPr/>
        </p:nvGrpSpPr>
        <p:grpSpPr>
          <a:xfrm>
            <a:off x="1737186" y="3124428"/>
            <a:ext cx="6440686" cy="852221"/>
            <a:chOff x="0" y="0"/>
            <a:chExt cx="1696312" cy="224453"/>
          </a:xfrm>
        </p:grpSpPr>
        <p:sp>
          <p:nvSpPr>
            <p:cNvPr id="20" name="Freeform 20"/>
            <p:cNvSpPr/>
            <p:nvPr/>
          </p:nvSpPr>
          <p:spPr>
            <a:xfrm>
              <a:off x="0" y="0"/>
              <a:ext cx="1696313" cy="224453"/>
            </a:xfrm>
            <a:custGeom>
              <a:avLst/>
              <a:gdLst/>
              <a:ahLst/>
              <a:cxnLst/>
              <a:rect l="l" t="t" r="r" b="b"/>
              <a:pathLst>
                <a:path w="1696313" h="224453">
                  <a:moveTo>
                    <a:pt x="0" y="0"/>
                  </a:moveTo>
                  <a:lnTo>
                    <a:pt x="1696313" y="0"/>
                  </a:lnTo>
                  <a:lnTo>
                    <a:pt x="1696313" y="224453"/>
                  </a:lnTo>
                  <a:lnTo>
                    <a:pt x="0" y="224453"/>
                  </a:lnTo>
                  <a:close/>
                </a:path>
              </a:pathLst>
            </a:custGeom>
            <a:solidFill>
              <a:srgbClr val="FFFFFF"/>
            </a:solidFill>
            <a:ln cap="sq">
              <a:noFill/>
              <a:prstDash val="solid"/>
              <a:miter/>
            </a:ln>
          </p:spPr>
          <p:txBody>
            <a:bodyPr/>
            <a:lstStyle/>
            <a:p>
              <a:endParaRPr lang="es-PE"/>
            </a:p>
          </p:txBody>
        </p:sp>
        <p:sp>
          <p:nvSpPr>
            <p:cNvPr id="21" name="TextBox 21"/>
            <p:cNvSpPr txBox="1"/>
            <p:nvPr/>
          </p:nvSpPr>
          <p:spPr>
            <a:xfrm>
              <a:off x="0" y="-47625"/>
              <a:ext cx="1696312" cy="272078"/>
            </a:xfrm>
            <a:prstGeom prst="rect">
              <a:avLst/>
            </a:prstGeom>
          </p:spPr>
          <p:txBody>
            <a:bodyPr lIns="50800" tIns="50800" rIns="50800" bIns="50800" rtlCol="0" anchor="ctr"/>
            <a:lstStyle/>
            <a:p>
              <a:pPr algn="ctr">
                <a:lnSpc>
                  <a:spcPts val="2940"/>
                </a:lnSpc>
              </a:pPr>
              <a:r>
                <a:rPr lang="en-US" sz="2100" b="1" spc="-42">
                  <a:solidFill>
                    <a:srgbClr val="000000"/>
                  </a:solidFill>
                  <a:latin typeface="Source Sans Pro Bold"/>
                  <a:ea typeface="Source Sans Pro Bold"/>
                  <a:cs typeface="Source Sans Pro Bold"/>
                  <a:sym typeface="Source Sans Pro Bold"/>
                </a:rPr>
                <a:t>Artículo 45. Medios de solución de controversias de la ejecución contractual </a:t>
              </a:r>
            </a:p>
          </p:txBody>
        </p:sp>
      </p:grpSp>
      <p:sp>
        <p:nvSpPr>
          <p:cNvPr id="22" name="AutoShape 22"/>
          <p:cNvSpPr/>
          <p:nvPr/>
        </p:nvSpPr>
        <p:spPr>
          <a:xfrm flipH="1">
            <a:off x="4957529" y="2677993"/>
            <a:ext cx="9525" cy="446435"/>
          </a:xfrm>
          <a:prstGeom prst="line">
            <a:avLst/>
          </a:prstGeom>
          <a:ln w="38100" cap="flat">
            <a:solidFill>
              <a:srgbClr val="202F52"/>
            </a:solidFill>
            <a:prstDash val="solid"/>
            <a:headEnd type="none" w="sm" len="sm"/>
            <a:tailEnd type="none" w="sm" len="sm"/>
          </a:ln>
        </p:spPr>
        <p:txBody>
          <a:bodyPr/>
          <a:lstStyle/>
          <a:p>
            <a:endParaRPr lang="es-PE"/>
          </a:p>
        </p:txBody>
      </p:sp>
      <p:sp>
        <p:nvSpPr>
          <p:cNvPr id="23" name="AutoShape 23"/>
          <p:cNvSpPr/>
          <p:nvPr/>
        </p:nvSpPr>
        <p:spPr>
          <a:xfrm flipH="1">
            <a:off x="4948004" y="3429236"/>
            <a:ext cx="0" cy="376237"/>
          </a:xfrm>
          <a:prstGeom prst="line">
            <a:avLst/>
          </a:prstGeom>
          <a:ln w="38100" cap="flat">
            <a:solidFill>
              <a:srgbClr val="202F52"/>
            </a:solidFill>
            <a:prstDash val="solid"/>
            <a:headEnd type="none" w="sm" len="sm"/>
            <a:tailEnd type="none" w="sm" len="sm"/>
          </a:ln>
        </p:spPr>
        <p:txBody>
          <a:bodyPr/>
          <a:lstStyle/>
          <a:p>
            <a:endParaRPr lang="es-PE"/>
          </a:p>
        </p:txBody>
      </p:sp>
      <p:grpSp>
        <p:nvGrpSpPr>
          <p:cNvPr id="24" name="Group 24"/>
          <p:cNvGrpSpPr/>
          <p:nvPr/>
        </p:nvGrpSpPr>
        <p:grpSpPr>
          <a:xfrm>
            <a:off x="1718136" y="4423084"/>
            <a:ext cx="6459736" cy="2709596"/>
            <a:chOff x="0" y="0"/>
            <a:chExt cx="1701330" cy="713638"/>
          </a:xfrm>
        </p:grpSpPr>
        <p:sp>
          <p:nvSpPr>
            <p:cNvPr id="25" name="Freeform 25"/>
            <p:cNvSpPr/>
            <p:nvPr/>
          </p:nvSpPr>
          <p:spPr>
            <a:xfrm>
              <a:off x="0" y="0"/>
              <a:ext cx="1701330" cy="713638"/>
            </a:xfrm>
            <a:custGeom>
              <a:avLst/>
              <a:gdLst/>
              <a:ahLst/>
              <a:cxnLst/>
              <a:rect l="l" t="t" r="r" b="b"/>
              <a:pathLst>
                <a:path w="1701330" h="713638">
                  <a:moveTo>
                    <a:pt x="0" y="0"/>
                  </a:moveTo>
                  <a:lnTo>
                    <a:pt x="1701330" y="0"/>
                  </a:lnTo>
                  <a:lnTo>
                    <a:pt x="1701330" y="713638"/>
                  </a:lnTo>
                  <a:lnTo>
                    <a:pt x="0" y="713638"/>
                  </a:lnTo>
                  <a:close/>
                </a:path>
              </a:pathLst>
            </a:custGeom>
            <a:solidFill>
              <a:srgbClr val="F1F0EA"/>
            </a:solidFill>
            <a:ln cap="sq">
              <a:noFill/>
              <a:prstDash val="solid"/>
              <a:miter/>
            </a:ln>
          </p:spPr>
          <p:txBody>
            <a:bodyPr/>
            <a:lstStyle/>
            <a:p>
              <a:endParaRPr lang="es-PE"/>
            </a:p>
          </p:txBody>
        </p:sp>
        <p:sp>
          <p:nvSpPr>
            <p:cNvPr id="26" name="TextBox 26"/>
            <p:cNvSpPr txBox="1"/>
            <p:nvPr/>
          </p:nvSpPr>
          <p:spPr>
            <a:xfrm>
              <a:off x="0" y="-47625"/>
              <a:ext cx="1701330" cy="761263"/>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45.1 Las controversias que surjan entre las partes sobre la ejecución, interpretación, resolución, inexistencia, ineficacia o invalidez del contrato se resuelven, mediante conciliación o arbitraje, según el acuerdo de las partes. En el reglamento se definen los supuestos para recurrir al arbitraje Ad Hoc. Las controversias sobre la nulidad del contrato solo pueden ser sometidas a arbitraje.</a:t>
              </a:r>
            </a:p>
          </p:txBody>
        </p:sp>
      </p:grpSp>
      <p:sp>
        <p:nvSpPr>
          <p:cNvPr id="27" name="AutoShape 27"/>
          <p:cNvSpPr/>
          <p:nvPr/>
        </p:nvSpPr>
        <p:spPr>
          <a:xfrm>
            <a:off x="4967054" y="3976649"/>
            <a:ext cx="0" cy="446435"/>
          </a:xfrm>
          <a:prstGeom prst="line">
            <a:avLst/>
          </a:prstGeom>
          <a:ln w="38100" cap="flat">
            <a:solidFill>
              <a:srgbClr val="202F52"/>
            </a:solidFill>
            <a:prstDash val="solid"/>
            <a:headEnd type="none" w="sm" len="sm"/>
            <a:tailEnd type="none" w="sm" len="sm"/>
          </a:ln>
        </p:spPr>
        <p:txBody>
          <a:bodyPr/>
          <a:lstStyle/>
          <a:p>
            <a:endParaRPr lang="es-PE"/>
          </a:p>
        </p:txBody>
      </p:sp>
      <p:grpSp>
        <p:nvGrpSpPr>
          <p:cNvPr id="28" name="Group 28"/>
          <p:cNvGrpSpPr/>
          <p:nvPr/>
        </p:nvGrpSpPr>
        <p:grpSpPr>
          <a:xfrm>
            <a:off x="8813533" y="4423084"/>
            <a:ext cx="6459736" cy="5123917"/>
            <a:chOff x="0" y="0"/>
            <a:chExt cx="1701330" cy="1349509"/>
          </a:xfrm>
        </p:grpSpPr>
        <p:sp>
          <p:nvSpPr>
            <p:cNvPr id="29" name="Freeform 29"/>
            <p:cNvSpPr/>
            <p:nvPr/>
          </p:nvSpPr>
          <p:spPr>
            <a:xfrm>
              <a:off x="0" y="0"/>
              <a:ext cx="1701330" cy="1349509"/>
            </a:xfrm>
            <a:custGeom>
              <a:avLst/>
              <a:gdLst/>
              <a:ahLst/>
              <a:cxnLst/>
              <a:rect l="l" t="t" r="r" b="b"/>
              <a:pathLst>
                <a:path w="1701330" h="1349509">
                  <a:moveTo>
                    <a:pt x="0" y="0"/>
                  </a:moveTo>
                  <a:lnTo>
                    <a:pt x="1701330" y="0"/>
                  </a:lnTo>
                  <a:lnTo>
                    <a:pt x="1701330" y="1349509"/>
                  </a:lnTo>
                  <a:lnTo>
                    <a:pt x="0" y="1349509"/>
                  </a:lnTo>
                  <a:close/>
                </a:path>
              </a:pathLst>
            </a:custGeom>
            <a:solidFill>
              <a:srgbClr val="F1F0EA"/>
            </a:solidFill>
            <a:ln cap="sq">
              <a:noFill/>
              <a:prstDash val="solid"/>
              <a:miter/>
            </a:ln>
          </p:spPr>
          <p:txBody>
            <a:bodyPr/>
            <a:lstStyle/>
            <a:p>
              <a:endParaRPr lang="es-PE"/>
            </a:p>
          </p:txBody>
        </p:sp>
        <p:sp>
          <p:nvSpPr>
            <p:cNvPr id="30" name="TextBox 30"/>
            <p:cNvSpPr txBox="1"/>
            <p:nvPr/>
          </p:nvSpPr>
          <p:spPr>
            <a:xfrm>
              <a:off x="0" y="-47625"/>
              <a:ext cx="1701330" cy="1397134"/>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45.12 La conciliación se realiza en un centro de conciliación acreditado por el Ministerio de Justicia y Derechos Humanos. Durante la conciliación o ante la propuesta de acuerdo conciliatorio, el titular de la Entidad, con el apoyo de sus dependencias técnicas y legales, realiza el análisis costo-beneficio de proseguir con la controversia, considerando el costo en tiempo y recursos del proceso arbitral, la expectativa de éxito de seguir el arbitraje, y la conveniencia de resolver la controversia en la instancia más temprana posible. En ambos casos, se puede solicitar opinión de la procuraduría pública correspondiente o la que haga sus veces.</a:t>
              </a:r>
            </a:p>
            <a:p>
              <a:pPr algn="just">
                <a:lnSpc>
                  <a:spcPts val="2940"/>
                </a:lnSpc>
              </a:pPr>
              <a:r>
                <a:rPr lang="en-US" sz="2100" spc="-42">
                  <a:solidFill>
                    <a:srgbClr val="000000"/>
                  </a:solidFill>
                  <a:latin typeface="Source Sans Pro"/>
                  <a:ea typeface="Source Sans Pro"/>
                  <a:cs typeface="Source Sans Pro"/>
                  <a:sym typeface="Source Sans Pro"/>
                </a:rPr>
                <a:t>(...)</a:t>
              </a:r>
            </a:p>
          </p:txBody>
        </p:sp>
      </p:grpSp>
      <p:grpSp>
        <p:nvGrpSpPr>
          <p:cNvPr id="31" name="Group 31"/>
          <p:cNvGrpSpPr/>
          <p:nvPr/>
        </p:nvGrpSpPr>
        <p:grpSpPr>
          <a:xfrm>
            <a:off x="1718136" y="7580355"/>
            <a:ext cx="6459736" cy="1966646"/>
            <a:chOff x="0" y="0"/>
            <a:chExt cx="1701330" cy="517964"/>
          </a:xfrm>
        </p:grpSpPr>
        <p:sp>
          <p:nvSpPr>
            <p:cNvPr id="32" name="Freeform 32"/>
            <p:cNvSpPr/>
            <p:nvPr/>
          </p:nvSpPr>
          <p:spPr>
            <a:xfrm>
              <a:off x="0" y="0"/>
              <a:ext cx="1701330" cy="517964"/>
            </a:xfrm>
            <a:custGeom>
              <a:avLst/>
              <a:gdLst/>
              <a:ahLst/>
              <a:cxnLst/>
              <a:rect l="l" t="t" r="r" b="b"/>
              <a:pathLst>
                <a:path w="1701330" h="517964">
                  <a:moveTo>
                    <a:pt x="0" y="0"/>
                  </a:moveTo>
                  <a:lnTo>
                    <a:pt x="1701330" y="0"/>
                  </a:lnTo>
                  <a:lnTo>
                    <a:pt x="1701330" y="517964"/>
                  </a:lnTo>
                  <a:lnTo>
                    <a:pt x="0" y="517964"/>
                  </a:lnTo>
                  <a:close/>
                </a:path>
              </a:pathLst>
            </a:custGeom>
            <a:solidFill>
              <a:srgbClr val="F1F0EA"/>
            </a:solidFill>
            <a:ln cap="sq">
              <a:noFill/>
              <a:prstDash val="solid"/>
              <a:miter/>
            </a:ln>
          </p:spPr>
          <p:txBody>
            <a:bodyPr/>
            <a:lstStyle/>
            <a:p>
              <a:endParaRPr lang="es-PE"/>
            </a:p>
          </p:txBody>
        </p:sp>
        <p:sp>
          <p:nvSpPr>
            <p:cNvPr id="33" name="TextBox 33"/>
            <p:cNvSpPr txBox="1"/>
            <p:nvPr/>
          </p:nvSpPr>
          <p:spPr>
            <a:xfrm>
              <a:off x="0" y="-47625"/>
              <a:ext cx="1701330" cy="565589"/>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45.2 El inicio del procedimiento de solución de controversias no suspende o paraliza las obligaciones contractuales de las partes, salvo que la entidad disponga lo contrario, de acuerdo al plazo y condiciones establecidos en el reglamento.</a:t>
              </a:r>
            </a:p>
          </p:txBody>
        </p:sp>
      </p:grpSp>
      <p:sp>
        <p:nvSpPr>
          <p:cNvPr id="34" name="AutoShape 34"/>
          <p:cNvSpPr/>
          <p:nvPr/>
        </p:nvSpPr>
        <p:spPr>
          <a:xfrm flipH="1">
            <a:off x="4948004" y="7132680"/>
            <a:ext cx="0" cy="447675"/>
          </a:xfrm>
          <a:prstGeom prst="line">
            <a:avLst/>
          </a:prstGeom>
          <a:ln w="38100" cap="flat">
            <a:solidFill>
              <a:srgbClr val="202F52"/>
            </a:solidFill>
            <a:prstDash val="solid"/>
            <a:headEnd type="none" w="sm" len="sm"/>
            <a:tailEnd type="none" w="sm" len="sm"/>
          </a:ln>
        </p:spPr>
        <p:txBody>
          <a:bodyPr/>
          <a:lstStyle/>
          <a:p>
            <a:endParaRPr lang="es-P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39729" y="9111973"/>
            <a:ext cx="1608462" cy="292653"/>
            <a:chOff x="0" y="0"/>
            <a:chExt cx="2144617" cy="390204"/>
          </a:xfrm>
        </p:grpSpPr>
        <p:grpSp>
          <p:nvGrpSpPr>
            <p:cNvPr id="3" name="Group 3"/>
            <p:cNvGrpSpPr/>
            <p:nvPr/>
          </p:nvGrpSpPr>
          <p:grpSpPr>
            <a:xfrm>
              <a:off x="0" y="0"/>
              <a:ext cx="390204" cy="39020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6" name="Group 6"/>
            <p:cNvGrpSpPr/>
            <p:nvPr/>
          </p:nvGrpSpPr>
          <p:grpSpPr>
            <a:xfrm>
              <a:off x="1178278" y="0"/>
              <a:ext cx="390204" cy="3902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9" name="Group 9"/>
            <p:cNvGrpSpPr/>
            <p:nvPr/>
          </p:nvGrpSpPr>
          <p:grpSpPr>
            <a:xfrm>
              <a:off x="576135" y="0"/>
              <a:ext cx="390204" cy="3902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12" name="Group 12"/>
            <p:cNvGrpSpPr/>
            <p:nvPr/>
          </p:nvGrpSpPr>
          <p:grpSpPr>
            <a:xfrm>
              <a:off x="1754412" y="0"/>
              <a:ext cx="390204" cy="390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sp>
        <p:nvSpPr>
          <p:cNvPr id="15" name="TextBox 15"/>
          <p:cNvSpPr txBox="1"/>
          <p:nvPr/>
        </p:nvSpPr>
        <p:spPr>
          <a:xfrm>
            <a:off x="1028700" y="1057275"/>
            <a:ext cx="13124929" cy="763829"/>
          </a:xfrm>
          <a:prstGeom prst="rect">
            <a:avLst/>
          </a:prstGeom>
        </p:spPr>
        <p:txBody>
          <a:bodyPr lIns="0" tIns="0" rIns="0" bIns="0" rtlCol="0" anchor="t">
            <a:spAutoFit/>
          </a:bodyPr>
          <a:lstStyle/>
          <a:p>
            <a:pPr marL="0" lvl="0" indent="0" algn="l">
              <a:lnSpc>
                <a:spcPts val="5973"/>
              </a:lnSpc>
              <a:spcBef>
                <a:spcPct val="0"/>
              </a:spcBef>
            </a:pPr>
            <a:r>
              <a:rPr lang="en-US" sz="5240" b="1" spc="31">
                <a:solidFill>
                  <a:srgbClr val="21396D"/>
                </a:solidFill>
                <a:latin typeface="Garet Bold"/>
                <a:ea typeface="Garet Bold"/>
                <a:cs typeface="Garet Bold"/>
                <a:sym typeface="Garet Bold"/>
              </a:rPr>
              <a:t>V. Conciliación en el proceso arbitral</a:t>
            </a:r>
          </a:p>
        </p:txBody>
      </p:sp>
      <p:grpSp>
        <p:nvGrpSpPr>
          <p:cNvPr id="16" name="Group 16"/>
          <p:cNvGrpSpPr/>
          <p:nvPr/>
        </p:nvGrpSpPr>
        <p:grpSpPr>
          <a:xfrm>
            <a:off x="1454228" y="1963860"/>
            <a:ext cx="6459736" cy="665133"/>
            <a:chOff x="0" y="0"/>
            <a:chExt cx="1541848" cy="158758"/>
          </a:xfrm>
        </p:grpSpPr>
        <p:sp>
          <p:nvSpPr>
            <p:cNvPr id="17" name="Freeform 17"/>
            <p:cNvSpPr/>
            <p:nvPr/>
          </p:nvSpPr>
          <p:spPr>
            <a:xfrm>
              <a:off x="0" y="0"/>
              <a:ext cx="1541848" cy="158758"/>
            </a:xfrm>
            <a:custGeom>
              <a:avLst/>
              <a:gdLst/>
              <a:ahLst/>
              <a:cxnLst/>
              <a:rect l="l" t="t" r="r" b="b"/>
              <a:pathLst>
                <a:path w="1541848" h="158758">
                  <a:moveTo>
                    <a:pt x="21573" y="0"/>
                  </a:moveTo>
                  <a:lnTo>
                    <a:pt x="1520276" y="0"/>
                  </a:lnTo>
                  <a:cubicBezTo>
                    <a:pt x="1532190" y="0"/>
                    <a:pt x="1541848" y="9658"/>
                    <a:pt x="1541848" y="21573"/>
                  </a:cubicBezTo>
                  <a:lnTo>
                    <a:pt x="1541848" y="137185"/>
                  </a:lnTo>
                  <a:cubicBezTo>
                    <a:pt x="1541848" y="149099"/>
                    <a:pt x="1532190" y="158758"/>
                    <a:pt x="1520276" y="158758"/>
                  </a:cubicBezTo>
                  <a:lnTo>
                    <a:pt x="21573" y="158758"/>
                  </a:lnTo>
                  <a:cubicBezTo>
                    <a:pt x="9658" y="158758"/>
                    <a:pt x="0" y="149099"/>
                    <a:pt x="0" y="137185"/>
                  </a:cubicBezTo>
                  <a:lnTo>
                    <a:pt x="0" y="21573"/>
                  </a:lnTo>
                  <a:cubicBezTo>
                    <a:pt x="0" y="9658"/>
                    <a:pt x="9658" y="0"/>
                    <a:pt x="21573" y="0"/>
                  </a:cubicBezTo>
                  <a:close/>
                </a:path>
              </a:pathLst>
            </a:custGeom>
            <a:solidFill>
              <a:srgbClr val="202F52"/>
            </a:solidFill>
          </p:spPr>
          <p:txBody>
            <a:bodyPr/>
            <a:lstStyle/>
            <a:p>
              <a:endParaRPr lang="es-PE"/>
            </a:p>
          </p:txBody>
        </p:sp>
        <p:sp>
          <p:nvSpPr>
            <p:cNvPr id="18" name="TextBox 18"/>
            <p:cNvSpPr txBox="1"/>
            <p:nvPr/>
          </p:nvSpPr>
          <p:spPr>
            <a:xfrm>
              <a:off x="0" y="-28575"/>
              <a:ext cx="1541848" cy="187333"/>
            </a:xfrm>
            <a:prstGeom prst="rect">
              <a:avLst/>
            </a:prstGeom>
          </p:spPr>
          <p:txBody>
            <a:bodyPr lIns="56055" tIns="56055" rIns="56055" bIns="56055" rtlCol="0" anchor="ctr"/>
            <a:lstStyle/>
            <a:p>
              <a:pPr algn="ctr">
                <a:lnSpc>
                  <a:spcPts val="3900"/>
                </a:lnSpc>
              </a:pPr>
              <a:r>
                <a:rPr lang="en-US" sz="3000" b="1">
                  <a:solidFill>
                    <a:srgbClr val="FFFFFF"/>
                  </a:solidFill>
                  <a:latin typeface="Source Sans Pro Bold"/>
                  <a:ea typeface="Source Sans Pro Bold"/>
                  <a:cs typeface="Source Sans Pro Bold"/>
                  <a:sym typeface="Source Sans Pro Bold"/>
                </a:rPr>
                <a:t>LEY N° 30225</a:t>
              </a:r>
            </a:p>
          </p:txBody>
        </p:sp>
      </p:grpSp>
      <p:grpSp>
        <p:nvGrpSpPr>
          <p:cNvPr id="19" name="Group 19"/>
          <p:cNvGrpSpPr/>
          <p:nvPr/>
        </p:nvGrpSpPr>
        <p:grpSpPr>
          <a:xfrm>
            <a:off x="1454228" y="2866931"/>
            <a:ext cx="6459736" cy="852221"/>
            <a:chOff x="0" y="0"/>
            <a:chExt cx="1701330" cy="224453"/>
          </a:xfrm>
        </p:grpSpPr>
        <p:sp>
          <p:nvSpPr>
            <p:cNvPr id="20" name="Freeform 20"/>
            <p:cNvSpPr/>
            <p:nvPr/>
          </p:nvSpPr>
          <p:spPr>
            <a:xfrm>
              <a:off x="0" y="0"/>
              <a:ext cx="1701330" cy="224453"/>
            </a:xfrm>
            <a:custGeom>
              <a:avLst/>
              <a:gdLst/>
              <a:ahLst/>
              <a:cxnLst/>
              <a:rect l="l" t="t" r="r" b="b"/>
              <a:pathLst>
                <a:path w="1701330" h="224453">
                  <a:moveTo>
                    <a:pt x="0" y="0"/>
                  </a:moveTo>
                  <a:lnTo>
                    <a:pt x="1701330" y="0"/>
                  </a:lnTo>
                  <a:lnTo>
                    <a:pt x="1701330" y="224453"/>
                  </a:lnTo>
                  <a:lnTo>
                    <a:pt x="0" y="224453"/>
                  </a:lnTo>
                  <a:close/>
                </a:path>
              </a:pathLst>
            </a:custGeom>
            <a:solidFill>
              <a:srgbClr val="FFFFFF"/>
            </a:solidFill>
            <a:ln cap="sq">
              <a:noFill/>
              <a:prstDash val="solid"/>
              <a:miter/>
            </a:ln>
          </p:spPr>
          <p:txBody>
            <a:bodyPr/>
            <a:lstStyle/>
            <a:p>
              <a:endParaRPr lang="es-PE"/>
            </a:p>
          </p:txBody>
        </p:sp>
        <p:sp>
          <p:nvSpPr>
            <p:cNvPr id="21" name="TextBox 21"/>
            <p:cNvSpPr txBox="1"/>
            <p:nvPr/>
          </p:nvSpPr>
          <p:spPr>
            <a:xfrm>
              <a:off x="0" y="-47625"/>
              <a:ext cx="1701330" cy="272078"/>
            </a:xfrm>
            <a:prstGeom prst="rect">
              <a:avLst/>
            </a:prstGeom>
          </p:spPr>
          <p:txBody>
            <a:bodyPr lIns="50800" tIns="50800" rIns="50800" bIns="50800" rtlCol="0" anchor="ctr"/>
            <a:lstStyle/>
            <a:p>
              <a:pPr algn="ctr">
                <a:lnSpc>
                  <a:spcPts val="2940"/>
                </a:lnSpc>
              </a:pPr>
              <a:r>
                <a:rPr lang="en-US" sz="2100" b="1" spc="-42">
                  <a:solidFill>
                    <a:srgbClr val="000000"/>
                  </a:solidFill>
                  <a:latin typeface="Source Sans Pro Bold"/>
                  <a:ea typeface="Source Sans Pro Bold"/>
                  <a:cs typeface="Source Sans Pro Bold"/>
                  <a:sym typeface="Source Sans Pro Bold"/>
                </a:rPr>
                <a:t>CAPÍTULO I: MEDIOS DE SOLUCIÓN DE CONTROVERSIAS </a:t>
              </a:r>
            </a:p>
            <a:p>
              <a:pPr algn="ctr">
                <a:lnSpc>
                  <a:spcPts val="2940"/>
                </a:lnSpc>
              </a:pPr>
              <a:r>
                <a:rPr lang="en-US" sz="2100" b="1" spc="-42">
                  <a:solidFill>
                    <a:srgbClr val="000000"/>
                  </a:solidFill>
                  <a:latin typeface="Source Sans Pro Bold"/>
                  <a:ea typeface="Source Sans Pro Bold"/>
                  <a:cs typeface="Source Sans Pro Bold"/>
                  <a:sym typeface="Source Sans Pro Bold"/>
                </a:rPr>
                <a:t>Artículo 224. Conciliación </a:t>
              </a:r>
            </a:p>
          </p:txBody>
        </p:sp>
      </p:grpSp>
      <p:grpSp>
        <p:nvGrpSpPr>
          <p:cNvPr id="22" name="Group 22"/>
          <p:cNvGrpSpPr/>
          <p:nvPr/>
        </p:nvGrpSpPr>
        <p:grpSpPr>
          <a:xfrm>
            <a:off x="1454228" y="3957277"/>
            <a:ext cx="6459736" cy="2462698"/>
            <a:chOff x="0" y="0"/>
            <a:chExt cx="1701330" cy="648612"/>
          </a:xfrm>
        </p:grpSpPr>
        <p:sp>
          <p:nvSpPr>
            <p:cNvPr id="23" name="Freeform 23"/>
            <p:cNvSpPr/>
            <p:nvPr/>
          </p:nvSpPr>
          <p:spPr>
            <a:xfrm>
              <a:off x="0" y="0"/>
              <a:ext cx="1701330" cy="648612"/>
            </a:xfrm>
            <a:custGeom>
              <a:avLst/>
              <a:gdLst/>
              <a:ahLst/>
              <a:cxnLst/>
              <a:rect l="l" t="t" r="r" b="b"/>
              <a:pathLst>
                <a:path w="1701330" h="648612">
                  <a:moveTo>
                    <a:pt x="0" y="0"/>
                  </a:moveTo>
                  <a:lnTo>
                    <a:pt x="1701330" y="0"/>
                  </a:lnTo>
                  <a:lnTo>
                    <a:pt x="1701330" y="648612"/>
                  </a:lnTo>
                  <a:lnTo>
                    <a:pt x="0" y="648612"/>
                  </a:lnTo>
                  <a:close/>
                </a:path>
              </a:pathLst>
            </a:custGeom>
            <a:solidFill>
              <a:srgbClr val="F1F0EA"/>
            </a:solidFill>
            <a:ln cap="sq">
              <a:noFill/>
              <a:prstDash val="solid"/>
              <a:miter/>
            </a:ln>
          </p:spPr>
          <p:txBody>
            <a:bodyPr/>
            <a:lstStyle/>
            <a:p>
              <a:endParaRPr lang="es-PE"/>
            </a:p>
          </p:txBody>
        </p:sp>
        <p:sp>
          <p:nvSpPr>
            <p:cNvPr id="24" name="TextBox 24"/>
            <p:cNvSpPr txBox="1"/>
            <p:nvPr/>
          </p:nvSpPr>
          <p:spPr>
            <a:xfrm>
              <a:off x="0" y="-47625"/>
              <a:ext cx="1701330" cy="696237"/>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224.1. Las partes pueden pactar la conciliación como mecanismo previo al inicio de un arbitraje. La conciliación se solicita ante un centro de conciliación acreditado por el Ministerio de Justicia y Derechos Humanos dentro del plazo de caducidad correspondiente y es llevado a cabo por un conciliador certifi cado por dicho Ministerio. </a:t>
              </a:r>
            </a:p>
          </p:txBody>
        </p:sp>
      </p:grpSp>
      <p:grpSp>
        <p:nvGrpSpPr>
          <p:cNvPr id="25" name="Group 25"/>
          <p:cNvGrpSpPr/>
          <p:nvPr/>
        </p:nvGrpSpPr>
        <p:grpSpPr>
          <a:xfrm>
            <a:off x="8697012" y="1963860"/>
            <a:ext cx="6459736" cy="3452546"/>
            <a:chOff x="0" y="0"/>
            <a:chExt cx="1701330" cy="909312"/>
          </a:xfrm>
        </p:grpSpPr>
        <p:sp>
          <p:nvSpPr>
            <p:cNvPr id="26" name="Freeform 26"/>
            <p:cNvSpPr/>
            <p:nvPr/>
          </p:nvSpPr>
          <p:spPr>
            <a:xfrm>
              <a:off x="0" y="0"/>
              <a:ext cx="1701330" cy="909313"/>
            </a:xfrm>
            <a:custGeom>
              <a:avLst/>
              <a:gdLst/>
              <a:ahLst/>
              <a:cxnLst/>
              <a:rect l="l" t="t" r="r" b="b"/>
              <a:pathLst>
                <a:path w="1701330" h="909313">
                  <a:moveTo>
                    <a:pt x="0" y="0"/>
                  </a:moveTo>
                  <a:lnTo>
                    <a:pt x="1701330" y="0"/>
                  </a:lnTo>
                  <a:lnTo>
                    <a:pt x="1701330" y="909313"/>
                  </a:lnTo>
                  <a:lnTo>
                    <a:pt x="0" y="909313"/>
                  </a:lnTo>
                  <a:close/>
                </a:path>
              </a:pathLst>
            </a:custGeom>
            <a:solidFill>
              <a:srgbClr val="F1F0EA"/>
            </a:solidFill>
            <a:ln cap="sq">
              <a:noFill/>
              <a:prstDash val="solid"/>
              <a:miter/>
            </a:ln>
          </p:spPr>
          <p:txBody>
            <a:bodyPr/>
            <a:lstStyle/>
            <a:p>
              <a:endParaRPr lang="es-PE"/>
            </a:p>
          </p:txBody>
        </p:sp>
        <p:sp>
          <p:nvSpPr>
            <p:cNvPr id="27" name="TextBox 27"/>
            <p:cNvSpPr txBox="1"/>
            <p:nvPr/>
          </p:nvSpPr>
          <p:spPr>
            <a:xfrm>
              <a:off x="0" y="-47625"/>
              <a:ext cx="1701330" cy="956937"/>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224.3. De ser necesario contar con una Resolución Autoritativa para arribar a un acuerdo conciliatorio, el procedimiento conciliatorio se puede suspender hasta por un plazo de treinta (30) días hábiles. Si ambas partes lo acuerdan, dicho plazo puede ser ampliado por treinta (30) días hábiles adicionales. Si vencidos los plazos señalados la Entidad no presenta la Resolución Autoritativa ante el Centro de Conciliación, se entiende que no existe acuerdo y se concluye el procedimiento conciliatorio. </a:t>
              </a:r>
            </a:p>
          </p:txBody>
        </p:sp>
      </p:grpSp>
      <p:sp>
        <p:nvSpPr>
          <p:cNvPr id="28" name="AutoShape 28"/>
          <p:cNvSpPr/>
          <p:nvPr/>
        </p:nvSpPr>
        <p:spPr>
          <a:xfrm>
            <a:off x="4684096" y="2628993"/>
            <a:ext cx="0" cy="237938"/>
          </a:xfrm>
          <a:prstGeom prst="line">
            <a:avLst/>
          </a:prstGeom>
          <a:ln w="38100" cap="flat">
            <a:solidFill>
              <a:srgbClr val="202F52"/>
            </a:solidFill>
            <a:prstDash val="solid"/>
            <a:headEnd type="none" w="sm" len="sm"/>
            <a:tailEnd type="none" w="sm" len="sm"/>
          </a:ln>
        </p:spPr>
        <p:txBody>
          <a:bodyPr/>
          <a:lstStyle/>
          <a:p>
            <a:endParaRPr lang="es-PE"/>
          </a:p>
        </p:txBody>
      </p:sp>
      <p:sp>
        <p:nvSpPr>
          <p:cNvPr id="29" name="AutoShape 29"/>
          <p:cNvSpPr/>
          <p:nvPr/>
        </p:nvSpPr>
        <p:spPr>
          <a:xfrm flipV="1">
            <a:off x="4684096" y="3719152"/>
            <a:ext cx="0" cy="238125"/>
          </a:xfrm>
          <a:prstGeom prst="line">
            <a:avLst/>
          </a:prstGeom>
          <a:ln w="38100" cap="flat">
            <a:solidFill>
              <a:srgbClr val="202F52"/>
            </a:solidFill>
            <a:prstDash val="solid"/>
            <a:headEnd type="none" w="sm" len="sm"/>
            <a:tailEnd type="none" w="sm" len="sm"/>
          </a:ln>
        </p:spPr>
        <p:txBody>
          <a:bodyPr/>
          <a:lstStyle/>
          <a:p>
            <a:endParaRPr lang="es-PE"/>
          </a:p>
        </p:txBody>
      </p:sp>
      <p:grpSp>
        <p:nvGrpSpPr>
          <p:cNvPr id="30" name="Group 30"/>
          <p:cNvGrpSpPr/>
          <p:nvPr/>
        </p:nvGrpSpPr>
        <p:grpSpPr>
          <a:xfrm>
            <a:off x="8697012" y="6186237"/>
            <a:ext cx="6459736" cy="1256280"/>
            <a:chOff x="0" y="0"/>
            <a:chExt cx="1701330" cy="330872"/>
          </a:xfrm>
        </p:grpSpPr>
        <p:sp>
          <p:nvSpPr>
            <p:cNvPr id="31" name="Freeform 31"/>
            <p:cNvSpPr/>
            <p:nvPr/>
          </p:nvSpPr>
          <p:spPr>
            <a:xfrm>
              <a:off x="0" y="0"/>
              <a:ext cx="1701330" cy="330872"/>
            </a:xfrm>
            <a:custGeom>
              <a:avLst/>
              <a:gdLst/>
              <a:ahLst/>
              <a:cxnLst/>
              <a:rect l="l" t="t" r="r" b="b"/>
              <a:pathLst>
                <a:path w="1701330" h="330872">
                  <a:moveTo>
                    <a:pt x="0" y="0"/>
                  </a:moveTo>
                  <a:lnTo>
                    <a:pt x="1701330" y="0"/>
                  </a:lnTo>
                  <a:lnTo>
                    <a:pt x="1701330" y="330872"/>
                  </a:lnTo>
                  <a:lnTo>
                    <a:pt x="0" y="330872"/>
                  </a:lnTo>
                  <a:close/>
                </a:path>
              </a:pathLst>
            </a:custGeom>
            <a:solidFill>
              <a:srgbClr val="F1F0EA"/>
            </a:solidFill>
            <a:ln cap="sq">
              <a:noFill/>
              <a:prstDash val="solid"/>
              <a:miter/>
            </a:ln>
          </p:spPr>
          <p:txBody>
            <a:bodyPr/>
            <a:lstStyle/>
            <a:p>
              <a:endParaRPr lang="es-PE"/>
            </a:p>
          </p:txBody>
        </p:sp>
        <p:sp>
          <p:nvSpPr>
            <p:cNvPr id="32" name="TextBox 32"/>
            <p:cNvSpPr txBox="1"/>
            <p:nvPr/>
          </p:nvSpPr>
          <p:spPr>
            <a:xfrm>
              <a:off x="0" y="-47625"/>
              <a:ext cx="1701330" cy="378497"/>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224.4. Las Entidades registran las actas de conciliación con acuerdo total o parcial en el SEACE, dentro del plazo de diez (10) días hábiles de suscritas, bajo responsabilidad. </a:t>
              </a:r>
            </a:p>
          </p:txBody>
        </p:sp>
      </p:grpSp>
      <p:grpSp>
        <p:nvGrpSpPr>
          <p:cNvPr id="33" name="Group 33"/>
          <p:cNvGrpSpPr/>
          <p:nvPr/>
        </p:nvGrpSpPr>
        <p:grpSpPr>
          <a:xfrm>
            <a:off x="8697012" y="8212349"/>
            <a:ext cx="6459736" cy="1595171"/>
            <a:chOff x="0" y="0"/>
            <a:chExt cx="1701330" cy="420127"/>
          </a:xfrm>
        </p:grpSpPr>
        <p:sp>
          <p:nvSpPr>
            <p:cNvPr id="34" name="Freeform 34"/>
            <p:cNvSpPr/>
            <p:nvPr/>
          </p:nvSpPr>
          <p:spPr>
            <a:xfrm>
              <a:off x="0" y="0"/>
              <a:ext cx="1701330" cy="420127"/>
            </a:xfrm>
            <a:custGeom>
              <a:avLst/>
              <a:gdLst/>
              <a:ahLst/>
              <a:cxnLst/>
              <a:rect l="l" t="t" r="r" b="b"/>
              <a:pathLst>
                <a:path w="1701330" h="420127">
                  <a:moveTo>
                    <a:pt x="0" y="0"/>
                  </a:moveTo>
                  <a:lnTo>
                    <a:pt x="1701330" y="0"/>
                  </a:lnTo>
                  <a:lnTo>
                    <a:pt x="1701330" y="420127"/>
                  </a:lnTo>
                  <a:lnTo>
                    <a:pt x="0" y="420127"/>
                  </a:lnTo>
                  <a:close/>
                </a:path>
              </a:pathLst>
            </a:custGeom>
            <a:solidFill>
              <a:srgbClr val="F1F0EA"/>
            </a:solidFill>
            <a:ln cap="sq">
              <a:noFill/>
              <a:prstDash val="solid"/>
              <a:miter/>
            </a:ln>
          </p:spPr>
          <p:txBody>
            <a:bodyPr/>
            <a:lstStyle/>
            <a:p>
              <a:endParaRPr lang="es-PE"/>
            </a:p>
          </p:txBody>
        </p:sp>
        <p:sp>
          <p:nvSpPr>
            <p:cNvPr id="35" name="TextBox 35"/>
            <p:cNvSpPr txBox="1"/>
            <p:nvPr/>
          </p:nvSpPr>
          <p:spPr>
            <a:xfrm>
              <a:off x="0" y="-47625"/>
              <a:ext cx="1701330" cy="467752"/>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224.5. En caso el procedimiento conciliatorio concluya por acuerdo parcial o sin acuerdo, las partes pueden resolver la controversia en la vía arbitral. En caso de acuerdo parcial, el arbitraje solo puede versar sobre la parte controvertida.</a:t>
              </a:r>
            </a:p>
          </p:txBody>
        </p:sp>
      </p:grpSp>
      <p:grpSp>
        <p:nvGrpSpPr>
          <p:cNvPr id="36" name="Group 36"/>
          <p:cNvGrpSpPr/>
          <p:nvPr/>
        </p:nvGrpSpPr>
        <p:grpSpPr>
          <a:xfrm>
            <a:off x="1454228" y="6658099"/>
            <a:ext cx="6459736" cy="3149420"/>
            <a:chOff x="0" y="0"/>
            <a:chExt cx="1701330" cy="829477"/>
          </a:xfrm>
        </p:grpSpPr>
        <p:sp>
          <p:nvSpPr>
            <p:cNvPr id="37" name="Freeform 37"/>
            <p:cNvSpPr/>
            <p:nvPr/>
          </p:nvSpPr>
          <p:spPr>
            <a:xfrm>
              <a:off x="0" y="0"/>
              <a:ext cx="1701330" cy="829477"/>
            </a:xfrm>
            <a:custGeom>
              <a:avLst/>
              <a:gdLst/>
              <a:ahLst/>
              <a:cxnLst/>
              <a:rect l="l" t="t" r="r" b="b"/>
              <a:pathLst>
                <a:path w="1701330" h="829477">
                  <a:moveTo>
                    <a:pt x="0" y="0"/>
                  </a:moveTo>
                  <a:lnTo>
                    <a:pt x="1701330" y="0"/>
                  </a:lnTo>
                  <a:lnTo>
                    <a:pt x="1701330" y="829477"/>
                  </a:lnTo>
                  <a:lnTo>
                    <a:pt x="0" y="829477"/>
                  </a:lnTo>
                  <a:close/>
                </a:path>
              </a:pathLst>
            </a:custGeom>
            <a:solidFill>
              <a:srgbClr val="F1F0EA"/>
            </a:solidFill>
            <a:ln cap="sq">
              <a:noFill/>
              <a:prstDash val="solid"/>
              <a:miter/>
            </a:ln>
          </p:spPr>
          <p:txBody>
            <a:bodyPr/>
            <a:lstStyle/>
            <a:p>
              <a:endParaRPr lang="es-PE"/>
            </a:p>
          </p:txBody>
        </p:sp>
        <p:sp>
          <p:nvSpPr>
            <p:cNvPr id="38" name="TextBox 38"/>
            <p:cNvSpPr txBox="1"/>
            <p:nvPr/>
          </p:nvSpPr>
          <p:spPr>
            <a:xfrm>
              <a:off x="0" y="-47625"/>
              <a:ext cx="1701330" cy="877102"/>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224.2. Bajo responsabilidad, el Titular de la Entidad o el servidor en quien este haya delegado tal función evalúa la decisión de conciliar o de rechazar la propuesta de acuerdo conciliatorio considerando criterios de costo beneficio y ponderando los costos en tiempo y recursos del proceso arbitral, la expectativa de éxito de seguir el arbitraje y la conveniencia de resolver la controversia a través de la conciliación.  (...)</a:t>
              </a:r>
            </a:p>
          </p:txBody>
        </p:sp>
      </p:grpSp>
      <p:sp>
        <p:nvSpPr>
          <p:cNvPr id="39" name="AutoShape 39"/>
          <p:cNvSpPr/>
          <p:nvPr/>
        </p:nvSpPr>
        <p:spPr>
          <a:xfrm>
            <a:off x="4684096" y="6419974"/>
            <a:ext cx="0" cy="238125"/>
          </a:xfrm>
          <a:prstGeom prst="line">
            <a:avLst/>
          </a:prstGeom>
          <a:ln w="38100" cap="flat">
            <a:solidFill>
              <a:srgbClr val="202F52"/>
            </a:solidFill>
            <a:prstDash val="solid"/>
            <a:headEnd type="none" w="sm" len="sm"/>
            <a:tailEnd type="none" w="sm" len="sm"/>
          </a:ln>
        </p:spPr>
        <p:txBody>
          <a:bodyPr/>
          <a:lstStyle/>
          <a:p>
            <a:endParaRPr lang="es-PE"/>
          </a:p>
        </p:txBody>
      </p:sp>
      <p:sp>
        <p:nvSpPr>
          <p:cNvPr id="40" name="AutoShape 40"/>
          <p:cNvSpPr/>
          <p:nvPr/>
        </p:nvSpPr>
        <p:spPr>
          <a:xfrm>
            <a:off x="11926880" y="5416406"/>
            <a:ext cx="0" cy="769832"/>
          </a:xfrm>
          <a:prstGeom prst="line">
            <a:avLst/>
          </a:prstGeom>
          <a:ln w="38100" cap="flat">
            <a:solidFill>
              <a:srgbClr val="202F52"/>
            </a:solidFill>
            <a:prstDash val="solid"/>
            <a:headEnd type="none" w="sm" len="sm"/>
            <a:tailEnd type="none" w="sm" len="sm"/>
          </a:ln>
        </p:spPr>
        <p:txBody>
          <a:bodyPr/>
          <a:lstStyle/>
          <a:p>
            <a:endParaRPr lang="es-PE"/>
          </a:p>
        </p:txBody>
      </p:sp>
      <p:sp>
        <p:nvSpPr>
          <p:cNvPr id="41" name="AutoShape 41"/>
          <p:cNvSpPr/>
          <p:nvPr/>
        </p:nvSpPr>
        <p:spPr>
          <a:xfrm>
            <a:off x="11926880" y="7442517"/>
            <a:ext cx="0" cy="769832"/>
          </a:xfrm>
          <a:prstGeom prst="line">
            <a:avLst/>
          </a:prstGeom>
          <a:ln w="38100" cap="flat">
            <a:solidFill>
              <a:srgbClr val="202F52"/>
            </a:solidFill>
            <a:prstDash val="solid"/>
            <a:headEnd type="none" w="sm" len="sm"/>
            <a:tailEnd type="none" w="sm" len="sm"/>
          </a:ln>
        </p:spPr>
        <p:txBody>
          <a:bodyPr/>
          <a:lstStyle/>
          <a:p>
            <a:endParaRPr lang="es-P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39729" y="9111973"/>
            <a:ext cx="1608462" cy="292653"/>
            <a:chOff x="0" y="0"/>
            <a:chExt cx="2144617" cy="390204"/>
          </a:xfrm>
        </p:grpSpPr>
        <p:grpSp>
          <p:nvGrpSpPr>
            <p:cNvPr id="3" name="Group 3"/>
            <p:cNvGrpSpPr/>
            <p:nvPr/>
          </p:nvGrpSpPr>
          <p:grpSpPr>
            <a:xfrm>
              <a:off x="0" y="0"/>
              <a:ext cx="390204" cy="39020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6" name="Group 6"/>
            <p:cNvGrpSpPr/>
            <p:nvPr/>
          </p:nvGrpSpPr>
          <p:grpSpPr>
            <a:xfrm>
              <a:off x="1178278" y="0"/>
              <a:ext cx="390204" cy="3902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9" name="Group 9"/>
            <p:cNvGrpSpPr/>
            <p:nvPr/>
          </p:nvGrpSpPr>
          <p:grpSpPr>
            <a:xfrm>
              <a:off x="576135" y="0"/>
              <a:ext cx="390204" cy="3902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12" name="Group 12"/>
            <p:cNvGrpSpPr/>
            <p:nvPr/>
          </p:nvGrpSpPr>
          <p:grpSpPr>
            <a:xfrm>
              <a:off x="1754412" y="0"/>
              <a:ext cx="390204" cy="390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sp>
        <p:nvSpPr>
          <p:cNvPr id="15" name="TextBox 15"/>
          <p:cNvSpPr txBox="1"/>
          <p:nvPr/>
        </p:nvSpPr>
        <p:spPr>
          <a:xfrm>
            <a:off x="1028700" y="1057275"/>
            <a:ext cx="13124929" cy="763829"/>
          </a:xfrm>
          <a:prstGeom prst="rect">
            <a:avLst/>
          </a:prstGeom>
        </p:spPr>
        <p:txBody>
          <a:bodyPr lIns="0" tIns="0" rIns="0" bIns="0" rtlCol="0" anchor="t">
            <a:spAutoFit/>
          </a:bodyPr>
          <a:lstStyle/>
          <a:p>
            <a:pPr marL="0" lvl="0" indent="0" algn="l">
              <a:lnSpc>
                <a:spcPts val="5973"/>
              </a:lnSpc>
              <a:spcBef>
                <a:spcPct val="0"/>
              </a:spcBef>
            </a:pPr>
            <a:r>
              <a:rPr lang="en-US" sz="5240" b="1" spc="31">
                <a:solidFill>
                  <a:srgbClr val="21396D"/>
                </a:solidFill>
                <a:latin typeface="Garet Bold"/>
                <a:ea typeface="Garet Bold"/>
                <a:cs typeface="Garet Bold"/>
                <a:sym typeface="Garet Bold"/>
              </a:rPr>
              <a:t>V. Conciliación en el proceso arbitral</a:t>
            </a:r>
          </a:p>
        </p:txBody>
      </p:sp>
      <p:grpSp>
        <p:nvGrpSpPr>
          <p:cNvPr id="16" name="Group 16"/>
          <p:cNvGrpSpPr/>
          <p:nvPr/>
        </p:nvGrpSpPr>
        <p:grpSpPr>
          <a:xfrm>
            <a:off x="1717881" y="3591707"/>
            <a:ext cx="6269645" cy="875068"/>
            <a:chOff x="0" y="0"/>
            <a:chExt cx="1651264" cy="230471"/>
          </a:xfrm>
        </p:grpSpPr>
        <p:sp>
          <p:nvSpPr>
            <p:cNvPr id="17" name="Freeform 17"/>
            <p:cNvSpPr/>
            <p:nvPr/>
          </p:nvSpPr>
          <p:spPr>
            <a:xfrm>
              <a:off x="0" y="0"/>
              <a:ext cx="1651265" cy="230471"/>
            </a:xfrm>
            <a:custGeom>
              <a:avLst/>
              <a:gdLst/>
              <a:ahLst/>
              <a:cxnLst/>
              <a:rect l="l" t="t" r="r" b="b"/>
              <a:pathLst>
                <a:path w="1651265" h="230471">
                  <a:moveTo>
                    <a:pt x="0" y="0"/>
                  </a:moveTo>
                  <a:lnTo>
                    <a:pt x="1651265" y="0"/>
                  </a:lnTo>
                  <a:lnTo>
                    <a:pt x="1651265" y="230471"/>
                  </a:lnTo>
                  <a:lnTo>
                    <a:pt x="0" y="230471"/>
                  </a:lnTo>
                  <a:close/>
                </a:path>
              </a:pathLst>
            </a:custGeom>
            <a:solidFill>
              <a:srgbClr val="FFFFFF"/>
            </a:solidFill>
            <a:ln cap="sq">
              <a:noFill/>
              <a:prstDash val="solid"/>
              <a:miter/>
            </a:ln>
          </p:spPr>
          <p:txBody>
            <a:bodyPr/>
            <a:lstStyle/>
            <a:p>
              <a:endParaRPr lang="es-PE"/>
            </a:p>
          </p:txBody>
        </p:sp>
        <p:sp>
          <p:nvSpPr>
            <p:cNvPr id="18" name="TextBox 18"/>
            <p:cNvSpPr txBox="1"/>
            <p:nvPr/>
          </p:nvSpPr>
          <p:spPr>
            <a:xfrm>
              <a:off x="0" y="-47625"/>
              <a:ext cx="1651264" cy="278096"/>
            </a:xfrm>
            <a:prstGeom prst="rect">
              <a:avLst/>
            </a:prstGeom>
          </p:spPr>
          <p:txBody>
            <a:bodyPr lIns="50800" tIns="50800" rIns="50800" bIns="50800" rtlCol="0" anchor="ctr"/>
            <a:lstStyle/>
            <a:p>
              <a:pPr algn="ctr">
                <a:lnSpc>
                  <a:spcPts val="2940"/>
                </a:lnSpc>
              </a:pPr>
              <a:r>
                <a:rPr lang="en-US" sz="2100" b="1" spc="-42">
                  <a:solidFill>
                    <a:srgbClr val="000000"/>
                  </a:solidFill>
                  <a:latin typeface="Arimo Bold"/>
                  <a:ea typeface="Arimo Bold"/>
                  <a:cs typeface="Arimo Bold"/>
                  <a:sym typeface="Arimo Bold"/>
                </a:rPr>
                <a:t>Artículo 76. Mecanismos de resolución de controversias </a:t>
              </a:r>
            </a:p>
          </p:txBody>
        </p:sp>
      </p:grpSp>
      <p:grpSp>
        <p:nvGrpSpPr>
          <p:cNvPr id="19" name="Group 19"/>
          <p:cNvGrpSpPr/>
          <p:nvPr/>
        </p:nvGrpSpPr>
        <p:grpSpPr>
          <a:xfrm>
            <a:off x="1717881" y="2507474"/>
            <a:ext cx="6269645" cy="665133"/>
            <a:chOff x="0" y="0"/>
            <a:chExt cx="1496476" cy="158758"/>
          </a:xfrm>
        </p:grpSpPr>
        <p:sp>
          <p:nvSpPr>
            <p:cNvPr id="20" name="Freeform 20"/>
            <p:cNvSpPr/>
            <p:nvPr/>
          </p:nvSpPr>
          <p:spPr>
            <a:xfrm>
              <a:off x="0" y="0"/>
              <a:ext cx="1496476" cy="158758"/>
            </a:xfrm>
            <a:custGeom>
              <a:avLst/>
              <a:gdLst/>
              <a:ahLst/>
              <a:cxnLst/>
              <a:rect l="l" t="t" r="r" b="b"/>
              <a:pathLst>
                <a:path w="1496476" h="158758">
                  <a:moveTo>
                    <a:pt x="22227" y="0"/>
                  </a:moveTo>
                  <a:lnTo>
                    <a:pt x="1474249" y="0"/>
                  </a:lnTo>
                  <a:cubicBezTo>
                    <a:pt x="1486525" y="0"/>
                    <a:pt x="1496476" y="9951"/>
                    <a:pt x="1496476" y="22227"/>
                  </a:cubicBezTo>
                  <a:lnTo>
                    <a:pt x="1496476" y="136531"/>
                  </a:lnTo>
                  <a:cubicBezTo>
                    <a:pt x="1496476" y="142426"/>
                    <a:pt x="1494134" y="148079"/>
                    <a:pt x="1489966" y="152248"/>
                  </a:cubicBezTo>
                  <a:cubicBezTo>
                    <a:pt x="1485798" y="156416"/>
                    <a:pt x="1480144" y="158758"/>
                    <a:pt x="1474249" y="158758"/>
                  </a:cubicBezTo>
                  <a:lnTo>
                    <a:pt x="22227" y="158758"/>
                  </a:lnTo>
                  <a:cubicBezTo>
                    <a:pt x="9951" y="158758"/>
                    <a:pt x="0" y="148807"/>
                    <a:pt x="0" y="136531"/>
                  </a:cubicBezTo>
                  <a:lnTo>
                    <a:pt x="0" y="22227"/>
                  </a:lnTo>
                  <a:cubicBezTo>
                    <a:pt x="0" y="9951"/>
                    <a:pt x="9951" y="0"/>
                    <a:pt x="22227" y="0"/>
                  </a:cubicBezTo>
                  <a:close/>
                </a:path>
              </a:pathLst>
            </a:custGeom>
            <a:solidFill>
              <a:srgbClr val="202F52"/>
            </a:solidFill>
          </p:spPr>
          <p:txBody>
            <a:bodyPr/>
            <a:lstStyle/>
            <a:p>
              <a:endParaRPr lang="es-PE"/>
            </a:p>
          </p:txBody>
        </p:sp>
        <p:sp>
          <p:nvSpPr>
            <p:cNvPr id="21" name="TextBox 21"/>
            <p:cNvSpPr txBox="1"/>
            <p:nvPr/>
          </p:nvSpPr>
          <p:spPr>
            <a:xfrm>
              <a:off x="0" y="-28575"/>
              <a:ext cx="1496476" cy="187333"/>
            </a:xfrm>
            <a:prstGeom prst="rect">
              <a:avLst/>
            </a:prstGeom>
          </p:spPr>
          <p:txBody>
            <a:bodyPr lIns="56055" tIns="56055" rIns="56055" bIns="56055" rtlCol="0" anchor="ctr"/>
            <a:lstStyle/>
            <a:p>
              <a:pPr algn="ctr">
                <a:lnSpc>
                  <a:spcPts val="3900"/>
                </a:lnSpc>
              </a:pPr>
              <a:r>
                <a:rPr lang="en-US" sz="3000" b="1">
                  <a:solidFill>
                    <a:srgbClr val="FFFFFF"/>
                  </a:solidFill>
                  <a:latin typeface="Source Sans Pro Bold"/>
                  <a:ea typeface="Source Sans Pro Bold"/>
                  <a:cs typeface="Source Sans Pro Bold"/>
                  <a:sym typeface="Source Sans Pro Bold"/>
                </a:rPr>
                <a:t>LEY N° 32069</a:t>
              </a:r>
            </a:p>
          </p:txBody>
        </p:sp>
      </p:grpSp>
      <p:grpSp>
        <p:nvGrpSpPr>
          <p:cNvPr id="22" name="Group 22"/>
          <p:cNvGrpSpPr/>
          <p:nvPr/>
        </p:nvGrpSpPr>
        <p:grpSpPr>
          <a:xfrm>
            <a:off x="1717881" y="4885875"/>
            <a:ext cx="6269645" cy="3452546"/>
            <a:chOff x="0" y="0"/>
            <a:chExt cx="1651264" cy="909312"/>
          </a:xfrm>
        </p:grpSpPr>
        <p:sp>
          <p:nvSpPr>
            <p:cNvPr id="23" name="Freeform 23"/>
            <p:cNvSpPr/>
            <p:nvPr/>
          </p:nvSpPr>
          <p:spPr>
            <a:xfrm>
              <a:off x="0" y="0"/>
              <a:ext cx="1651265" cy="909313"/>
            </a:xfrm>
            <a:custGeom>
              <a:avLst/>
              <a:gdLst/>
              <a:ahLst/>
              <a:cxnLst/>
              <a:rect l="l" t="t" r="r" b="b"/>
              <a:pathLst>
                <a:path w="1651265" h="909313">
                  <a:moveTo>
                    <a:pt x="0" y="0"/>
                  </a:moveTo>
                  <a:lnTo>
                    <a:pt x="1651265" y="0"/>
                  </a:lnTo>
                  <a:lnTo>
                    <a:pt x="1651265" y="909313"/>
                  </a:lnTo>
                  <a:lnTo>
                    <a:pt x="0" y="909313"/>
                  </a:lnTo>
                  <a:close/>
                </a:path>
              </a:pathLst>
            </a:custGeom>
            <a:solidFill>
              <a:srgbClr val="F1F0EA"/>
            </a:solidFill>
            <a:ln cap="sq">
              <a:noFill/>
              <a:prstDash val="solid"/>
              <a:miter/>
            </a:ln>
          </p:spPr>
          <p:txBody>
            <a:bodyPr/>
            <a:lstStyle/>
            <a:p>
              <a:endParaRPr lang="es-PE"/>
            </a:p>
          </p:txBody>
        </p:sp>
        <p:sp>
          <p:nvSpPr>
            <p:cNvPr id="24" name="TextBox 24"/>
            <p:cNvSpPr txBox="1"/>
            <p:nvPr/>
          </p:nvSpPr>
          <p:spPr>
            <a:xfrm>
              <a:off x="0" y="-47625"/>
              <a:ext cx="1651264" cy="956937"/>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76.1. Las controversias surgidas durante la ejecución contractual se resuelven mediante:</a:t>
              </a:r>
            </a:p>
            <a:p>
              <a:pPr algn="just">
                <a:lnSpc>
                  <a:spcPts val="2940"/>
                </a:lnSpc>
              </a:pPr>
              <a:r>
                <a:rPr lang="en-US" sz="2100" spc="-42">
                  <a:solidFill>
                    <a:srgbClr val="000000"/>
                  </a:solidFill>
                  <a:latin typeface="Source Sans Pro"/>
                  <a:ea typeface="Source Sans Pro"/>
                  <a:cs typeface="Source Sans Pro"/>
                  <a:sym typeface="Source Sans Pro"/>
                </a:rPr>
                <a:t>a) La junta de prevención y resolución de disputas. </a:t>
              </a:r>
            </a:p>
            <a:p>
              <a:pPr algn="just">
                <a:lnSpc>
                  <a:spcPts val="2940"/>
                </a:lnSpc>
              </a:pPr>
              <a:r>
                <a:rPr lang="en-US" sz="2100" spc="-42">
                  <a:solidFill>
                    <a:srgbClr val="000000"/>
                  </a:solidFill>
                  <a:latin typeface="Source Sans Pro"/>
                  <a:ea typeface="Source Sans Pro"/>
                  <a:cs typeface="Source Sans Pro"/>
                  <a:sym typeface="Source Sans Pro"/>
                </a:rPr>
                <a:t>b) Conciliación. </a:t>
              </a:r>
            </a:p>
            <a:p>
              <a:pPr algn="just">
                <a:lnSpc>
                  <a:spcPts val="2940"/>
                </a:lnSpc>
              </a:pPr>
              <a:r>
                <a:rPr lang="en-US" sz="2100" spc="-42">
                  <a:solidFill>
                    <a:srgbClr val="000000"/>
                  </a:solidFill>
                  <a:latin typeface="Source Sans Pro"/>
                  <a:ea typeface="Source Sans Pro"/>
                  <a:cs typeface="Source Sans Pro"/>
                  <a:sym typeface="Source Sans Pro"/>
                </a:rPr>
                <a:t>c) Arbitraje. </a:t>
              </a:r>
            </a:p>
            <a:p>
              <a:pPr algn="just">
                <a:lnSpc>
                  <a:spcPts val="2940"/>
                </a:lnSpc>
              </a:pPr>
              <a:r>
                <a:rPr lang="en-US" sz="2100" spc="-42">
                  <a:solidFill>
                    <a:srgbClr val="000000"/>
                  </a:solidFill>
                  <a:latin typeface="Source Sans Pro"/>
                  <a:ea typeface="Source Sans Pro"/>
                  <a:cs typeface="Source Sans Pro"/>
                  <a:sym typeface="Source Sans Pro"/>
                </a:rPr>
                <a:t>d) Otros que se prevean en los contratos estandarizados de ingeniería y construcción de uso internacional, de acuerdo con las disposiciones de la presente ley y su reglamento. </a:t>
              </a:r>
            </a:p>
          </p:txBody>
        </p:sp>
      </p:grpSp>
      <p:grpSp>
        <p:nvGrpSpPr>
          <p:cNvPr id="25" name="Group 25"/>
          <p:cNvGrpSpPr/>
          <p:nvPr/>
        </p:nvGrpSpPr>
        <p:grpSpPr>
          <a:xfrm>
            <a:off x="9144000" y="4885875"/>
            <a:ext cx="7453233" cy="3452546"/>
            <a:chOff x="0" y="0"/>
            <a:chExt cx="1962991" cy="909312"/>
          </a:xfrm>
        </p:grpSpPr>
        <p:sp>
          <p:nvSpPr>
            <p:cNvPr id="26" name="Freeform 26"/>
            <p:cNvSpPr/>
            <p:nvPr/>
          </p:nvSpPr>
          <p:spPr>
            <a:xfrm>
              <a:off x="0" y="0"/>
              <a:ext cx="1962991" cy="909313"/>
            </a:xfrm>
            <a:custGeom>
              <a:avLst/>
              <a:gdLst/>
              <a:ahLst/>
              <a:cxnLst/>
              <a:rect l="l" t="t" r="r" b="b"/>
              <a:pathLst>
                <a:path w="1962991" h="909313">
                  <a:moveTo>
                    <a:pt x="0" y="0"/>
                  </a:moveTo>
                  <a:lnTo>
                    <a:pt x="1962991" y="0"/>
                  </a:lnTo>
                  <a:lnTo>
                    <a:pt x="1962991" y="909313"/>
                  </a:lnTo>
                  <a:lnTo>
                    <a:pt x="0" y="909313"/>
                  </a:lnTo>
                  <a:close/>
                </a:path>
              </a:pathLst>
            </a:custGeom>
            <a:solidFill>
              <a:srgbClr val="F1F0EA"/>
            </a:solidFill>
            <a:ln cap="sq">
              <a:noFill/>
              <a:prstDash val="solid"/>
              <a:miter/>
            </a:ln>
          </p:spPr>
          <p:txBody>
            <a:bodyPr/>
            <a:lstStyle/>
            <a:p>
              <a:endParaRPr lang="es-PE"/>
            </a:p>
          </p:txBody>
        </p:sp>
        <p:sp>
          <p:nvSpPr>
            <p:cNvPr id="27" name="TextBox 27"/>
            <p:cNvSpPr txBox="1"/>
            <p:nvPr/>
          </p:nvSpPr>
          <p:spPr>
            <a:xfrm>
              <a:off x="0" y="-47625"/>
              <a:ext cx="1962991" cy="956937"/>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76.3. No pueden ser sometidas a la junta de prevención y resolución de disputas, conciliación o arbitraje, las pretensiones referidas a enriquecimiento sin causa o indebido o pago de indemnizaciones o cualquier otra de similar naturaleza que se derive u origine en la falta de aprobación de prestaciones adicionales o de la aprobación parcial de estas por parte de la Contraloría General de la República. Estos supuestos son de competencia del Poder Judicial. </a:t>
              </a:r>
            </a:p>
          </p:txBody>
        </p:sp>
      </p:grpSp>
      <p:sp>
        <p:nvSpPr>
          <p:cNvPr id="28" name="AutoShape 28"/>
          <p:cNvSpPr/>
          <p:nvPr/>
        </p:nvSpPr>
        <p:spPr>
          <a:xfrm>
            <a:off x="4852703" y="3172607"/>
            <a:ext cx="0" cy="419100"/>
          </a:xfrm>
          <a:prstGeom prst="line">
            <a:avLst/>
          </a:prstGeom>
          <a:ln w="38100" cap="flat">
            <a:solidFill>
              <a:srgbClr val="202F52"/>
            </a:solidFill>
            <a:prstDash val="solid"/>
            <a:headEnd type="none" w="sm" len="sm"/>
            <a:tailEnd type="none" w="sm" len="sm"/>
          </a:ln>
        </p:spPr>
        <p:txBody>
          <a:bodyPr/>
          <a:lstStyle/>
          <a:p>
            <a:endParaRPr lang="es-PE"/>
          </a:p>
        </p:txBody>
      </p:sp>
      <p:sp>
        <p:nvSpPr>
          <p:cNvPr id="29" name="AutoShape 29"/>
          <p:cNvSpPr/>
          <p:nvPr/>
        </p:nvSpPr>
        <p:spPr>
          <a:xfrm flipV="1">
            <a:off x="4852703" y="4466775"/>
            <a:ext cx="0" cy="419100"/>
          </a:xfrm>
          <a:prstGeom prst="line">
            <a:avLst/>
          </a:prstGeom>
          <a:ln w="38100" cap="flat">
            <a:solidFill>
              <a:srgbClr val="202F52"/>
            </a:solidFill>
            <a:prstDash val="solid"/>
            <a:headEnd type="none" w="sm" len="sm"/>
            <a:tailEnd type="none" w="sm" len="sm"/>
          </a:ln>
        </p:spPr>
        <p:txBody>
          <a:bodyPr/>
          <a:lstStyle/>
          <a:p>
            <a:endParaRPr lang="es-PE"/>
          </a:p>
        </p:txBody>
      </p:sp>
      <p:sp>
        <p:nvSpPr>
          <p:cNvPr id="30" name="AutoShape 30"/>
          <p:cNvSpPr/>
          <p:nvPr/>
        </p:nvSpPr>
        <p:spPr>
          <a:xfrm>
            <a:off x="7987525" y="6612148"/>
            <a:ext cx="1156475" cy="0"/>
          </a:xfrm>
          <a:prstGeom prst="line">
            <a:avLst/>
          </a:prstGeom>
          <a:ln w="38100" cap="flat">
            <a:solidFill>
              <a:srgbClr val="202F52"/>
            </a:solidFill>
            <a:prstDash val="solid"/>
            <a:headEnd type="none" w="sm" len="sm"/>
            <a:tailEnd type="none" w="sm" len="sm"/>
          </a:ln>
        </p:spPr>
        <p:txBody>
          <a:bodyPr/>
          <a:lstStyle/>
          <a:p>
            <a:endParaRPr lang="es-P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39729" y="9111973"/>
            <a:ext cx="1608462" cy="292653"/>
            <a:chOff x="0" y="0"/>
            <a:chExt cx="2144617" cy="390204"/>
          </a:xfrm>
        </p:grpSpPr>
        <p:grpSp>
          <p:nvGrpSpPr>
            <p:cNvPr id="3" name="Group 3"/>
            <p:cNvGrpSpPr/>
            <p:nvPr/>
          </p:nvGrpSpPr>
          <p:grpSpPr>
            <a:xfrm>
              <a:off x="0" y="0"/>
              <a:ext cx="390204" cy="39020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6" name="Group 6"/>
            <p:cNvGrpSpPr/>
            <p:nvPr/>
          </p:nvGrpSpPr>
          <p:grpSpPr>
            <a:xfrm>
              <a:off x="1178278" y="0"/>
              <a:ext cx="390204" cy="3902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9" name="Group 9"/>
            <p:cNvGrpSpPr/>
            <p:nvPr/>
          </p:nvGrpSpPr>
          <p:grpSpPr>
            <a:xfrm>
              <a:off x="576135" y="0"/>
              <a:ext cx="390204" cy="3902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12" name="Group 12"/>
            <p:cNvGrpSpPr/>
            <p:nvPr/>
          </p:nvGrpSpPr>
          <p:grpSpPr>
            <a:xfrm>
              <a:off x="1754412" y="0"/>
              <a:ext cx="390204" cy="390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sp>
        <p:nvSpPr>
          <p:cNvPr id="15" name="TextBox 15"/>
          <p:cNvSpPr txBox="1"/>
          <p:nvPr/>
        </p:nvSpPr>
        <p:spPr>
          <a:xfrm>
            <a:off x="1028700" y="1057275"/>
            <a:ext cx="13124929" cy="763829"/>
          </a:xfrm>
          <a:prstGeom prst="rect">
            <a:avLst/>
          </a:prstGeom>
        </p:spPr>
        <p:txBody>
          <a:bodyPr lIns="0" tIns="0" rIns="0" bIns="0" rtlCol="0" anchor="t">
            <a:spAutoFit/>
          </a:bodyPr>
          <a:lstStyle/>
          <a:p>
            <a:pPr marL="0" lvl="0" indent="0" algn="l">
              <a:lnSpc>
                <a:spcPts val="5973"/>
              </a:lnSpc>
              <a:spcBef>
                <a:spcPct val="0"/>
              </a:spcBef>
            </a:pPr>
            <a:r>
              <a:rPr lang="en-US" sz="5240" b="1" spc="31">
                <a:solidFill>
                  <a:srgbClr val="21396D"/>
                </a:solidFill>
                <a:latin typeface="Garet Bold"/>
                <a:ea typeface="Garet Bold"/>
                <a:cs typeface="Garet Bold"/>
                <a:sym typeface="Garet Bold"/>
              </a:rPr>
              <a:t>V. Conciliación en el proceso arbitral</a:t>
            </a:r>
          </a:p>
        </p:txBody>
      </p:sp>
      <p:grpSp>
        <p:nvGrpSpPr>
          <p:cNvPr id="16" name="Group 16"/>
          <p:cNvGrpSpPr/>
          <p:nvPr/>
        </p:nvGrpSpPr>
        <p:grpSpPr>
          <a:xfrm>
            <a:off x="1028700" y="2720805"/>
            <a:ext cx="6269645" cy="503593"/>
            <a:chOff x="0" y="0"/>
            <a:chExt cx="1651264" cy="132634"/>
          </a:xfrm>
        </p:grpSpPr>
        <p:sp>
          <p:nvSpPr>
            <p:cNvPr id="17" name="Freeform 17"/>
            <p:cNvSpPr/>
            <p:nvPr/>
          </p:nvSpPr>
          <p:spPr>
            <a:xfrm>
              <a:off x="0" y="0"/>
              <a:ext cx="1651265" cy="132634"/>
            </a:xfrm>
            <a:custGeom>
              <a:avLst/>
              <a:gdLst/>
              <a:ahLst/>
              <a:cxnLst/>
              <a:rect l="l" t="t" r="r" b="b"/>
              <a:pathLst>
                <a:path w="1651265" h="132634">
                  <a:moveTo>
                    <a:pt x="0" y="0"/>
                  </a:moveTo>
                  <a:lnTo>
                    <a:pt x="1651265" y="0"/>
                  </a:lnTo>
                  <a:lnTo>
                    <a:pt x="1651265" y="132634"/>
                  </a:lnTo>
                  <a:lnTo>
                    <a:pt x="0" y="132634"/>
                  </a:lnTo>
                  <a:close/>
                </a:path>
              </a:pathLst>
            </a:custGeom>
            <a:solidFill>
              <a:srgbClr val="FFFFFF"/>
            </a:solidFill>
            <a:ln cap="sq">
              <a:noFill/>
              <a:prstDash val="solid"/>
              <a:miter/>
            </a:ln>
          </p:spPr>
          <p:txBody>
            <a:bodyPr/>
            <a:lstStyle/>
            <a:p>
              <a:endParaRPr lang="es-PE"/>
            </a:p>
          </p:txBody>
        </p:sp>
        <p:sp>
          <p:nvSpPr>
            <p:cNvPr id="18" name="TextBox 18"/>
            <p:cNvSpPr txBox="1"/>
            <p:nvPr/>
          </p:nvSpPr>
          <p:spPr>
            <a:xfrm>
              <a:off x="0" y="-47625"/>
              <a:ext cx="1651264" cy="180259"/>
            </a:xfrm>
            <a:prstGeom prst="rect">
              <a:avLst/>
            </a:prstGeom>
          </p:spPr>
          <p:txBody>
            <a:bodyPr lIns="50800" tIns="50800" rIns="50800" bIns="50800" rtlCol="0" anchor="ctr"/>
            <a:lstStyle/>
            <a:p>
              <a:pPr algn="ctr">
                <a:lnSpc>
                  <a:spcPts val="2940"/>
                </a:lnSpc>
              </a:pPr>
              <a:r>
                <a:rPr lang="en-US" sz="2100" b="1" spc="-42">
                  <a:solidFill>
                    <a:srgbClr val="000000"/>
                  </a:solidFill>
                  <a:latin typeface="Arimo Bold"/>
                  <a:ea typeface="Arimo Bold"/>
                  <a:cs typeface="Arimo Bold"/>
                  <a:sym typeface="Arimo Bold"/>
                </a:rPr>
                <a:t>Artículo 81. Controversias pasibles de conciliación</a:t>
              </a:r>
            </a:p>
          </p:txBody>
        </p:sp>
      </p:grpSp>
      <p:grpSp>
        <p:nvGrpSpPr>
          <p:cNvPr id="19" name="Group 19"/>
          <p:cNvGrpSpPr/>
          <p:nvPr/>
        </p:nvGrpSpPr>
        <p:grpSpPr>
          <a:xfrm>
            <a:off x="1028700" y="1880650"/>
            <a:ext cx="6269645" cy="665133"/>
            <a:chOff x="0" y="0"/>
            <a:chExt cx="1496476" cy="158758"/>
          </a:xfrm>
        </p:grpSpPr>
        <p:sp>
          <p:nvSpPr>
            <p:cNvPr id="20" name="Freeform 20"/>
            <p:cNvSpPr/>
            <p:nvPr/>
          </p:nvSpPr>
          <p:spPr>
            <a:xfrm>
              <a:off x="0" y="0"/>
              <a:ext cx="1496476" cy="158758"/>
            </a:xfrm>
            <a:custGeom>
              <a:avLst/>
              <a:gdLst/>
              <a:ahLst/>
              <a:cxnLst/>
              <a:rect l="l" t="t" r="r" b="b"/>
              <a:pathLst>
                <a:path w="1496476" h="158758">
                  <a:moveTo>
                    <a:pt x="22227" y="0"/>
                  </a:moveTo>
                  <a:lnTo>
                    <a:pt x="1474249" y="0"/>
                  </a:lnTo>
                  <a:cubicBezTo>
                    <a:pt x="1486525" y="0"/>
                    <a:pt x="1496476" y="9951"/>
                    <a:pt x="1496476" y="22227"/>
                  </a:cubicBezTo>
                  <a:lnTo>
                    <a:pt x="1496476" y="136531"/>
                  </a:lnTo>
                  <a:cubicBezTo>
                    <a:pt x="1496476" y="142426"/>
                    <a:pt x="1494134" y="148079"/>
                    <a:pt x="1489966" y="152248"/>
                  </a:cubicBezTo>
                  <a:cubicBezTo>
                    <a:pt x="1485798" y="156416"/>
                    <a:pt x="1480144" y="158758"/>
                    <a:pt x="1474249" y="158758"/>
                  </a:cubicBezTo>
                  <a:lnTo>
                    <a:pt x="22227" y="158758"/>
                  </a:lnTo>
                  <a:cubicBezTo>
                    <a:pt x="9951" y="158758"/>
                    <a:pt x="0" y="148807"/>
                    <a:pt x="0" y="136531"/>
                  </a:cubicBezTo>
                  <a:lnTo>
                    <a:pt x="0" y="22227"/>
                  </a:lnTo>
                  <a:cubicBezTo>
                    <a:pt x="0" y="9951"/>
                    <a:pt x="9951" y="0"/>
                    <a:pt x="22227" y="0"/>
                  </a:cubicBezTo>
                  <a:close/>
                </a:path>
              </a:pathLst>
            </a:custGeom>
            <a:solidFill>
              <a:srgbClr val="202F52"/>
            </a:solidFill>
          </p:spPr>
          <p:txBody>
            <a:bodyPr/>
            <a:lstStyle/>
            <a:p>
              <a:endParaRPr lang="es-PE"/>
            </a:p>
          </p:txBody>
        </p:sp>
        <p:sp>
          <p:nvSpPr>
            <p:cNvPr id="21" name="TextBox 21"/>
            <p:cNvSpPr txBox="1"/>
            <p:nvPr/>
          </p:nvSpPr>
          <p:spPr>
            <a:xfrm>
              <a:off x="0" y="-28575"/>
              <a:ext cx="1496476" cy="187333"/>
            </a:xfrm>
            <a:prstGeom prst="rect">
              <a:avLst/>
            </a:prstGeom>
          </p:spPr>
          <p:txBody>
            <a:bodyPr lIns="56055" tIns="56055" rIns="56055" bIns="56055" rtlCol="0" anchor="ctr"/>
            <a:lstStyle/>
            <a:p>
              <a:pPr algn="ctr">
                <a:lnSpc>
                  <a:spcPts val="3900"/>
                </a:lnSpc>
              </a:pPr>
              <a:r>
                <a:rPr lang="en-US" sz="3000" b="1">
                  <a:solidFill>
                    <a:srgbClr val="FFFFFF"/>
                  </a:solidFill>
                  <a:latin typeface="Source Sans Pro Bold"/>
                  <a:ea typeface="Source Sans Pro Bold"/>
                  <a:cs typeface="Source Sans Pro Bold"/>
                  <a:sym typeface="Source Sans Pro Bold"/>
                </a:rPr>
                <a:t>LEY N° 32069</a:t>
              </a:r>
            </a:p>
          </p:txBody>
        </p:sp>
      </p:grpSp>
      <p:grpSp>
        <p:nvGrpSpPr>
          <p:cNvPr id="22" name="Group 22"/>
          <p:cNvGrpSpPr/>
          <p:nvPr/>
        </p:nvGrpSpPr>
        <p:grpSpPr>
          <a:xfrm>
            <a:off x="1028700" y="3399420"/>
            <a:ext cx="6269645" cy="4566971"/>
            <a:chOff x="0" y="0"/>
            <a:chExt cx="1651264" cy="1202824"/>
          </a:xfrm>
        </p:grpSpPr>
        <p:sp>
          <p:nvSpPr>
            <p:cNvPr id="23" name="Freeform 23"/>
            <p:cNvSpPr/>
            <p:nvPr/>
          </p:nvSpPr>
          <p:spPr>
            <a:xfrm>
              <a:off x="0" y="0"/>
              <a:ext cx="1651265" cy="1202824"/>
            </a:xfrm>
            <a:custGeom>
              <a:avLst/>
              <a:gdLst/>
              <a:ahLst/>
              <a:cxnLst/>
              <a:rect l="l" t="t" r="r" b="b"/>
              <a:pathLst>
                <a:path w="1651265" h="1202824">
                  <a:moveTo>
                    <a:pt x="0" y="0"/>
                  </a:moveTo>
                  <a:lnTo>
                    <a:pt x="1651265" y="0"/>
                  </a:lnTo>
                  <a:lnTo>
                    <a:pt x="1651265" y="1202824"/>
                  </a:lnTo>
                  <a:lnTo>
                    <a:pt x="0" y="1202824"/>
                  </a:lnTo>
                  <a:close/>
                </a:path>
              </a:pathLst>
            </a:custGeom>
            <a:solidFill>
              <a:srgbClr val="F1F0EA"/>
            </a:solidFill>
            <a:ln cap="sq">
              <a:noFill/>
              <a:prstDash val="solid"/>
              <a:miter/>
            </a:ln>
          </p:spPr>
          <p:txBody>
            <a:bodyPr/>
            <a:lstStyle/>
            <a:p>
              <a:endParaRPr lang="es-PE"/>
            </a:p>
          </p:txBody>
        </p:sp>
        <p:sp>
          <p:nvSpPr>
            <p:cNvPr id="24" name="TextBox 24"/>
            <p:cNvSpPr txBox="1"/>
            <p:nvPr/>
          </p:nvSpPr>
          <p:spPr>
            <a:xfrm>
              <a:off x="0" y="-47625"/>
              <a:ext cx="1651264" cy="1250449"/>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81.1. Las partes pueden pactar en el contrato la conciliación como mecanismo de solución de las controversias, previo al inicio del arbitraje. Son controversias materias de conciliación las siguientes: </a:t>
              </a:r>
            </a:p>
            <a:p>
              <a:pPr algn="just">
                <a:lnSpc>
                  <a:spcPts val="2940"/>
                </a:lnSpc>
              </a:pPr>
              <a:r>
                <a:rPr lang="en-US" sz="2100" spc="-42">
                  <a:solidFill>
                    <a:srgbClr val="000000"/>
                  </a:solidFill>
                  <a:latin typeface="Source Sans Pro"/>
                  <a:ea typeface="Source Sans Pro"/>
                  <a:cs typeface="Source Sans Pro"/>
                  <a:sym typeface="Source Sans Pro"/>
                </a:rPr>
                <a:t>a) Resolución de contrato. </a:t>
              </a:r>
            </a:p>
            <a:p>
              <a:pPr algn="just">
                <a:lnSpc>
                  <a:spcPts val="2940"/>
                </a:lnSpc>
              </a:pPr>
              <a:r>
                <a:rPr lang="en-US" sz="2100" spc="-42">
                  <a:solidFill>
                    <a:srgbClr val="000000"/>
                  </a:solidFill>
                  <a:latin typeface="Source Sans Pro"/>
                  <a:ea typeface="Source Sans Pro"/>
                  <a:cs typeface="Source Sans Pro"/>
                  <a:sym typeface="Source Sans Pro"/>
                </a:rPr>
                <a:t>b) Ampliación de plazo contractual. </a:t>
              </a:r>
            </a:p>
            <a:p>
              <a:pPr algn="just">
                <a:lnSpc>
                  <a:spcPts val="2940"/>
                </a:lnSpc>
              </a:pPr>
              <a:r>
                <a:rPr lang="en-US" sz="2100" spc="-42">
                  <a:solidFill>
                    <a:srgbClr val="000000"/>
                  </a:solidFill>
                  <a:latin typeface="Source Sans Pro"/>
                  <a:ea typeface="Source Sans Pro"/>
                  <a:cs typeface="Source Sans Pro"/>
                  <a:sym typeface="Source Sans Pro"/>
                </a:rPr>
                <a:t>c) Recepción y conformidad de la prestación. </a:t>
              </a:r>
            </a:p>
            <a:p>
              <a:pPr algn="just">
                <a:lnSpc>
                  <a:spcPts val="2940"/>
                </a:lnSpc>
              </a:pPr>
              <a:r>
                <a:rPr lang="en-US" sz="2100" spc="-42">
                  <a:solidFill>
                    <a:srgbClr val="000000"/>
                  </a:solidFill>
                  <a:latin typeface="Source Sans Pro"/>
                  <a:ea typeface="Source Sans Pro"/>
                  <a:cs typeface="Source Sans Pro"/>
                  <a:sym typeface="Source Sans Pro"/>
                </a:rPr>
                <a:t>d) Valorizaciones o metrados. </a:t>
              </a:r>
            </a:p>
            <a:p>
              <a:pPr algn="just">
                <a:lnSpc>
                  <a:spcPts val="2940"/>
                </a:lnSpc>
              </a:pPr>
              <a:r>
                <a:rPr lang="en-US" sz="2100" spc="-42">
                  <a:solidFill>
                    <a:srgbClr val="000000"/>
                  </a:solidFill>
                  <a:latin typeface="Source Sans Pro"/>
                  <a:ea typeface="Source Sans Pro"/>
                  <a:cs typeface="Source Sans Pro"/>
                  <a:sym typeface="Source Sans Pro"/>
                </a:rPr>
                <a:t>e) Liquidación de contrato. </a:t>
              </a:r>
            </a:p>
            <a:p>
              <a:pPr algn="just">
                <a:lnSpc>
                  <a:spcPts val="2940"/>
                </a:lnSpc>
              </a:pPr>
              <a:r>
                <a:rPr lang="en-US" sz="2100" spc="-42">
                  <a:solidFill>
                    <a:srgbClr val="000000"/>
                  </a:solidFill>
                  <a:latin typeface="Source Sans Pro"/>
                  <a:ea typeface="Source Sans Pro"/>
                  <a:cs typeface="Source Sans Pro"/>
                  <a:sym typeface="Source Sans Pro"/>
                </a:rPr>
                <a:t>f) Los que versen respecto de las obligaciones de las partes durante la ejecución del contrato. </a:t>
              </a:r>
            </a:p>
            <a:p>
              <a:pPr algn="just">
                <a:lnSpc>
                  <a:spcPts val="2940"/>
                </a:lnSpc>
              </a:pPr>
              <a:r>
                <a:rPr lang="en-US" sz="2100" spc="-42">
                  <a:solidFill>
                    <a:srgbClr val="000000"/>
                  </a:solidFill>
                  <a:latin typeface="Source Sans Pro"/>
                  <a:ea typeface="Source Sans Pro"/>
                  <a:cs typeface="Source Sans Pro"/>
                  <a:sym typeface="Source Sans Pro"/>
                </a:rPr>
                <a:t>g) Otras dispuestas en el reglamento. </a:t>
              </a:r>
            </a:p>
          </p:txBody>
        </p:sp>
      </p:grpSp>
      <p:grpSp>
        <p:nvGrpSpPr>
          <p:cNvPr id="25" name="Group 25"/>
          <p:cNvGrpSpPr/>
          <p:nvPr/>
        </p:nvGrpSpPr>
        <p:grpSpPr>
          <a:xfrm>
            <a:off x="8508755" y="2641418"/>
            <a:ext cx="7453233" cy="1966646"/>
            <a:chOff x="0" y="0"/>
            <a:chExt cx="1962991" cy="517964"/>
          </a:xfrm>
        </p:grpSpPr>
        <p:sp>
          <p:nvSpPr>
            <p:cNvPr id="26" name="Freeform 26"/>
            <p:cNvSpPr/>
            <p:nvPr/>
          </p:nvSpPr>
          <p:spPr>
            <a:xfrm>
              <a:off x="0" y="0"/>
              <a:ext cx="1962991" cy="517964"/>
            </a:xfrm>
            <a:custGeom>
              <a:avLst/>
              <a:gdLst/>
              <a:ahLst/>
              <a:cxnLst/>
              <a:rect l="l" t="t" r="r" b="b"/>
              <a:pathLst>
                <a:path w="1962991" h="517964">
                  <a:moveTo>
                    <a:pt x="0" y="0"/>
                  </a:moveTo>
                  <a:lnTo>
                    <a:pt x="1962991" y="0"/>
                  </a:lnTo>
                  <a:lnTo>
                    <a:pt x="1962991" y="517964"/>
                  </a:lnTo>
                  <a:lnTo>
                    <a:pt x="0" y="517964"/>
                  </a:lnTo>
                  <a:close/>
                </a:path>
              </a:pathLst>
            </a:custGeom>
            <a:solidFill>
              <a:srgbClr val="F1F0EA"/>
            </a:solidFill>
            <a:ln cap="sq">
              <a:noFill/>
              <a:prstDash val="solid"/>
              <a:miter/>
            </a:ln>
          </p:spPr>
          <p:txBody>
            <a:bodyPr/>
            <a:lstStyle/>
            <a:p>
              <a:endParaRPr lang="es-PE"/>
            </a:p>
          </p:txBody>
        </p:sp>
        <p:sp>
          <p:nvSpPr>
            <p:cNvPr id="27" name="TextBox 27"/>
            <p:cNvSpPr txBox="1"/>
            <p:nvPr/>
          </p:nvSpPr>
          <p:spPr>
            <a:xfrm>
              <a:off x="0" y="-47625"/>
              <a:ext cx="1962991" cy="565589"/>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82.1. La conciliación se solicita ante un centro de conciliación acreditado por el Ministerio de Justicia y Derechos Humanos dentro de los plazos de caducidad establecidos en el artículo 84 de la presente ley, según corresponda, y es llevada a cabo por un conciliador certifi cado por dicho ministerio. </a:t>
              </a:r>
            </a:p>
          </p:txBody>
        </p:sp>
      </p:grpSp>
      <p:sp>
        <p:nvSpPr>
          <p:cNvPr id="28" name="AutoShape 28"/>
          <p:cNvSpPr/>
          <p:nvPr/>
        </p:nvSpPr>
        <p:spPr>
          <a:xfrm>
            <a:off x="4163522" y="2545783"/>
            <a:ext cx="0" cy="175022"/>
          </a:xfrm>
          <a:prstGeom prst="line">
            <a:avLst/>
          </a:prstGeom>
          <a:ln w="38100" cap="flat">
            <a:solidFill>
              <a:srgbClr val="202F52"/>
            </a:solidFill>
            <a:prstDash val="solid"/>
            <a:headEnd type="none" w="sm" len="sm"/>
            <a:tailEnd type="none" w="sm" len="sm"/>
          </a:ln>
        </p:spPr>
        <p:txBody>
          <a:bodyPr/>
          <a:lstStyle/>
          <a:p>
            <a:endParaRPr lang="es-PE"/>
          </a:p>
        </p:txBody>
      </p:sp>
      <p:sp>
        <p:nvSpPr>
          <p:cNvPr id="29" name="AutoShape 29"/>
          <p:cNvSpPr/>
          <p:nvPr/>
        </p:nvSpPr>
        <p:spPr>
          <a:xfrm flipV="1">
            <a:off x="4163522" y="3224398"/>
            <a:ext cx="0" cy="175022"/>
          </a:xfrm>
          <a:prstGeom prst="line">
            <a:avLst/>
          </a:prstGeom>
          <a:ln w="38100" cap="flat">
            <a:solidFill>
              <a:srgbClr val="202F52"/>
            </a:solidFill>
            <a:prstDash val="solid"/>
            <a:headEnd type="none" w="sm" len="sm"/>
            <a:tailEnd type="none" w="sm" len="sm"/>
          </a:ln>
        </p:spPr>
        <p:txBody>
          <a:bodyPr/>
          <a:lstStyle/>
          <a:p>
            <a:endParaRPr lang="es-PE"/>
          </a:p>
        </p:txBody>
      </p:sp>
      <p:grpSp>
        <p:nvGrpSpPr>
          <p:cNvPr id="30" name="Group 30"/>
          <p:cNvGrpSpPr/>
          <p:nvPr/>
        </p:nvGrpSpPr>
        <p:grpSpPr>
          <a:xfrm>
            <a:off x="8508755" y="1880650"/>
            <a:ext cx="7453233" cy="503593"/>
            <a:chOff x="0" y="0"/>
            <a:chExt cx="1962991" cy="132634"/>
          </a:xfrm>
        </p:grpSpPr>
        <p:sp>
          <p:nvSpPr>
            <p:cNvPr id="31" name="Freeform 31"/>
            <p:cNvSpPr/>
            <p:nvPr/>
          </p:nvSpPr>
          <p:spPr>
            <a:xfrm>
              <a:off x="0" y="0"/>
              <a:ext cx="1962991" cy="132634"/>
            </a:xfrm>
            <a:custGeom>
              <a:avLst/>
              <a:gdLst/>
              <a:ahLst/>
              <a:cxnLst/>
              <a:rect l="l" t="t" r="r" b="b"/>
              <a:pathLst>
                <a:path w="1962991" h="132634">
                  <a:moveTo>
                    <a:pt x="0" y="0"/>
                  </a:moveTo>
                  <a:lnTo>
                    <a:pt x="1962991" y="0"/>
                  </a:lnTo>
                  <a:lnTo>
                    <a:pt x="1962991" y="132634"/>
                  </a:lnTo>
                  <a:lnTo>
                    <a:pt x="0" y="132634"/>
                  </a:lnTo>
                  <a:close/>
                </a:path>
              </a:pathLst>
            </a:custGeom>
            <a:solidFill>
              <a:srgbClr val="FFFFFF"/>
            </a:solidFill>
            <a:ln cap="sq">
              <a:noFill/>
              <a:prstDash val="solid"/>
              <a:miter/>
            </a:ln>
          </p:spPr>
          <p:txBody>
            <a:bodyPr/>
            <a:lstStyle/>
            <a:p>
              <a:endParaRPr lang="es-PE"/>
            </a:p>
          </p:txBody>
        </p:sp>
        <p:sp>
          <p:nvSpPr>
            <p:cNvPr id="32" name="TextBox 32"/>
            <p:cNvSpPr txBox="1"/>
            <p:nvPr/>
          </p:nvSpPr>
          <p:spPr>
            <a:xfrm>
              <a:off x="0" y="-47625"/>
              <a:ext cx="1962991" cy="180259"/>
            </a:xfrm>
            <a:prstGeom prst="rect">
              <a:avLst/>
            </a:prstGeom>
          </p:spPr>
          <p:txBody>
            <a:bodyPr lIns="50800" tIns="50800" rIns="50800" bIns="50800" rtlCol="0" anchor="ctr"/>
            <a:lstStyle/>
            <a:p>
              <a:pPr algn="ctr">
                <a:lnSpc>
                  <a:spcPts val="2940"/>
                </a:lnSpc>
              </a:pPr>
              <a:r>
                <a:rPr lang="en-US" sz="2100" b="1" spc="-42">
                  <a:solidFill>
                    <a:srgbClr val="000000"/>
                  </a:solidFill>
                  <a:latin typeface="Arimo Bold"/>
                  <a:ea typeface="Arimo Bold"/>
                  <a:cs typeface="Arimo Bold"/>
                  <a:sym typeface="Arimo Bold"/>
                </a:rPr>
                <a:t>Artículo 82. Reglas aplicables a la conciliación</a:t>
              </a:r>
            </a:p>
          </p:txBody>
        </p:sp>
      </p:grpSp>
      <p:grpSp>
        <p:nvGrpSpPr>
          <p:cNvPr id="33" name="Group 33"/>
          <p:cNvGrpSpPr/>
          <p:nvPr/>
        </p:nvGrpSpPr>
        <p:grpSpPr>
          <a:xfrm>
            <a:off x="1028700" y="8091406"/>
            <a:ext cx="6269645" cy="597824"/>
            <a:chOff x="0" y="0"/>
            <a:chExt cx="1651264" cy="157452"/>
          </a:xfrm>
        </p:grpSpPr>
        <p:sp>
          <p:nvSpPr>
            <p:cNvPr id="34" name="Freeform 34"/>
            <p:cNvSpPr/>
            <p:nvPr/>
          </p:nvSpPr>
          <p:spPr>
            <a:xfrm>
              <a:off x="0" y="0"/>
              <a:ext cx="1651265" cy="157452"/>
            </a:xfrm>
            <a:custGeom>
              <a:avLst/>
              <a:gdLst/>
              <a:ahLst/>
              <a:cxnLst/>
              <a:rect l="l" t="t" r="r" b="b"/>
              <a:pathLst>
                <a:path w="1651265" h="157452">
                  <a:moveTo>
                    <a:pt x="0" y="0"/>
                  </a:moveTo>
                  <a:lnTo>
                    <a:pt x="1651265" y="0"/>
                  </a:lnTo>
                  <a:lnTo>
                    <a:pt x="1651265" y="157452"/>
                  </a:lnTo>
                  <a:lnTo>
                    <a:pt x="0" y="157452"/>
                  </a:lnTo>
                  <a:close/>
                </a:path>
              </a:pathLst>
            </a:custGeom>
            <a:solidFill>
              <a:srgbClr val="F1F0EA"/>
            </a:solidFill>
            <a:ln cap="sq">
              <a:noFill/>
              <a:prstDash val="solid"/>
              <a:miter/>
            </a:ln>
          </p:spPr>
          <p:txBody>
            <a:bodyPr/>
            <a:lstStyle/>
            <a:p>
              <a:endParaRPr lang="es-PE"/>
            </a:p>
          </p:txBody>
        </p:sp>
        <p:sp>
          <p:nvSpPr>
            <p:cNvPr id="35" name="TextBox 35"/>
            <p:cNvSpPr txBox="1"/>
            <p:nvPr/>
          </p:nvSpPr>
          <p:spPr>
            <a:xfrm>
              <a:off x="0" y="-47625"/>
              <a:ext cx="1651264" cy="205077"/>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81.2. La nulidad de contrato no es materia de conciliación</a:t>
              </a:r>
            </a:p>
          </p:txBody>
        </p:sp>
      </p:grpSp>
      <p:grpSp>
        <p:nvGrpSpPr>
          <p:cNvPr id="36" name="Group 36"/>
          <p:cNvGrpSpPr/>
          <p:nvPr/>
        </p:nvGrpSpPr>
        <p:grpSpPr>
          <a:xfrm>
            <a:off x="1028700" y="8814246"/>
            <a:ext cx="6269645" cy="1272729"/>
            <a:chOff x="0" y="0"/>
            <a:chExt cx="1651264" cy="335204"/>
          </a:xfrm>
        </p:grpSpPr>
        <p:sp>
          <p:nvSpPr>
            <p:cNvPr id="37" name="Freeform 37"/>
            <p:cNvSpPr/>
            <p:nvPr/>
          </p:nvSpPr>
          <p:spPr>
            <a:xfrm>
              <a:off x="0" y="0"/>
              <a:ext cx="1651265" cy="335204"/>
            </a:xfrm>
            <a:custGeom>
              <a:avLst/>
              <a:gdLst/>
              <a:ahLst/>
              <a:cxnLst/>
              <a:rect l="l" t="t" r="r" b="b"/>
              <a:pathLst>
                <a:path w="1651265" h="335204">
                  <a:moveTo>
                    <a:pt x="0" y="0"/>
                  </a:moveTo>
                  <a:lnTo>
                    <a:pt x="1651265" y="0"/>
                  </a:lnTo>
                  <a:lnTo>
                    <a:pt x="1651265" y="335204"/>
                  </a:lnTo>
                  <a:lnTo>
                    <a:pt x="0" y="335204"/>
                  </a:lnTo>
                  <a:close/>
                </a:path>
              </a:pathLst>
            </a:custGeom>
            <a:solidFill>
              <a:srgbClr val="F1F0EA"/>
            </a:solidFill>
            <a:ln cap="sq">
              <a:noFill/>
              <a:prstDash val="solid"/>
              <a:miter/>
            </a:ln>
          </p:spPr>
          <p:txBody>
            <a:bodyPr/>
            <a:lstStyle/>
            <a:p>
              <a:endParaRPr lang="es-PE"/>
            </a:p>
          </p:txBody>
        </p:sp>
        <p:sp>
          <p:nvSpPr>
            <p:cNvPr id="38" name="TextBox 38"/>
            <p:cNvSpPr txBox="1"/>
            <p:nvPr/>
          </p:nvSpPr>
          <p:spPr>
            <a:xfrm>
              <a:off x="0" y="-47625"/>
              <a:ext cx="1651264" cy="382829"/>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81.3. En el caso de contratos menores, las partes pactan la conciliación como mecanismo de solución de las controversias.</a:t>
              </a:r>
            </a:p>
          </p:txBody>
        </p:sp>
      </p:grpSp>
      <p:sp>
        <p:nvSpPr>
          <p:cNvPr id="39" name="AutoShape 39"/>
          <p:cNvSpPr/>
          <p:nvPr/>
        </p:nvSpPr>
        <p:spPr>
          <a:xfrm flipH="1">
            <a:off x="4163522" y="7966391"/>
            <a:ext cx="0" cy="125016"/>
          </a:xfrm>
          <a:prstGeom prst="line">
            <a:avLst/>
          </a:prstGeom>
          <a:ln w="38100" cap="flat">
            <a:solidFill>
              <a:srgbClr val="202F52"/>
            </a:solidFill>
            <a:prstDash val="solid"/>
            <a:headEnd type="none" w="sm" len="sm"/>
            <a:tailEnd type="none" w="sm" len="sm"/>
          </a:ln>
        </p:spPr>
        <p:txBody>
          <a:bodyPr/>
          <a:lstStyle/>
          <a:p>
            <a:endParaRPr lang="es-PE"/>
          </a:p>
        </p:txBody>
      </p:sp>
      <p:sp>
        <p:nvSpPr>
          <p:cNvPr id="40" name="AutoShape 40"/>
          <p:cNvSpPr/>
          <p:nvPr/>
        </p:nvSpPr>
        <p:spPr>
          <a:xfrm>
            <a:off x="4163522" y="8689230"/>
            <a:ext cx="0" cy="125016"/>
          </a:xfrm>
          <a:prstGeom prst="line">
            <a:avLst/>
          </a:prstGeom>
          <a:ln w="38100" cap="flat">
            <a:solidFill>
              <a:srgbClr val="202F52"/>
            </a:solidFill>
            <a:prstDash val="solid"/>
            <a:headEnd type="none" w="sm" len="sm"/>
            <a:tailEnd type="none" w="sm" len="sm"/>
          </a:ln>
        </p:spPr>
        <p:txBody>
          <a:bodyPr/>
          <a:lstStyle/>
          <a:p>
            <a:endParaRPr lang="es-PE"/>
          </a:p>
        </p:txBody>
      </p:sp>
      <p:grpSp>
        <p:nvGrpSpPr>
          <p:cNvPr id="41" name="Group 41"/>
          <p:cNvGrpSpPr/>
          <p:nvPr/>
        </p:nvGrpSpPr>
        <p:grpSpPr>
          <a:xfrm>
            <a:off x="8508755" y="4865239"/>
            <a:ext cx="7453233" cy="4566971"/>
            <a:chOff x="0" y="0"/>
            <a:chExt cx="1962991" cy="1202824"/>
          </a:xfrm>
        </p:grpSpPr>
        <p:sp>
          <p:nvSpPr>
            <p:cNvPr id="42" name="Freeform 42"/>
            <p:cNvSpPr/>
            <p:nvPr/>
          </p:nvSpPr>
          <p:spPr>
            <a:xfrm>
              <a:off x="0" y="0"/>
              <a:ext cx="1962991" cy="1202824"/>
            </a:xfrm>
            <a:custGeom>
              <a:avLst/>
              <a:gdLst/>
              <a:ahLst/>
              <a:cxnLst/>
              <a:rect l="l" t="t" r="r" b="b"/>
              <a:pathLst>
                <a:path w="1962991" h="1202824">
                  <a:moveTo>
                    <a:pt x="0" y="0"/>
                  </a:moveTo>
                  <a:lnTo>
                    <a:pt x="1962991" y="0"/>
                  </a:lnTo>
                  <a:lnTo>
                    <a:pt x="1962991" y="1202824"/>
                  </a:lnTo>
                  <a:lnTo>
                    <a:pt x="0" y="1202824"/>
                  </a:lnTo>
                  <a:close/>
                </a:path>
              </a:pathLst>
            </a:custGeom>
            <a:solidFill>
              <a:srgbClr val="F1F0EA"/>
            </a:solidFill>
            <a:ln cap="sq">
              <a:noFill/>
              <a:prstDash val="solid"/>
              <a:miter/>
            </a:ln>
          </p:spPr>
          <p:txBody>
            <a:bodyPr/>
            <a:lstStyle/>
            <a:p>
              <a:endParaRPr lang="es-PE"/>
            </a:p>
          </p:txBody>
        </p:sp>
        <p:sp>
          <p:nvSpPr>
            <p:cNvPr id="43" name="TextBox 43"/>
            <p:cNvSpPr txBox="1"/>
            <p:nvPr/>
          </p:nvSpPr>
          <p:spPr>
            <a:xfrm>
              <a:off x="0" y="-47625"/>
              <a:ext cx="1962991" cy="1250449"/>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82.2. La decisión de conciliar le corresponde a la autoridad de la gestión administrativa, se realiza al amparo del principio de efi cacia y efi ciencia, previsto en la presente ley, considerando criterios de costo-benefi cio y ponderando los costos en tiempo y recursos de un eventual proceso arbitral, la expectativa de éxito de seguir el arbitraje y la conveniencia de resolver la controversia a través de la conciliación. Asimismo, se consideran los riesgos que representa la controversia en el normal desarrollo de la ejecución contractual, incluyendo el de no poder alcanzar la fi nalidad del contrato al no adoptarse un acuerdo conciliatorio. La mencionada decisión de conciliar o no se materializa en un informe que es parte del expediente e integra el sustento de los criterios evaluados.</a:t>
              </a:r>
            </a:p>
          </p:txBody>
        </p:sp>
      </p:grpSp>
      <p:sp>
        <p:nvSpPr>
          <p:cNvPr id="44" name="AutoShape 44"/>
          <p:cNvSpPr/>
          <p:nvPr/>
        </p:nvSpPr>
        <p:spPr>
          <a:xfrm>
            <a:off x="12235371" y="2384243"/>
            <a:ext cx="0" cy="257175"/>
          </a:xfrm>
          <a:prstGeom prst="line">
            <a:avLst/>
          </a:prstGeom>
          <a:ln w="38100" cap="flat">
            <a:solidFill>
              <a:srgbClr val="202F52"/>
            </a:solidFill>
            <a:prstDash val="solid"/>
            <a:headEnd type="none" w="sm" len="sm"/>
            <a:tailEnd type="none" w="sm" len="sm"/>
          </a:ln>
        </p:spPr>
        <p:txBody>
          <a:bodyPr/>
          <a:lstStyle/>
          <a:p>
            <a:endParaRPr lang="es-PE"/>
          </a:p>
        </p:txBody>
      </p:sp>
      <p:sp>
        <p:nvSpPr>
          <p:cNvPr id="45" name="AutoShape 45"/>
          <p:cNvSpPr/>
          <p:nvPr/>
        </p:nvSpPr>
        <p:spPr>
          <a:xfrm>
            <a:off x="12235371" y="4608064"/>
            <a:ext cx="0" cy="257175"/>
          </a:xfrm>
          <a:prstGeom prst="line">
            <a:avLst/>
          </a:prstGeom>
          <a:ln w="38100" cap="flat">
            <a:solidFill>
              <a:srgbClr val="202F52"/>
            </a:solidFill>
            <a:prstDash val="solid"/>
            <a:headEnd type="none" w="sm" len="sm"/>
            <a:tailEnd type="none" w="sm" len="sm"/>
          </a:ln>
        </p:spPr>
        <p:txBody>
          <a:bodyPr/>
          <a:lstStyle/>
          <a:p>
            <a:endParaRPr lang="es-P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639729" y="9111973"/>
            <a:ext cx="1608462" cy="292653"/>
            <a:chOff x="0" y="0"/>
            <a:chExt cx="2144617" cy="390204"/>
          </a:xfrm>
        </p:grpSpPr>
        <p:grpSp>
          <p:nvGrpSpPr>
            <p:cNvPr id="3" name="Group 3"/>
            <p:cNvGrpSpPr/>
            <p:nvPr/>
          </p:nvGrpSpPr>
          <p:grpSpPr>
            <a:xfrm>
              <a:off x="0" y="0"/>
              <a:ext cx="390204" cy="39020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6" name="Group 6"/>
            <p:cNvGrpSpPr/>
            <p:nvPr/>
          </p:nvGrpSpPr>
          <p:grpSpPr>
            <a:xfrm>
              <a:off x="1178278" y="0"/>
              <a:ext cx="390204" cy="3902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9" name="Group 9"/>
            <p:cNvGrpSpPr/>
            <p:nvPr/>
          </p:nvGrpSpPr>
          <p:grpSpPr>
            <a:xfrm>
              <a:off x="576135" y="0"/>
              <a:ext cx="390204" cy="3902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nvGrpSpPr>
            <p:cNvPr id="12" name="Group 12"/>
            <p:cNvGrpSpPr/>
            <p:nvPr/>
          </p:nvGrpSpPr>
          <p:grpSpPr>
            <a:xfrm>
              <a:off x="1754412" y="0"/>
              <a:ext cx="390204" cy="3902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96D"/>
              </a:solidFill>
              <a:ln cap="sq">
                <a:noFill/>
                <a:prstDash val="solid"/>
                <a:miter/>
              </a:ln>
            </p:spPr>
            <p:txBody>
              <a:bodyPr/>
              <a:lstStyle/>
              <a:p>
                <a:endParaRPr lang="es-PE"/>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682"/>
                  </a:lnSpc>
                </a:pPr>
                <a:endParaRPr/>
              </a:p>
            </p:txBody>
          </p:sp>
        </p:grpSp>
      </p:grpSp>
      <p:grpSp>
        <p:nvGrpSpPr>
          <p:cNvPr id="15" name="Group 15"/>
          <p:cNvGrpSpPr/>
          <p:nvPr/>
        </p:nvGrpSpPr>
        <p:grpSpPr>
          <a:xfrm>
            <a:off x="1028700" y="3390113"/>
            <a:ext cx="6269645" cy="503593"/>
            <a:chOff x="0" y="0"/>
            <a:chExt cx="1651264" cy="132634"/>
          </a:xfrm>
        </p:grpSpPr>
        <p:sp>
          <p:nvSpPr>
            <p:cNvPr id="16" name="Freeform 16"/>
            <p:cNvSpPr/>
            <p:nvPr/>
          </p:nvSpPr>
          <p:spPr>
            <a:xfrm>
              <a:off x="0" y="0"/>
              <a:ext cx="1651265" cy="132634"/>
            </a:xfrm>
            <a:custGeom>
              <a:avLst/>
              <a:gdLst/>
              <a:ahLst/>
              <a:cxnLst/>
              <a:rect l="l" t="t" r="r" b="b"/>
              <a:pathLst>
                <a:path w="1651265" h="132634">
                  <a:moveTo>
                    <a:pt x="0" y="0"/>
                  </a:moveTo>
                  <a:lnTo>
                    <a:pt x="1651265" y="0"/>
                  </a:lnTo>
                  <a:lnTo>
                    <a:pt x="1651265" y="132634"/>
                  </a:lnTo>
                  <a:lnTo>
                    <a:pt x="0" y="132634"/>
                  </a:lnTo>
                  <a:close/>
                </a:path>
              </a:pathLst>
            </a:custGeom>
            <a:solidFill>
              <a:srgbClr val="FFFFFF"/>
            </a:solidFill>
            <a:ln cap="sq">
              <a:noFill/>
              <a:prstDash val="solid"/>
              <a:miter/>
            </a:ln>
          </p:spPr>
          <p:txBody>
            <a:bodyPr/>
            <a:lstStyle/>
            <a:p>
              <a:endParaRPr lang="es-PE"/>
            </a:p>
          </p:txBody>
        </p:sp>
        <p:sp>
          <p:nvSpPr>
            <p:cNvPr id="17" name="TextBox 17"/>
            <p:cNvSpPr txBox="1"/>
            <p:nvPr/>
          </p:nvSpPr>
          <p:spPr>
            <a:xfrm>
              <a:off x="0" y="-47625"/>
              <a:ext cx="1651264" cy="180259"/>
            </a:xfrm>
            <a:prstGeom prst="rect">
              <a:avLst/>
            </a:prstGeom>
          </p:spPr>
          <p:txBody>
            <a:bodyPr lIns="50800" tIns="50800" rIns="50800" bIns="50800" rtlCol="0" anchor="ctr"/>
            <a:lstStyle/>
            <a:p>
              <a:pPr algn="ctr">
                <a:lnSpc>
                  <a:spcPts val="2940"/>
                </a:lnSpc>
              </a:pPr>
              <a:r>
                <a:rPr lang="en-US" sz="2100" b="1" spc="-42">
                  <a:solidFill>
                    <a:srgbClr val="000000"/>
                  </a:solidFill>
                  <a:latin typeface="Arimo Bold"/>
                  <a:ea typeface="Arimo Bold"/>
                  <a:cs typeface="Arimo Bold"/>
                  <a:sym typeface="Arimo Bold"/>
                </a:rPr>
                <a:t>Artículo 82. Reglas aplicables a la conciliación</a:t>
              </a:r>
            </a:p>
          </p:txBody>
        </p:sp>
      </p:grpSp>
      <p:grpSp>
        <p:nvGrpSpPr>
          <p:cNvPr id="18" name="Group 18"/>
          <p:cNvGrpSpPr/>
          <p:nvPr/>
        </p:nvGrpSpPr>
        <p:grpSpPr>
          <a:xfrm>
            <a:off x="1028700" y="2213216"/>
            <a:ext cx="6269645" cy="665133"/>
            <a:chOff x="0" y="0"/>
            <a:chExt cx="1496476" cy="158758"/>
          </a:xfrm>
        </p:grpSpPr>
        <p:sp>
          <p:nvSpPr>
            <p:cNvPr id="19" name="Freeform 19"/>
            <p:cNvSpPr/>
            <p:nvPr/>
          </p:nvSpPr>
          <p:spPr>
            <a:xfrm>
              <a:off x="0" y="0"/>
              <a:ext cx="1496476" cy="158758"/>
            </a:xfrm>
            <a:custGeom>
              <a:avLst/>
              <a:gdLst/>
              <a:ahLst/>
              <a:cxnLst/>
              <a:rect l="l" t="t" r="r" b="b"/>
              <a:pathLst>
                <a:path w="1496476" h="158758">
                  <a:moveTo>
                    <a:pt x="22227" y="0"/>
                  </a:moveTo>
                  <a:lnTo>
                    <a:pt x="1474249" y="0"/>
                  </a:lnTo>
                  <a:cubicBezTo>
                    <a:pt x="1486525" y="0"/>
                    <a:pt x="1496476" y="9951"/>
                    <a:pt x="1496476" y="22227"/>
                  </a:cubicBezTo>
                  <a:lnTo>
                    <a:pt x="1496476" y="136531"/>
                  </a:lnTo>
                  <a:cubicBezTo>
                    <a:pt x="1496476" y="142426"/>
                    <a:pt x="1494134" y="148079"/>
                    <a:pt x="1489966" y="152248"/>
                  </a:cubicBezTo>
                  <a:cubicBezTo>
                    <a:pt x="1485798" y="156416"/>
                    <a:pt x="1480144" y="158758"/>
                    <a:pt x="1474249" y="158758"/>
                  </a:cubicBezTo>
                  <a:lnTo>
                    <a:pt x="22227" y="158758"/>
                  </a:lnTo>
                  <a:cubicBezTo>
                    <a:pt x="9951" y="158758"/>
                    <a:pt x="0" y="148807"/>
                    <a:pt x="0" y="136531"/>
                  </a:cubicBezTo>
                  <a:lnTo>
                    <a:pt x="0" y="22227"/>
                  </a:lnTo>
                  <a:cubicBezTo>
                    <a:pt x="0" y="9951"/>
                    <a:pt x="9951" y="0"/>
                    <a:pt x="22227" y="0"/>
                  </a:cubicBezTo>
                  <a:close/>
                </a:path>
              </a:pathLst>
            </a:custGeom>
            <a:solidFill>
              <a:srgbClr val="202F52"/>
            </a:solidFill>
          </p:spPr>
          <p:txBody>
            <a:bodyPr/>
            <a:lstStyle/>
            <a:p>
              <a:endParaRPr lang="es-PE"/>
            </a:p>
          </p:txBody>
        </p:sp>
        <p:sp>
          <p:nvSpPr>
            <p:cNvPr id="20" name="TextBox 20"/>
            <p:cNvSpPr txBox="1"/>
            <p:nvPr/>
          </p:nvSpPr>
          <p:spPr>
            <a:xfrm>
              <a:off x="0" y="-28575"/>
              <a:ext cx="1496476" cy="187333"/>
            </a:xfrm>
            <a:prstGeom prst="rect">
              <a:avLst/>
            </a:prstGeom>
          </p:spPr>
          <p:txBody>
            <a:bodyPr lIns="56055" tIns="56055" rIns="56055" bIns="56055" rtlCol="0" anchor="ctr"/>
            <a:lstStyle/>
            <a:p>
              <a:pPr algn="ctr">
                <a:lnSpc>
                  <a:spcPts val="3900"/>
                </a:lnSpc>
              </a:pPr>
              <a:r>
                <a:rPr lang="en-US" sz="3000" b="1">
                  <a:solidFill>
                    <a:srgbClr val="FFFFFF"/>
                  </a:solidFill>
                  <a:latin typeface="Source Sans Pro Bold"/>
                  <a:ea typeface="Source Sans Pro Bold"/>
                  <a:cs typeface="Source Sans Pro Bold"/>
                  <a:sym typeface="Source Sans Pro Bold"/>
                </a:rPr>
                <a:t>LEY N° 32069</a:t>
              </a:r>
            </a:p>
          </p:txBody>
        </p:sp>
      </p:grpSp>
      <p:grpSp>
        <p:nvGrpSpPr>
          <p:cNvPr id="21" name="Group 21"/>
          <p:cNvGrpSpPr/>
          <p:nvPr/>
        </p:nvGrpSpPr>
        <p:grpSpPr>
          <a:xfrm>
            <a:off x="1028700" y="4549635"/>
            <a:ext cx="6269645" cy="1694074"/>
            <a:chOff x="0" y="0"/>
            <a:chExt cx="1651264" cy="446176"/>
          </a:xfrm>
        </p:grpSpPr>
        <p:sp>
          <p:nvSpPr>
            <p:cNvPr id="22" name="Freeform 22"/>
            <p:cNvSpPr/>
            <p:nvPr/>
          </p:nvSpPr>
          <p:spPr>
            <a:xfrm>
              <a:off x="0" y="0"/>
              <a:ext cx="1651265" cy="446176"/>
            </a:xfrm>
            <a:custGeom>
              <a:avLst/>
              <a:gdLst/>
              <a:ahLst/>
              <a:cxnLst/>
              <a:rect l="l" t="t" r="r" b="b"/>
              <a:pathLst>
                <a:path w="1651265" h="446176">
                  <a:moveTo>
                    <a:pt x="0" y="0"/>
                  </a:moveTo>
                  <a:lnTo>
                    <a:pt x="1651265" y="0"/>
                  </a:lnTo>
                  <a:lnTo>
                    <a:pt x="1651265" y="446176"/>
                  </a:lnTo>
                  <a:lnTo>
                    <a:pt x="0" y="446176"/>
                  </a:lnTo>
                  <a:close/>
                </a:path>
              </a:pathLst>
            </a:custGeom>
            <a:solidFill>
              <a:srgbClr val="F1F0EA"/>
            </a:solidFill>
            <a:ln cap="sq">
              <a:noFill/>
              <a:prstDash val="solid"/>
              <a:miter/>
            </a:ln>
          </p:spPr>
          <p:txBody>
            <a:bodyPr/>
            <a:lstStyle/>
            <a:p>
              <a:endParaRPr lang="es-PE"/>
            </a:p>
          </p:txBody>
        </p:sp>
        <p:sp>
          <p:nvSpPr>
            <p:cNvPr id="23" name="TextBox 23"/>
            <p:cNvSpPr txBox="1"/>
            <p:nvPr/>
          </p:nvSpPr>
          <p:spPr>
            <a:xfrm>
              <a:off x="0" y="-47625"/>
              <a:ext cx="1651264" cy="493801"/>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82.3. El acuerdo de conciliación al que arriban las partes es el resultado de la aplicación del rigor técnico dispuesto en el artículo 27 de la presente ley por parte de los funcionarios que participan en el proceso de conciliación. </a:t>
              </a:r>
            </a:p>
          </p:txBody>
        </p:sp>
      </p:grpSp>
      <p:sp>
        <p:nvSpPr>
          <p:cNvPr id="24" name="AutoShape 24"/>
          <p:cNvSpPr/>
          <p:nvPr/>
        </p:nvSpPr>
        <p:spPr>
          <a:xfrm>
            <a:off x="4163522" y="2878349"/>
            <a:ext cx="0" cy="511764"/>
          </a:xfrm>
          <a:prstGeom prst="line">
            <a:avLst/>
          </a:prstGeom>
          <a:ln w="38100" cap="flat">
            <a:solidFill>
              <a:srgbClr val="202F52"/>
            </a:solidFill>
            <a:prstDash val="solid"/>
            <a:headEnd type="none" w="sm" len="sm"/>
            <a:tailEnd type="none" w="sm" len="sm"/>
          </a:ln>
        </p:spPr>
        <p:txBody>
          <a:bodyPr/>
          <a:lstStyle/>
          <a:p>
            <a:endParaRPr lang="es-PE"/>
          </a:p>
        </p:txBody>
      </p:sp>
      <p:sp>
        <p:nvSpPr>
          <p:cNvPr id="25" name="AutoShape 25"/>
          <p:cNvSpPr/>
          <p:nvPr/>
        </p:nvSpPr>
        <p:spPr>
          <a:xfrm flipV="1">
            <a:off x="4163522" y="3893706"/>
            <a:ext cx="0" cy="655928"/>
          </a:xfrm>
          <a:prstGeom prst="line">
            <a:avLst/>
          </a:prstGeom>
          <a:ln w="38100" cap="flat">
            <a:solidFill>
              <a:srgbClr val="202F52"/>
            </a:solidFill>
            <a:prstDash val="solid"/>
            <a:headEnd type="none" w="sm" len="sm"/>
            <a:tailEnd type="none" w="sm" len="sm"/>
          </a:ln>
        </p:spPr>
        <p:txBody>
          <a:bodyPr/>
          <a:lstStyle/>
          <a:p>
            <a:endParaRPr lang="es-PE"/>
          </a:p>
        </p:txBody>
      </p:sp>
      <p:grpSp>
        <p:nvGrpSpPr>
          <p:cNvPr id="26" name="Group 26"/>
          <p:cNvGrpSpPr/>
          <p:nvPr/>
        </p:nvGrpSpPr>
        <p:grpSpPr>
          <a:xfrm>
            <a:off x="1028700" y="6899637"/>
            <a:ext cx="6269645" cy="1966646"/>
            <a:chOff x="0" y="0"/>
            <a:chExt cx="1651264" cy="517964"/>
          </a:xfrm>
        </p:grpSpPr>
        <p:sp>
          <p:nvSpPr>
            <p:cNvPr id="27" name="Freeform 27"/>
            <p:cNvSpPr/>
            <p:nvPr/>
          </p:nvSpPr>
          <p:spPr>
            <a:xfrm>
              <a:off x="0" y="0"/>
              <a:ext cx="1651265" cy="517964"/>
            </a:xfrm>
            <a:custGeom>
              <a:avLst/>
              <a:gdLst/>
              <a:ahLst/>
              <a:cxnLst/>
              <a:rect l="l" t="t" r="r" b="b"/>
              <a:pathLst>
                <a:path w="1651265" h="517964">
                  <a:moveTo>
                    <a:pt x="0" y="0"/>
                  </a:moveTo>
                  <a:lnTo>
                    <a:pt x="1651265" y="0"/>
                  </a:lnTo>
                  <a:lnTo>
                    <a:pt x="1651265" y="517964"/>
                  </a:lnTo>
                  <a:lnTo>
                    <a:pt x="0" y="517964"/>
                  </a:lnTo>
                  <a:close/>
                </a:path>
              </a:pathLst>
            </a:custGeom>
            <a:solidFill>
              <a:srgbClr val="F1F0EA"/>
            </a:solidFill>
            <a:ln cap="sq">
              <a:noFill/>
              <a:prstDash val="solid"/>
              <a:miter/>
            </a:ln>
          </p:spPr>
          <p:txBody>
            <a:bodyPr/>
            <a:lstStyle/>
            <a:p>
              <a:endParaRPr lang="es-PE"/>
            </a:p>
          </p:txBody>
        </p:sp>
        <p:sp>
          <p:nvSpPr>
            <p:cNvPr id="28" name="TextBox 28"/>
            <p:cNvSpPr txBox="1"/>
            <p:nvPr/>
          </p:nvSpPr>
          <p:spPr>
            <a:xfrm>
              <a:off x="0" y="-47625"/>
              <a:ext cx="1651264" cy="565589"/>
            </a:xfrm>
            <a:prstGeom prst="rect">
              <a:avLst/>
            </a:prstGeom>
          </p:spPr>
          <p:txBody>
            <a:bodyPr lIns="50800" tIns="50800" rIns="50800" bIns="50800" rtlCol="0" anchor="ctr"/>
            <a:lstStyle/>
            <a:p>
              <a:pPr algn="just">
                <a:lnSpc>
                  <a:spcPts val="2940"/>
                </a:lnSpc>
              </a:pPr>
              <a:r>
                <a:rPr lang="en-US" sz="2100" spc="-42">
                  <a:solidFill>
                    <a:srgbClr val="000000"/>
                  </a:solidFill>
                  <a:latin typeface="Source Sans Pro"/>
                  <a:ea typeface="Source Sans Pro"/>
                  <a:cs typeface="Source Sans Pro"/>
                  <a:sym typeface="Source Sans Pro"/>
                </a:rPr>
                <a:t>82.4. En caso de haberse seguido previamente un procedimiento de conciliación sin acuerdo o con acuerdo parcial, el plazo para acudir al arbitraje respecto de las materias no conciliadas se computa a partir del día hábil siguiente de concluida la conciliación.</a:t>
              </a:r>
            </a:p>
          </p:txBody>
        </p:sp>
      </p:grpSp>
      <p:sp>
        <p:nvSpPr>
          <p:cNvPr id="29" name="AutoShape 29"/>
          <p:cNvSpPr/>
          <p:nvPr/>
        </p:nvSpPr>
        <p:spPr>
          <a:xfrm flipV="1">
            <a:off x="4163522" y="6243709"/>
            <a:ext cx="0" cy="655928"/>
          </a:xfrm>
          <a:prstGeom prst="line">
            <a:avLst/>
          </a:prstGeom>
          <a:ln w="38100" cap="flat">
            <a:solidFill>
              <a:srgbClr val="202F52"/>
            </a:solidFill>
            <a:prstDash val="solid"/>
            <a:headEnd type="none" w="sm" len="sm"/>
            <a:tailEnd type="none" w="sm" len="sm"/>
          </a:ln>
        </p:spPr>
        <p:txBody>
          <a:bodyPr/>
          <a:lstStyle/>
          <a:p>
            <a:endParaRPr lang="es-PE"/>
          </a:p>
        </p:txBody>
      </p:sp>
      <p:sp>
        <p:nvSpPr>
          <p:cNvPr id="30" name="Freeform 30"/>
          <p:cNvSpPr/>
          <p:nvPr/>
        </p:nvSpPr>
        <p:spPr>
          <a:xfrm>
            <a:off x="8728483" y="2223006"/>
            <a:ext cx="9559517" cy="6643276"/>
          </a:xfrm>
          <a:custGeom>
            <a:avLst/>
            <a:gdLst/>
            <a:ahLst/>
            <a:cxnLst/>
            <a:rect l="l" t="t" r="r" b="b"/>
            <a:pathLst>
              <a:path w="9559517" h="6643276">
                <a:moveTo>
                  <a:pt x="0" y="0"/>
                </a:moveTo>
                <a:lnTo>
                  <a:pt x="9559517" y="0"/>
                </a:lnTo>
                <a:lnTo>
                  <a:pt x="9559517" y="6643277"/>
                </a:lnTo>
                <a:lnTo>
                  <a:pt x="0" y="6643277"/>
                </a:lnTo>
                <a:lnTo>
                  <a:pt x="0" y="0"/>
                </a:lnTo>
                <a:close/>
              </a:path>
            </a:pathLst>
          </a:custGeom>
          <a:blipFill>
            <a:blip r:embed="rId2"/>
            <a:stretch>
              <a:fillRect l="-5934" r="-2142" b="-4975"/>
            </a:stretch>
          </a:blipFill>
        </p:spPr>
        <p:txBody>
          <a:bodyPr/>
          <a:lstStyle/>
          <a:p>
            <a:endParaRPr lang="es-PE"/>
          </a:p>
        </p:txBody>
      </p:sp>
      <p:sp>
        <p:nvSpPr>
          <p:cNvPr id="31" name="TextBox 31"/>
          <p:cNvSpPr txBox="1"/>
          <p:nvPr/>
        </p:nvSpPr>
        <p:spPr>
          <a:xfrm>
            <a:off x="1028700" y="1057275"/>
            <a:ext cx="13124929" cy="763829"/>
          </a:xfrm>
          <a:prstGeom prst="rect">
            <a:avLst/>
          </a:prstGeom>
        </p:spPr>
        <p:txBody>
          <a:bodyPr lIns="0" tIns="0" rIns="0" bIns="0" rtlCol="0" anchor="t">
            <a:spAutoFit/>
          </a:bodyPr>
          <a:lstStyle/>
          <a:p>
            <a:pPr marL="0" lvl="0" indent="0" algn="l">
              <a:lnSpc>
                <a:spcPts val="5973"/>
              </a:lnSpc>
              <a:spcBef>
                <a:spcPct val="0"/>
              </a:spcBef>
            </a:pPr>
            <a:r>
              <a:rPr lang="en-US" sz="5240" b="1" spc="31">
                <a:solidFill>
                  <a:srgbClr val="21396D"/>
                </a:solidFill>
                <a:latin typeface="Garet Bold"/>
                <a:ea typeface="Garet Bold"/>
                <a:cs typeface="Garet Bold"/>
                <a:sym typeface="Garet Bold"/>
              </a:rPr>
              <a:t>V. Conciliación en el proceso arbitral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806379" y="1505042"/>
            <a:ext cx="12675242" cy="1516331"/>
          </a:xfrm>
          <a:prstGeom prst="rect">
            <a:avLst/>
          </a:prstGeom>
        </p:spPr>
        <p:txBody>
          <a:bodyPr lIns="0" tIns="0" rIns="0" bIns="0" rtlCol="0" anchor="t">
            <a:spAutoFit/>
          </a:bodyPr>
          <a:lstStyle/>
          <a:p>
            <a:pPr marL="0" lvl="0" indent="0" algn="ctr">
              <a:lnSpc>
                <a:spcPts val="5977"/>
              </a:lnSpc>
            </a:pPr>
            <a:r>
              <a:rPr lang="en-US" sz="5243" b="1" spc="31">
                <a:solidFill>
                  <a:srgbClr val="FFFFFF"/>
                </a:solidFill>
                <a:latin typeface="Garet Bold"/>
                <a:ea typeface="Garet Bold"/>
                <a:cs typeface="Garet Bold"/>
                <a:sym typeface="Garet Bold"/>
              </a:rPr>
              <a:t>VI. El deber de las partes y del árbitro </a:t>
            </a:r>
          </a:p>
        </p:txBody>
      </p:sp>
      <p:sp>
        <p:nvSpPr>
          <p:cNvPr id="3" name="Freeform 3"/>
          <p:cNvSpPr/>
          <p:nvPr/>
        </p:nvSpPr>
        <p:spPr>
          <a:xfrm>
            <a:off x="15765661" y="7796764"/>
            <a:ext cx="2609763" cy="2576548"/>
          </a:xfrm>
          <a:custGeom>
            <a:avLst/>
            <a:gdLst/>
            <a:ahLst/>
            <a:cxnLst/>
            <a:rect l="l" t="t" r="r" b="b"/>
            <a:pathLst>
              <a:path w="2609763" h="2576548">
                <a:moveTo>
                  <a:pt x="0" y="0"/>
                </a:moveTo>
                <a:lnTo>
                  <a:pt x="2609763" y="0"/>
                </a:lnTo>
                <a:lnTo>
                  <a:pt x="2609763" y="2576547"/>
                </a:lnTo>
                <a:lnTo>
                  <a:pt x="0" y="257654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60861" y="0"/>
            <a:ext cx="2277911" cy="2248920"/>
          </a:xfrm>
          <a:custGeom>
            <a:avLst/>
            <a:gdLst/>
            <a:ahLst/>
            <a:cxnLst/>
            <a:rect l="l" t="t" r="r" b="b"/>
            <a:pathLst>
              <a:path w="2277911" h="2248920">
                <a:moveTo>
                  <a:pt x="2277911" y="2248920"/>
                </a:moveTo>
                <a:lnTo>
                  <a:pt x="0" y="2248920"/>
                </a:lnTo>
                <a:lnTo>
                  <a:pt x="0" y="0"/>
                </a:lnTo>
                <a:lnTo>
                  <a:pt x="2277911" y="0"/>
                </a:lnTo>
                <a:lnTo>
                  <a:pt x="2277911" y="224892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526267" y="3116088"/>
            <a:ext cx="15235465" cy="6728989"/>
          </a:xfrm>
          <a:prstGeom prst="rect">
            <a:avLst/>
          </a:prstGeom>
        </p:spPr>
        <p:txBody>
          <a:bodyPr lIns="0" tIns="0" rIns="0" bIns="0" rtlCol="0" anchor="t">
            <a:spAutoFit/>
          </a:bodyPr>
          <a:lstStyle/>
          <a:p>
            <a:pPr algn="just">
              <a:lnSpc>
                <a:spcPts val="4485"/>
              </a:lnSpc>
            </a:pPr>
            <a:r>
              <a:rPr lang="en-US" sz="3204" b="1">
                <a:solidFill>
                  <a:srgbClr val="FFFFFF"/>
                </a:solidFill>
                <a:latin typeface="DM Sans Bold"/>
                <a:ea typeface="DM Sans Bold"/>
                <a:cs typeface="DM Sans Bold"/>
                <a:sym typeface="DM Sans Bold"/>
              </a:rPr>
              <a:t>Directrices IBA sobre Conflictos de Intereses en Arbitraje Internacional </a:t>
            </a:r>
          </a:p>
          <a:p>
            <a:pPr algn="just">
              <a:lnSpc>
                <a:spcPts val="4485"/>
              </a:lnSpc>
            </a:pPr>
            <a:r>
              <a:rPr lang="en-US" sz="3204" b="1">
                <a:solidFill>
                  <a:srgbClr val="FFFFFF"/>
                </a:solidFill>
                <a:latin typeface="DM Sans Bold"/>
                <a:ea typeface="DM Sans Bold"/>
                <a:cs typeface="DM Sans Bold"/>
                <a:sym typeface="DM Sans Bold"/>
              </a:rPr>
              <a:t>Aprobadas por el Consejo de la IBA, 25 de mayo del 2024</a:t>
            </a:r>
          </a:p>
          <a:p>
            <a:pPr algn="just">
              <a:lnSpc>
                <a:spcPts val="4485"/>
              </a:lnSpc>
            </a:pPr>
            <a:r>
              <a:rPr lang="en-US" sz="3204" b="1">
                <a:solidFill>
                  <a:srgbClr val="FFFFFF"/>
                </a:solidFill>
                <a:latin typeface="DM Sans Bold"/>
                <a:ea typeface="DM Sans Bold"/>
                <a:cs typeface="DM Sans Bold"/>
                <a:sym typeface="DM Sans Bold"/>
              </a:rPr>
              <a:t>NORMA GENERAL 7: </a:t>
            </a:r>
          </a:p>
          <a:p>
            <a:pPr algn="just">
              <a:lnSpc>
                <a:spcPts val="4485"/>
              </a:lnSpc>
            </a:pPr>
            <a:r>
              <a:rPr lang="en-US" sz="3204">
                <a:solidFill>
                  <a:srgbClr val="FFFFFF"/>
                </a:solidFill>
                <a:latin typeface="DM Sans"/>
                <a:ea typeface="DM Sans"/>
                <a:cs typeface="DM Sans"/>
                <a:sym typeface="DM Sans"/>
              </a:rPr>
              <a:t>(a) Cada parte deberá informar al árbitro, al Tribunal Arbitral, a las demás partes y a la institución arbitral u otra institución nominadora (si la hubiera) sobre: </a:t>
            </a:r>
          </a:p>
          <a:p>
            <a:pPr algn="just">
              <a:lnSpc>
                <a:spcPts val="4485"/>
              </a:lnSpc>
            </a:pPr>
            <a:r>
              <a:rPr lang="en-US" sz="3204">
                <a:solidFill>
                  <a:srgbClr val="FFFFFF"/>
                </a:solidFill>
                <a:latin typeface="DM Sans"/>
                <a:ea typeface="DM Sans"/>
                <a:cs typeface="DM Sans"/>
                <a:sym typeface="DM Sans"/>
              </a:rPr>
              <a:t>(i) cualquier relación directa o indirecta entre el árbitro y</a:t>
            </a:r>
          </a:p>
          <a:p>
            <a:pPr marL="691782" lvl="1" indent="-345891" algn="just">
              <a:lnSpc>
                <a:spcPts val="4485"/>
              </a:lnSpc>
              <a:buFont typeface="Arial"/>
              <a:buChar char="•"/>
            </a:pPr>
            <a:r>
              <a:rPr lang="en-US" sz="3204">
                <a:solidFill>
                  <a:srgbClr val="FFFFFF"/>
                </a:solidFill>
                <a:latin typeface="DM Sans"/>
                <a:ea typeface="DM Sans"/>
                <a:cs typeface="DM Sans"/>
                <a:sym typeface="DM Sans"/>
              </a:rPr>
              <a:t>a parte; </a:t>
            </a:r>
          </a:p>
          <a:p>
            <a:pPr marL="691782" lvl="1" indent="-345891" algn="just">
              <a:lnSpc>
                <a:spcPts val="4485"/>
              </a:lnSpc>
              <a:buFont typeface="Arial"/>
              <a:buChar char="•"/>
            </a:pPr>
            <a:r>
              <a:rPr lang="en-US" sz="3204">
                <a:solidFill>
                  <a:srgbClr val="FFFFFF"/>
                </a:solidFill>
                <a:latin typeface="DM Sans"/>
                <a:ea typeface="DM Sans"/>
                <a:cs typeface="DM Sans"/>
                <a:sym typeface="DM Sans"/>
              </a:rPr>
              <a:t>otra sociedad del mismo grupo de sociedades; </a:t>
            </a:r>
          </a:p>
          <a:p>
            <a:pPr marL="691782" lvl="1" indent="-345891" algn="just">
              <a:lnSpc>
                <a:spcPts val="4485"/>
              </a:lnSpc>
              <a:buFont typeface="Arial"/>
              <a:buChar char="•"/>
            </a:pPr>
            <a:r>
              <a:rPr lang="en-US" sz="3204">
                <a:solidFill>
                  <a:srgbClr val="FFFFFF"/>
                </a:solidFill>
                <a:latin typeface="DM Sans"/>
                <a:ea typeface="DM Sans"/>
                <a:cs typeface="DM Sans"/>
                <a:sym typeface="DM Sans"/>
              </a:rPr>
              <a:t>una persona o entidad que ejerza una relación de control sobre la parte en el arbitraje; </a:t>
            </a:r>
          </a:p>
          <a:p>
            <a:pPr marL="691782" lvl="1" indent="-345891" algn="just">
              <a:lnSpc>
                <a:spcPts val="4485"/>
              </a:lnSpc>
              <a:buFont typeface="Arial"/>
              <a:buChar char="•"/>
            </a:pPr>
            <a:r>
              <a:rPr lang="en-US" sz="3204">
                <a:solidFill>
                  <a:srgbClr val="FFFFFF"/>
                </a:solidFill>
                <a:latin typeface="DM Sans"/>
                <a:ea typeface="DM Sans"/>
                <a:cs typeface="DM Sans"/>
                <a:sym typeface="DM Sans"/>
              </a:rPr>
              <a:t>una persona o entidad sobre la que una parte tenga una relación de control; 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806379" y="1505042"/>
            <a:ext cx="12675242" cy="1516331"/>
          </a:xfrm>
          <a:prstGeom prst="rect">
            <a:avLst/>
          </a:prstGeom>
        </p:spPr>
        <p:txBody>
          <a:bodyPr lIns="0" tIns="0" rIns="0" bIns="0" rtlCol="0" anchor="t">
            <a:spAutoFit/>
          </a:bodyPr>
          <a:lstStyle/>
          <a:p>
            <a:pPr marL="0" lvl="0" indent="0" algn="ctr">
              <a:lnSpc>
                <a:spcPts val="5977"/>
              </a:lnSpc>
            </a:pPr>
            <a:r>
              <a:rPr lang="en-US" sz="5243" b="1" spc="31">
                <a:solidFill>
                  <a:srgbClr val="FFFFFF"/>
                </a:solidFill>
                <a:latin typeface="Garet Bold"/>
                <a:ea typeface="Garet Bold"/>
                <a:cs typeface="Garet Bold"/>
                <a:sym typeface="Garet Bold"/>
              </a:rPr>
              <a:t>VI. El deber de las partes y del árbitro </a:t>
            </a:r>
          </a:p>
        </p:txBody>
      </p:sp>
      <p:sp>
        <p:nvSpPr>
          <p:cNvPr id="3" name="Freeform 3"/>
          <p:cNvSpPr/>
          <p:nvPr/>
        </p:nvSpPr>
        <p:spPr>
          <a:xfrm>
            <a:off x="15765661" y="7796764"/>
            <a:ext cx="2609763" cy="2576548"/>
          </a:xfrm>
          <a:custGeom>
            <a:avLst/>
            <a:gdLst/>
            <a:ahLst/>
            <a:cxnLst/>
            <a:rect l="l" t="t" r="r" b="b"/>
            <a:pathLst>
              <a:path w="2609763" h="2576548">
                <a:moveTo>
                  <a:pt x="0" y="0"/>
                </a:moveTo>
                <a:lnTo>
                  <a:pt x="2609763" y="0"/>
                </a:lnTo>
                <a:lnTo>
                  <a:pt x="2609763" y="2576547"/>
                </a:lnTo>
                <a:lnTo>
                  <a:pt x="0" y="257654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60861" y="0"/>
            <a:ext cx="2277911" cy="2248920"/>
          </a:xfrm>
          <a:custGeom>
            <a:avLst/>
            <a:gdLst/>
            <a:ahLst/>
            <a:cxnLst/>
            <a:rect l="l" t="t" r="r" b="b"/>
            <a:pathLst>
              <a:path w="2277911" h="2248920">
                <a:moveTo>
                  <a:pt x="2277911" y="2248920"/>
                </a:moveTo>
                <a:lnTo>
                  <a:pt x="0" y="2248920"/>
                </a:lnTo>
                <a:lnTo>
                  <a:pt x="0" y="0"/>
                </a:lnTo>
                <a:lnTo>
                  <a:pt x="2277911" y="0"/>
                </a:lnTo>
                <a:lnTo>
                  <a:pt x="2277911" y="224892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526267" y="3314503"/>
            <a:ext cx="15235465" cy="5605039"/>
          </a:xfrm>
          <a:prstGeom prst="rect">
            <a:avLst/>
          </a:prstGeom>
        </p:spPr>
        <p:txBody>
          <a:bodyPr lIns="0" tIns="0" rIns="0" bIns="0" rtlCol="0" anchor="t">
            <a:spAutoFit/>
          </a:bodyPr>
          <a:lstStyle/>
          <a:p>
            <a:pPr marL="691782" lvl="1" indent="-345891" algn="just">
              <a:lnSpc>
                <a:spcPts val="4485"/>
              </a:lnSpc>
              <a:buFont typeface="Arial"/>
              <a:buChar char="•"/>
            </a:pPr>
            <a:r>
              <a:rPr lang="en-US" sz="3204">
                <a:solidFill>
                  <a:srgbClr val="FFFFFF"/>
                </a:solidFill>
                <a:latin typeface="DM Sans"/>
                <a:ea typeface="DM Sans"/>
                <a:cs typeface="DM Sans"/>
                <a:sym typeface="DM Sans"/>
              </a:rPr>
              <a:t>cualquier persona o entidad que tenga un interés económico directo en, o la obligación de indemnizar a una parte por, el laudo que vaya a dictarse en el arbitraje; y</a:t>
            </a:r>
          </a:p>
          <a:p>
            <a:pPr algn="just">
              <a:lnSpc>
                <a:spcPts val="4485"/>
              </a:lnSpc>
            </a:pPr>
            <a:r>
              <a:rPr lang="en-US" sz="3204">
                <a:solidFill>
                  <a:srgbClr val="FFFFFF"/>
                </a:solidFill>
                <a:latin typeface="DM Sans"/>
                <a:ea typeface="DM Sans"/>
                <a:cs typeface="DM Sans"/>
                <a:sym typeface="DM Sans"/>
              </a:rPr>
              <a:t>(ii) cualquier otra persona o entidad que considere que un árbitro debería tener en cuenta a la hora de realizar revelaciones de conformidad con la Norma General 3. </a:t>
            </a:r>
          </a:p>
          <a:p>
            <a:pPr algn="just">
              <a:lnSpc>
                <a:spcPts val="4485"/>
              </a:lnSpc>
            </a:pPr>
            <a:endParaRPr lang="en-US" sz="3204">
              <a:solidFill>
                <a:srgbClr val="FFFFFF"/>
              </a:solidFill>
              <a:latin typeface="DM Sans"/>
              <a:ea typeface="DM Sans"/>
              <a:cs typeface="DM Sans"/>
              <a:sym typeface="DM Sans"/>
            </a:endParaRPr>
          </a:p>
          <a:p>
            <a:pPr algn="just">
              <a:lnSpc>
                <a:spcPts val="4485"/>
              </a:lnSpc>
            </a:pPr>
            <a:r>
              <a:rPr lang="en-US" sz="3204">
                <a:solidFill>
                  <a:srgbClr val="FFFFFF"/>
                </a:solidFill>
                <a:latin typeface="DM Sans"/>
                <a:ea typeface="DM Sans"/>
                <a:cs typeface="DM Sans"/>
                <a:sym typeface="DM Sans"/>
              </a:rPr>
              <a:t>La parte lo hará por iniciativa propia a la mayor brevedad posible. </a:t>
            </a:r>
          </a:p>
          <a:p>
            <a:pPr algn="just">
              <a:lnSpc>
                <a:spcPts val="4485"/>
              </a:lnSpc>
            </a:pPr>
            <a:r>
              <a:rPr lang="en-US" sz="3204">
                <a:solidFill>
                  <a:srgbClr val="FFFFFF"/>
                </a:solidFill>
                <a:latin typeface="DM Sans"/>
                <a:ea typeface="DM Sans"/>
                <a:cs typeface="DM Sans"/>
                <a:sym typeface="DM Sans"/>
              </a:rPr>
              <a:t>(b) Para cumplir con la Norma General 7, las partes realizarán averiguaciones razonables y presentarán toda la información relevante de la que dispongan.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
        <p:nvSpPr>
          <p:cNvPr id="10" name="TextBox 10"/>
          <p:cNvSpPr txBox="1"/>
          <p:nvPr/>
        </p:nvSpPr>
        <p:spPr>
          <a:xfrm>
            <a:off x="1121374" y="3234524"/>
            <a:ext cx="9505576" cy="2380869"/>
          </a:xfrm>
          <a:prstGeom prst="rect">
            <a:avLst/>
          </a:prstGeom>
        </p:spPr>
        <p:txBody>
          <a:bodyPr lIns="0" tIns="0" rIns="0" bIns="0" rtlCol="0" anchor="t">
            <a:spAutoFit/>
          </a:bodyPr>
          <a:lstStyle/>
          <a:p>
            <a:pPr marL="0" lvl="0" indent="0" algn="just">
              <a:lnSpc>
                <a:spcPts val="4746"/>
              </a:lnSpc>
              <a:spcBef>
                <a:spcPct val="0"/>
              </a:spcBef>
            </a:pPr>
            <a:r>
              <a:rPr lang="en-US" sz="3390">
                <a:solidFill>
                  <a:srgbClr val="070605"/>
                </a:solidFill>
                <a:latin typeface="DM Sans"/>
                <a:ea typeface="DM Sans"/>
                <a:cs typeface="DM Sans"/>
                <a:sym typeface="DM Sans"/>
              </a:rPr>
              <a:t>4. Se entenderá que el convenio arbitral consta por escrito cuando se cursa una comunicación electrónica y la información en ella consignada es accesible para su ulterior consulta (...).</a:t>
            </a:r>
          </a:p>
        </p:txBody>
      </p:sp>
      <p:sp>
        <p:nvSpPr>
          <p:cNvPr id="11" name="TextBox 11"/>
          <p:cNvSpPr txBox="1"/>
          <p:nvPr/>
        </p:nvSpPr>
        <p:spPr>
          <a:xfrm>
            <a:off x="1121374" y="5863043"/>
            <a:ext cx="9505576" cy="3581019"/>
          </a:xfrm>
          <a:prstGeom prst="rect">
            <a:avLst/>
          </a:prstGeom>
        </p:spPr>
        <p:txBody>
          <a:bodyPr lIns="0" tIns="0" rIns="0" bIns="0" rtlCol="0" anchor="t">
            <a:spAutoFit/>
          </a:bodyPr>
          <a:lstStyle/>
          <a:p>
            <a:pPr marL="0" lvl="0" indent="0" algn="just">
              <a:lnSpc>
                <a:spcPts val="4746"/>
              </a:lnSpc>
              <a:spcBef>
                <a:spcPct val="0"/>
              </a:spcBef>
            </a:pPr>
            <a:r>
              <a:rPr lang="en-US" sz="3390">
                <a:solidFill>
                  <a:srgbClr val="070605"/>
                </a:solidFill>
                <a:latin typeface="DM Sans"/>
                <a:ea typeface="DM Sans"/>
                <a:cs typeface="DM Sans"/>
                <a:sym typeface="DM Sans"/>
              </a:rPr>
              <a:t>5. Se entenderá además que el convenio arbitral es escrito cuando esté consignado en un intercambio de escritos de demanda y contestación en los que la existencia de un acuerdo sea afirmada por una parte, sin ser negada por la otra.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TextBox 2"/>
          <p:cNvSpPr txBox="1"/>
          <p:nvPr/>
        </p:nvSpPr>
        <p:spPr>
          <a:xfrm>
            <a:off x="2806379" y="1505042"/>
            <a:ext cx="12675242" cy="1516331"/>
          </a:xfrm>
          <a:prstGeom prst="rect">
            <a:avLst/>
          </a:prstGeom>
        </p:spPr>
        <p:txBody>
          <a:bodyPr lIns="0" tIns="0" rIns="0" bIns="0" rtlCol="0" anchor="t">
            <a:spAutoFit/>
          </a:bodyPr>
          <a:lstStyle/>
          <a:p>
            <a:pPr marL="0" lvl="0" indent="0" algn="ctr">
              <a:lnSpc>
                <a:spcPts val="5977"/>
              </a:lnSpc>
            </a:pPr>
            <a:r>
              <a:rPr lang="en-US" sz="5243" b="1" spc="31">
                <a:solidFill>
                  <a:srgbClr val="FFFFFF"/>
                </a:solidFill>
                <a:latin typeface="Garet Bold"/>
                <a:ea typeface="Garet Bold"/>
                <a:cs typeface="Garet Bold"/>
                <a:sym typeface="Garet Bold"/>
              </a:rPr>
              <a:t>VI. El deber de las partes y del árbitro </a:t>
            </a:r>
          </a:p>
        </p:txBody>
      </p:sp>
      <p:sp>
        <p:nvSpPr>
          <p:cNvPr id="3" name="Freeform 3"/>
          <p:cNvSpPr/>
          <p:nvPr/>
        </p:nvSpPr>
        <p:spPr>
          <a:xfrm>
            <a:off x="15765661" y="7796764"/>
            <a:ext cx="2609763" cy="2576548"/>
          </a:xfrm>
          <a:custGeom>
            <a:avLst/>
            <a:gdLst/>
            <a:ahLst/>
            <a:cxnLst/>
            <a:rect l="l" t="t" r="r" b="b"/>
            <a:pathLst>
              <a:path w="2609763" h="2576548">
                <a:moveTo>
                  <a:pt x="0" y="0"/>
                </a:moveTo>
                <a:lnTo>
                  <a:pt x="2609763" y="0"/>
                </a:lnTo>
                <a:lnTo>
                  <a:pt x="2609763" y="2576547"/>
                </a:lnTo>
                <a:lnTo>
                  <a:pt x="0" y="257654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flipH="1" flipV="1">
            <a:off x="-60861" y="0"/>
            <a:ext cx="2277911" cy="2248920"/>
          </a:xfrm>
          <a:custGeom>
            <a:avLst/>
            <a:gdLst/>
            <a:ahLst/>
            <a:cxnLst/>
            <a:rect l="l" t="t" r="r" b="b"/>
            <a:pathLst>
              <a:path w="2277911" h="2248920">
                <a:moveTo>
                  <a:pt x="2277911" y="2248920"/>
                </a:moveTo>
                <a:lnTo>
                  <a:pt x="0" y="2248920"/>
                </a:lnTo>
                <a:lnTo>
                  <a:pt x="0" y="0"/>
                </a:lnTo>
                <a:lnTo>
                  <a:pt x="2277911" y="0"/>
                </a:lnTo>
                <a:lnTo>
                  <a:pt x="2277911" y="224892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TextBox 5"/>
          <p:cNvSpPr txBox="1"/>
          <p:nvPr/>
        </p:nvSpPr>
        <p:spPr>
          <a:xfrm>
            <a:off x="1773072" y="3281232"/>
            <a:ext cx="14741855" cy="5605039"/>
          </a:xfrm>
          <a:prstGeom prst="rect">
            <a:avLst/>
          </a:prstGeom>
        </p:spPr>
        <p:txBody>
          <a:bodyPr lIns="0" tIns="0" rIns="0" bIns="0" rtlCol="0" anchor="t">
            <a:spAutoFit/>
          </a:bodyPr>
          <a:lstStyle/>
          <a:p>
            <a:pPr algn="just">
              <a:lnSpc>
                <a:spcPts val="4485"/>
              </a:lnSpc>
            </a:pPr>
            <a:r>
              <a:rPr lang="en-US" sz="3204">
                <a:solidFill>
                  <a:srgbClr val="FFFFFF"/>
                </a:solidFill>
                <a:latin typeface="DM Sans"/>
                <a:ea typeface="DM Sans"/>
                <a:cs typeface="DM Sans"/>
                <a:sym typeface="DM Sans"/>
              </a:rPr>
              <a:t>(c) Cada parte deberá informar al árbitro, al Tribunal Arbitral, a las demás partes y a la institución arbitral u otra institución nominadora (si la hubiera) de la identidad de sus abogados en el arbitraje, así como de cualquier relación, incluyendo la pertenencia a la misma agrupación de barristers, entre sus abogados y el árbitro. Cada parte informará a iniciativa propia lo antes posible y cada vez que se produzca un cambio en su equipo de abogados.</a:t>
            </a:r>
          </a:p>
          <a:p>
            <a:pPr algn="just">
              <a:lnSpc>
                <a:spcPts val="4485"/>
              </a:lnSpc>
            </a:pPr>
            <a:r>
              <a:rPr lang="en-US" sz="3204">
                <a:solidFill>
                  <a:srgbClr val="FFFFFF"/>
                </a:solidFill>
                <a:latin typeface="DM Sans"/>
                <a:ea typeface="DM Sans"/>
                <a:cs typeface="DM Sans"/>
                <a:sym typeface="DM Sans"/>
              </a:rPr>
              <a:t>(d) Es deber del árbitro realizar averiguaciones de manera razonable para identificar la existencia de posibles conflictos de intereses y de hechos o circunstancias que razonablemente puedan crear dudas acerca de su imparcialidad e independencia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4984" y="1674455"/>
            <a:ext cx="14738032" cy="763856"/>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VII. Ética en el arbitraje</a:t>
            </a:r>
          </a:p>
        </p:txBody>
      </p:sp>
      <p:sp>
        <p:nvSpPr>
          <p:cNvPr id="3" name="TextBox 3"/>
          <p:cNvSpPr txBox="1"/>
          <p:nvPr/>
        </p:nvSpPr>
        <p:spPr>
          <a:xfrm>
            <a:off x="1774984" y="2861409"/>
            <a:ext cx="14738032" cy="5605039"/>
          </a:xfrm>
          <a:prstGeom prst="rect">
            <a:avLst/>
          </a:prstGeom>
        </p:spPr>
        <p:txBody>
          <a:bodyPr lIns="0" tIns="0" rIns="0" bIns="0" rtlCol="0" anchor="t">
            <a:spAutoFit/>
          </a:bodyPr>
          <a:lstStyle/>
          <a:p>
            <a:pPr algn="just">
              <a:lnSpc>
                <a:spcPts val="4485"/>
              </a:lnSpc>
            </a:pPr>
            <a:r>
              <a:rPr lang="en-US" sz="3204">
                <a:solidFill>
                  <a:srgbClr val="070605"/>
                </a:solidFill>
                <a:latin typeface="DM Sans"/>
                <a:ea typeface="DM Sans"/>
                <a:cs typeface="DM Sans"/>
                <a:sym typeface="DM Sans"/>
              </a:rPr>
              <a:t>Los códigos de ética manifiestan la preocupación por formular estándares para la conducta ética de quienes estén involucrados en un proceso arbitral. </a:t>
            </a:r>
          </a:p>
          <a:p>
            <a:pPr algn="just">
              <a:lnSpc>
                <a:spcPts val="4485"/>
              </a:lnSpc>
            </a:pPr>
            <a:r>
              <a:rPr lang="en-US" sz="3204">
                <a:solidFill>
                  <a:srgbClr val="070605"/>
                </a:solidFill>
                <a:latin typeface="DM Sans"/>
                <a:ea typeface="DM Sans"/>
                <a:cs typeface="DM Sans"/>
                <a:sym typeface="DM Sans"/>
              </a:rPr>
              <a:t>El ejercicio de esta función exige del árbitro un comportamiento ético especial basado en la honestidad, la transparencia y el decoro profesional.</a:t>
            </a:r>
          </a:p>
          <a:p>
            <a:pPr algn="just">
              <a:lnSpc>
                <a:spcPts val="4485"/>
              </a:lnSpc>
            </a:pPr>
            <a:endParaRPr lang="en-US" sz="3204">
              <a:solidFill>
                <a:srgbClr val="070605"/>
              </a:solidFill>
              <a:latin typeface="DM Sans"/>
              <a:ea typeface="DM Sans"/>
              <a:cs typeface="DM Sans"/>
              <a:sym typeface="DM Sans"/>
            </a:endParaRPr>
          </a:p>
          <a:p>
            <a:pPr marL="0" lvl="0" indent="0" algn="just">
              <a:lnSpc>
                <a:spcPts val="4485"/>
              </a:lnSpc>
              <a:spcBef>
                <a:spcPct val="0"/>
              </a:spcBef>
            </a:pPr>
            <a:r>
              <a:rPr lang="en-US" sz="3204">
                <a:solidFill>
                  <a:srgbClr val="070605"/>
                </a:solidFill>
                <a:latin typeface="DM Sans"/>
                <a:ea typeface="DM Sans"/>
                <a:cs typeface="DM Sans"/>
                <a:sym typeface="DM Sans"/>
              </a:rPr>
              <a:t>La importancia de una actividad como la arbitral, que permea a toda la sociedad con una finalidad tan trascendental como la de contribuir a la convivencia social mediante la resolución de los conflictos, reclama la presentación sistémica del conjunto de dogmas éticos y valores morales que deben guiar el desempeño de los árbitros.</a:t>
            </a:r>
          </a:p>
        </p:txBody>
      </p:sp>
      <p:sp>
        <p:nvSpPr>
          <p:cNvPr id="4" name="Freeform 4"/>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Freeform 5"/>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4984" y="1674455"/>
            <a:ext cx="14738032" cy="763856"/>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VIII. Principios del arbitraje</a:t>
            </a:r>
          </a:p>
        </p:txBody>
      </p:sp>
      <p:sp>
        <p:nvSpPr>
          <p:cNvPr id="3" name="TextBox 3"/>
          <p:cNvSpPr txBox="1"/>
          <p:nvPr/>
        </p:nvSpPr>
        <p:spPr>
          <a:xfrm>
            <a:off x="1774984" y="2861409"/>
            <a:ext cx="14177359" cy="6167014"/>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a) Principio de Calidad:</a:t>
            </a:r>
            <a:r>
              <a:rPr lang="en-US" sz="3204">
                <a:solidFill>
                  <a:srgbClr val="070605"/>
                </a:solidFill>
                <a:latin typeface="DM Sans"/>
                <a:ea typeface="DM Sans"/>
                <a:cs typeface="DM Sans"/>
                <a:sym typeface="DM Sans"/>
              </a:rPr>
              <a:t> El Centro realizará la administración de los arbitrajes de forma objetiva, eficaz y diligente, promoviendo siempre el impulso de las actuaciones arbitrales. </a:t>
            </a:r>
          </a:p>
          <a:p>
            <a:pPr algn="just">
              <a:lnSpc>
                <a:spcPts val="4485"/>
              </a:lnSpc>
            </a:pPr>
            <a:r>
              <a:rPr lang="en-US" sz="3204" b="1">
                <a:solidFill>
                  <a:srgbClr val="070605"/>
                </a:solidFill>
                <a:latin typeface="DM Sans Bold"/>
                <a:ea typeface="DM Sans Bold"/>
                <a:cs typeface="DM Sans Bold"/>
                <a:sym typeface="DM Sans Bold"/>
              </a:rPr>
              <a:t>b) Principios de Independencia, Imparcialidad y Neutralidad:</a:t>
            </a:r>
            <a:r>
              <a:rPr lang="en-US" sz="3204">
                <a:solidFill>
                  <a:srgbClr val="070605"/>
                </a:solidFill>
                <a:latin typeface="DM Sans"/>
                <a:ea typeface="DM Sans"/>
                <a:cs typeface="DM Sans"/>
                <a:sym typeface="DM Sans"/>
              </a:rPr>
              <a:t> El Centro actuará de forma imparcial, independiente y neutral en la administración de los arbitrajes, promoviendo el respeto a los derechos de las partes. </a:t>
            </a:r>
          </a:p>
          <a:p>
            <a:pPr marL="0" lvl="0" indent="0" algn="just">
              <a:lnSpc>
                <a:spcPts val="4485"/>
              </a:lnSpc>
              <a:spcBef>
                <a:spcPct val="0"/>
              </a:spcBef>
            </a:pPr>
            <a:r>
              <a:rPr lang="en-US" sz="3204" b="1">
                <a:solidFill>
                  <a:srgbClr val="070605"/>
                </a:solidFill>
                <a:latin typeface="DM Sans Bold"/>
                <a:ea typeface="DM Sans Bold"/>
                <a:cs typeface="DM Sans Bold"/>
                <a:sym typeface="DM Sans Bold"/>
              </a:rPr>
              <a:t>c) Principio de Transparencia: </a:t>
            </a:r>
            <a:r>
              <a:rPr lang="en-US" sz="3204">
                <a:solidFill>
                  <a:srgbClr val="070605"/>
                </a:solidFill>
                <a:latin typeface="DM Sans"/>
                <a:ea typeface="DM Sans"/>
                <a:cs typeface="DM Sans"/>
                <a:sym typeface="DM Sans"/>
              </a:rPr>
              <a:t>El Centro proporcionará información transparente sobre la institución, los servicios que brinda y sobre la administración y organización de los arbitrajes a su cargo, conforme las normas aplicables según la materia sometida arbitraje o lo establecido en el Reglamento de Arbitraje del Centro. </a:t>
            </a:r>
          </a:p>
        </p:txBody>
      </p:sp>
      <p:sp>
        <p:nvSpPr>
          <p:cNvPr id="4" name="Freeform 4"/>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Freeform 5"/>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4984" y="1674455"/>
            <a:ext cx="14738032" cy="763856"/>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VIII. Principios del arbitraje</a:t>
            </a:r>
          </a:p>
        </p:txBody>
      </p:sp>
      <p:sp>
        <p:nvSpPr>
          <p:cNvPr id="3" name="TextBox 3"/>
          <p:cNvSpPr txBox="1"/>
          <p:nvPr/>
        </p:nvSpPr>
        <p:spPr>
          <a:xfrm>
            <a:off x="1774984" y="2529311"/>
            <a:ext cx="14177359" cy="6728989"/>
          </a:xfrm>
          <a:prstGeom prst="rect">
            <a:avLst/>
          </a:prstGeom>
        </p:spPr>
        <p:txBody>
          <a:bodyPr lIns="0" tIns="0" rIns="0" bIns="0" rtlCol="0" anchor="t">
            <a:spAutoFit/>
          </a:bodyPr>
          <a:lstStyle/>
          <a:p>
            <a:pPr algn="just">
              <a:lnSpc>
                <a:spcPts val="4485"/>
              </a:lnSpc>
            </a:pPr>
            <a:r>
              <a:rPr lang="en-US" sz="3204" b="1">
                <a:solidFill>
                  <a:srgbClr val="070605"/>
                </a:solidFill>
                <a:latin typeface="DM Sans Bold"/>
                <a:ea typeface="DM Sans Bold"/>
                <a:cs typeface="DM Sans Bold"/>
                <a:sym typeface="DM Sans Bold"/>
              </a:rPr>
              <a:t>d) Principio de Celeridad:</a:t>
            </a:r>
            <a:r>
              <a:rPr lang="en-US" sz="3204">
                <a:solidFill>
                  <a:srgbClr val="070605"/>
                </a:solidFill>
                <a:latin typeface="DM Sans"/>
                <a:ea typeface="DM Sans"/>
                <a:cs typeface="DM Sans"/>
                <a:sym typeface="DM Sans"/>
              </a:rPr>
              <a:t> El Centro impulsará la celeridad del desarrollo de las actuaciones en el trámite en los arbitrajes, siempre que su naturaleza lo permita.</a:t>
            </a:r>
          </a:p>
          <a:p>
            <a:pPr algn="just">
              <a:lnSpc>
                <a:spcPts val="4485"/>
              </a:lnSpc>
            </a:pPr>
            <a:r>
              <a:rPr lang="en-US" sz="3204" b="1">
                <a:solidFill>
                  <a:srgbClr val="070605"/>
                </a:solidFill>
                <a:latin typeface="DM Sans Bold"/>
                <a:ea typeface="DM Sans Bold"/>
                <a:cs typeface="DM Sans Bold"/>
                <a:sym typeface="DM Sans Bold"/>
              </a:rPr>
              <a:t>e) Principio de Flexibilidad:</a:t>
            </a:r>
            <a:r>
              <a:rPr lang="en-US" sz="3204">
                <a:solidFill>
                  <a:srgbClr val="070605"/>
                </a:solidFill>
                <a:latin typeface="DM Sans"/>
                <a:ea typeface="DM Sans"/>
                <a:cs typeface="DM Sans"/>
                <a:sym typeface="DM Sans"/>
              </a:rPr>
              <a:t> El Centro ofrecerá a las partes soluciones acordes a sus necesidades, para lo cual podrá adaptar su reglamento a sus requerimientos, siempre que esto privilegie la eficiencia del desarrollo de las actuaciones arbitrales y no se vulnere el debido proceso y los principios de igualdad, audiencia y contradicción. </a:t>
            </a:r>
          </a:p>
          <a:p>
            <a:pPr marL="0" lvl="0" indent="0" algn="just">
              <a:lnSpc>
                <a:spcPts val="4485"/>
              </a:lnSpc>
              <a:spcBef>
                <a:spcPct val="0"/>
              </a:spcBef>
            </a:pPr>
            <a:r>
              <a:rPr lang="en-US" sz="3204" b="1">
                <a:solidFill>
                  <a:srgbClr val="070605"/>
                </a:solidFill>
                <a:latin typeface="DM Sans Bold"/>
                <a:ea typeface="DM Sans Bold"/>
                <a:cs typeface="DM Sans Bold"/>
                <a:sym typeface="DM Sans Bold"/>
              </a:rPr>
              <a:t>f) Principio de Confidencialidad: </a:t>
            </a:r>
            <a:r>
              <a:rPr lang="en-US" sz="3204">
                <a:solidFill>
                  <a:srgbClr val="070605"/>
                </a:solidFill>
                <a:latin typeface="DM Sans"/>
                <a:ea typeface="DM Sans"/>
                <a:cs typeface="DM Sans"/>
                <a:sym typeface="DM Sans"/>
              </a:rPr>
              <a:t>El Centro velará por proteger la privacidad y confidencialidad de los arbitrajes que administre, salvo disposición legal, de autoridad competente o pacto en contrario de las partes.</a:t>
            </a:r>
          </a:p>
        </p:txBody>
      </p:sp>
      <p:sp>
        <p:nvSpPr>
          <p:cNvPr id="4" name="Freeform 4"/>
          <p:cNvSpPr/>
          <p:nvPr/>
        </p:nvSpPr>
        <p:spPr>
          <a:xfrm rot="8495278">
            <a:off x="-1061330" y="-38313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5" name="Freeform 5"/>
          <p:cNvSpPr/>
          <p:nvPr/>
        </p:nvSpPr>
        <p:spPr>
          <a:xfrm rot="-2537273">
            <a:off x="15089332" y="7996189"/>
            <a:ext cx="4180060" cy="2090030"/>
          </a:xfrm>
          <a:custGeom>
            <a:avLst/>
            <a:gdLst/>
            <a:ahLst/>
            <a:cxnLst/>
            <a:rect l="l" t="t" r="r" b="b"/>
            <a:pathLst>
              <a:path w="4180060" h="2090030">
                <a:moveTo>
                  <a:pt x="0" y="0"/>
                </a:moveTo>
                <a:lnTo>
                  <a:pt x="4180060" y="0"/>
                </a:lnTo>
                <a:lnTo>
                  <a:pt x="4180060" y="2090030"/>
                </a:lnTo>
                <a:lnTo>
                  <a:pt x="0" y="20900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1396D"/>
        </a:solidFill>
        <a:effectLst/>
      </p:bgPr>
    </p:bg>
    <p:spTree>
      <p:nvGrpSpPr>
        <p:cNvPr id="1" name=""/>
        <p:cNvGrpSpPr/>
        <p:nvPr/>
      </p:nvGrpSpPr>
      <p:grpSpPr>
        <a:xfrm>
          <a:off x="0" y="0"/>
          <a:ext cx="0" cy="0"/>
          <a:chOff x="0" y="0"/>
          <a:chExt cx="0" cy="0"/>
        </a:xfrm>
      </p:grpSpPr>
      <p:sp>
        <p:nvSpPr>
          <p:cNvPr id="2" name="Freeform 2"/>
          <p:cNvSpPr/>
          <p:nvPr/>
        </p:nvSpPr>
        <p:spPr>
          <a:xfrm rot="-10800000">
            <a:off x="11795962" y="0"/>
            <a:ext cx="2242139" cy="2213603"/>
          </a:xfrm>
          <a:custGeom>
            <a:avLst/>
            <a:gdLst/>
            <a:ahLst/>
            <a:cxnLst/>
            <a:rect l="l" t="t" r="r" b="b"/>
            <a:pathLst>
              <a:path w="2242139" h="2213603">
                <a:moveTo>
                  <a:pt x="0" y="0"/>
                </a:moveTo>
                <a:lnTo>
                  <a:pt x="2242139" y="0"/>
                </a:lnTo>
                <a:lnTo>
                  <a:pt x="2242139" y="2213603"/>
                </a:lnTo>
                <a:lnTo>
                  <a:pt x="0" y="221360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3" name="Freeform 3"/>
          <p:cNvSpPr/>
          <p:nvPr/>
        </p:nvSpPr>
        <p:spPr>
          <a:xfrm rot="-10800000" flipH="1" flipV="1">
            <a:off x="16013906" y="8257324"/>
            <a:ext cx="2274094" cy="2245151"/>
          </a:xfrm>
          <a:custGeom>
            <a:avLst/>
            <a:gdLst/>
            <a:ahLst/>
            <a:cxnLst/>
            <a:rect l="l" t="t" r="r" b="b"/>
            <a:pathLst>
              <a:path w="2274094" h="2245151">
                <a:moveTo>
                  <a:pt x="2274094" y="2245151"/>
                </a:moveTo>
                <a:lnTo>
                  <a:pt x="0" y="2245151"/>
                </a:lnTo>
                <a:lnTo>
                  <a:pt x="0" y="0"/>
                </a:lnTo>
                <a:lnTo>
                  <a:pt x="2274094" y="0"/>
                </a:lnTo>
                <a:lnTo>
                  <a:pt x="2274094" y="2245151"/>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4" name="Freeform 4"/>
          <p:cNvSpPr/>
          <p:nvPr/>
        </p:nvSpPr>
        <p:spPr>
          <a:xfrm>
            <a:off x="11795962" y="2213603"/>
            <a:ext cx="6492038" cy="8073397"/>
          </a:xfrm>
          <a:custGeom>
            <a:avLst/>
            <a:gdLst/>
            <a:ahLst/>
            <a:cxnLst/>
            <a:rect l="l" t="t" r="r" b="b"/>
            <a:pathLst>
              <a:path w="6492038" h="8073397">
                <a:moveTo>
                  <a:pt x="0" y="0"/>
                </a:moveTo>
                <a:lnTo>
                  <a:pt x="6492038" y="0"/>
                </a:lnTo>
                <a:lnTo>
                  <a:pt x="6492038" y="8073397"/>
                </a:lnTo>
                <a:lnTo>
                  <a:pt x="0" y="8073397"/>
                </a:lnTo>
                <a:lnTo>
                  <a:pt x="0" y="0"/>
                </a:lnTo>
                <a:close/>
              </a:path>
            </a:pathLst>
          </a:custGeom>
          <a:blipFill>
            <a:blip r:embed="rId4"/>
            <a:stretch>
              <a:fillRect l="-22603" t="-27418" r="-114783"/>
            </a:stretch>
          </a:blipFill>
        </p:spPr>
        <p:txBody>
          <a:bodyPr/>
          <a:lstStyle/>
          <a:p>
            <a:endParaRPr lang="es-PE"/>
          </a:p>
        </p:txBody>
      </p:sp>
      <p:sp>
        <p:nvSpPr>
          <p:cNvPr id="5" name="Freeform 5"/>
          <p:cNvSpPr/>
          <p:nvPr/>
        </p:nvSpPr>
        <p:spPr>
          <a:xfrm>
            <a:off x="11795962" y="2794"/>
            <a:ext cx="6492038" cy="10284206"/>
          </a:xfrm>
          <a:custGeom>
            <a:avLst/>
            <a:gdLst/>
            <a:ahLst/>
            <a:cxnLst/>
            <a:rect l="l" t="t" r="r" b="b"/>
            <a:pathLst>
              <a:path w="6492038" h="10284206">
                <a:moveTo>
                  <a:pt x="0" y="0"/>
                </a:moveTo>
                <a:lnTo>
                  <a:pt x="6492038" y="0"/>
                </a:lnTo>
                <a:lnTo>
                  <a:pt x="6492038" y="10284206"/>
                </a:lnTo>
                <a:lnTo>
                  <a:pt x="0" y="10284206"/>
                </a:lnTo>
                <a:lnTo>
                  <a:pt x="0" y="0"/>
                </a:lnTo>
                <a:close/>
              </a:path>
            </a:pathLst>
          </a:custGeom>
          <a:blipFill>
            <a:blip r:embed="rId5"/>
            <a:stretch>
              <a:fillRect l="-140184" r="-164703"/>
            </a:stretch>
          </a:blipFill>
        </p:spPr>
        <p:txBody>
          <a:bodyPr/>
          <a:lstStyle/>
          <a:p>
            <a:endParaRPr lang="es-PE"/>
          </a:p>
        </p:txBody>
      </p:sp>
      <p:sp>
        <p:nvSpPr>
          <p:cNvPr id="6" name="Freeform 6"/>
          <p:cNvSpPr/>
          <p:nvPr/>
        </p:nvSpPr>
        <p:spPr>
          <a:xfrm>
            <a:off x="4366509" y="630687"/>
            <a:ext cx="3165832" cy="3165832"/>
          </a:xfrm>
          <a:custGeom>
            <a:avLst/>
            <a:gdLst/>
            <a:ahLst/>
            <a:cxnLst/>
            <a:rect l="l" t="t" r="r" b="b"/>
            <a:pathLst>
              <a:path w="3165832" h="3165832">
                <a:moveTo>
                  <a:pt x="0" y="0"/>
                </a:moveTo>
                <a:lnTo>
                  <a:pt x="3165832" y="0"/>
                </a:lnTo>
                <a:lnTo>
                  <a:pt x="3165832" y="3165832"/>
                </a:lnTo>
                <a:lnTo>
                  <a:pt x="0" y="3165832"/>
                </a:lnTo>
                <a:lnTo>
                  <a:pt x="0" y="0"/>
                </a:lnTo>
                <a:close/>
              </a:path>
            </a:pathLst>
          </a:custGeom>
          <a:blipFill>
            <a:blip r:embed="rId6"/>
            <a:stretch>
              <a:fillRect/>
            </a:stretch>
          </a:blipFill>
        </p:spPr>
        <p:txBody>
          <a:bodyPr/>
          <a:lstStyle/>
          <a:p>
            <a:endParaRPr lang="es-PE"/>
          </a:p>
        </p:txBody>
      </p:sp>
      <p:sp>
        <p:nvSpPr>
          <p:cNvPr id="7" name="TextBox 7"/>
          <p:cNvSpPr txBox="1"/>
          <p:nvPr/>
        </p:nvSpPr>
        <p:spPr>
          <a:xfrm>
            <a:off x="1028700" y="4129335"/>
            <a:ext cx="9841449" cy="2347661"/>
          </a:xfrm>
          <a:prstGeom prst="rect">
            <a:avLst/>
          </a:prstGeom>
        </p:spPr>
        <p:txBody>
          <a:bodyPr lIns="0" tIns="0" rIns="0" bIns="0" rtlCol="0" anchor="t">
            <a:spAutoFit/>
          </a:bodyPr>
          <a:lstStyle/>
          <a:p>
            <a:pPr marL="0" lvl="0" indent="0" algn="ctr">
              <a:lnSpc>
                <a:spcPts val="9224"/>
              </a:lnSpc>
              <a:spcBef>
                <a:spcPct val="0"/>
              </a:spcBef>
            </a:pPr>
            <a:r>
              <a:rPr lang="en-US" sz="8092" b="1" spc="48">
                <a:solidFill>
                  <a:srgbClr val="FFFFFF"/>
                </a:solidFill>
                <a:latin typeface="Garet Bold"/>
                <a:ea typeface="Garet Bold"/>
                <a:cs typeface="Garet Bold"/>
                <a:sym typeface="Garet Bold"/>
              </a:rPr>
              <a:t>Muchas gracias por su atención</a:t>
            </a:r>
          </a:p>
        </p:txBody>
      </p:sp>
      <p:sp>
        <p:nvSpPr>
          <p:cNvPr id="8" name="TextBox 8"/>
          <p:cNvSpPr txBox="1"/>
          <p:nvPr/>
        </p:nvSpPr>
        <p:spPr>
          <a:xfrm>
            <a:off x="1490070" y="6852553"/>
            <a:ext cx="8918710" cy="471034"/>
          </a:xfrm>
          <a:prstGeom prst="rect">
            <a:avLst/>
          </a:prstGeom>
        </p:spPr>
        <p:txBody>
          <a:bodyPr lIns="0" tIns="0" rIns="0" bIns="0" rtlCol="0" anchor="t">
            <a:spAutoFit/>
          </a:bodyPr>
          <a:lstStyle/>
          <a:p>
            <a:pPr marL="0" lvl="0" indent="0" algn="ctr">
              <a:lnSpc>
                <a:spcPts val="3962"/>
              </a:lnSpc>
              <a:spcBef>
                <a:spcPct val="0"/>
              </a:spcBef>
            </a:pPr>
            <a:r>
              <a:rPr lang="en-US" sz="2830" spc="209">
                <a:solidFill>
                  <a:srgbClr val="FFFFFF"/>
                </a:solidFill>
                <a:latin typeface="DM Sans"/>
                <a:ea typeface="DM Sans"/>
                <a:cs typeface="DM Sans"/>
                <a:sym typeface="DM Sans"/>
              </a:rPr>
              <a:t>Expositor: Dr. Jorge Ruiz Bautista</a:t>
            </a:r>
          </a:p>
        </p:txBody>
      </p:sp>
      <p:sp>
        <p:nvSpPr>
          <p:cNvPr id="9" name="TextBox 9"/>
          <p:cNvSpPr txBox="1"/>
          <p:nvPr/>
        </p:nvSpPr>
        <p:spPr>
          <a:xfrm>
            <a:off x="1112225" y="7695062"/>
            <a:ext cx="9674399" cy="471034"/>
          </a:xfrm>
          <a:prstGeom prst="rect">
            <a:avLst/>
          </a:prstGeom>
        </p:spPr>
        <p:txBody>
          <a:bodyPr lIns="0" tIns="0" rIns="0" bIns="0" rtlCol="0" anchor="t">
            <a:spAutoFit/>
          </a:bodyPr>
          <a:lstStyle/>
          <a:p>
            <a:pPr marL="0" lvl="0" indent="0" algn="ctr">
              <a:lnSpc>
                <a:spcPts val="3962"/>
              </a:lnSpc>
              <a:spcBef>
                <a:spcPct val="0"/>
              </a:spcBef>
            </a:pPr>
            <a:r>
              <a:rPr lang="en-US" sz="2830" spc="209">
                <a:solidFill>
                  <a:srgbClr val="FFFFFF"/>
                </a:solidFill>
                <a:latin typeface="DM Sans"/>
                <a:ea typeface="DM Sans"/>
                <a:cs typeface="DM Sans"/>
                <a:sym typeface="DM Sans"/>
              </a:rPr>
              <a:t>Correo electrónico: directorgeneral@caeperu.com</a:t>
            </a:r>
          </a:p>
        </p:txBody>
      </p:sp>
      <p:sp>
        <p:nvSpPr>
          <p:cNvPr id="10" name="TextBox 10"/>
          <p:cNvSpPr txBox="1"/>
          <p:nvPr/>
        </p:nvSpPr>
        <p:spPr>
          <a:xfrm>
            <a:off x="1490070" y="8537571"/>
            <a:ext cx="8918710" cy="471034"/>
          </a:xfrm>
          <a:prstGeom prst="rect">
            <a:avLst/>
          </a:prstGeom>
        </p:spPr>
        <p:txBody>
          <a:bodyPr lIns="0" tIns="0" rIns="0" bIns="0" rtlCol="0" anchor="t">
            <a:spAutoFit/>
          </a:bodyPr>
          <a:lstStyle/>
          <a:p>
            <a:pPr marL="0" lvl="0" indent="0" algn="ctr">
              <a:lnSpc>
                <a:spcPts val="3962"/>
              </a:lnSpc>
              <a:spcBef>
                <a:spcPct val="0"/>
              </a:spcBef>
            </a:pPr>
            <a:r>
              <a:rPr lang="en-US" sz="2830" spc="209">
                <a:solidFill>
                  <a:srgbClr val="FFFFFF"/>
                </a:solidFill>
                <a:latin typeface="DM Sans"/>
                <a:ea typeface="DM Sans"/>
                <a:cs typeface="DM Sans"/>
                <a:sym typeface="DM Sans"/>
              </a:rPr>
              <a:t>Celular: 987 971 962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
        <p:nvSpPr>
          <p:cNvPr id="10" name="TextBox 10"/>
          <p:cNvSpPr txBox="1"/>
          <p:nvPr/>
        </p:nvSpPr>
        <p:spPr>
          <a:xfrm>
            <a:off x="1121374" y="3163263"/>
            <a:ext cx="9505576" cy="2980944"/>
          </a:xfrm>
          <a:prstGeom prst="rect">
            <a:avLst/>
          </a:prstGeom>
        </p:spPr>
        <p:txBody>
          <a:bodyPr lIns="0" tIns="0" rIns="0" bIns="0" rtlCol="0" anchor="t">
            <a:spAutoFit/>
          </a:bodyPr>
          <a:lstStyle/>
          <a:p>
            <a:pPr marL="0" lvl="0" indent="0" algn="just">
              <a:lnSpc>
                <a:spcPts val="4746"/>
              </a:lnSpc>
              <a:spcBef>
                <a:spcPct val="0"/>
              </a:spcBef>
            </a:pPr>
            <a:r>
              <a:rPr lang="en-US" sz="3390">
                <a:solidFill>
                  <a:srgbClr val="070605"/>
                </a:solidFill>
                <a:latin typeface="DM Sans"/>
                <a:ea typeface="DM Sans"/>
                <a:cs typeface="DM Sans"/>
                <a:sym typeface="DM Sans"/>
              </a:rPr>
              <a:t>6. La referencia hecha en un contrato a un documento que contenga una cláusula de arbitraje constituye un convenio arbitral por escrito, siempre que dicha referencia implique que esa cláusula forma parte del contrato.</a:t>
            </a:r>
          </a:p>
        </p:txBody>
      </p:sp>
      <p:sp>
        <p:nvSpPr>
          <p:cNvPr id="11" name="TextBox 11"/>
          <p:cNvSpPr txBox="1"/>
          <p:nvPr/>
        </p:nvSpPr>
        <p:spPr>
          <a:xfrm>
            <a:off x="1121374" y="6320815"/>
            <a:ext cx="9505576" cy="3581019"/>
          </a:xfrm>
          <a:prstGeom prst="rect">
            <a:avLst/>
          </a:prstGeom>
        </p:spPr>
        <p:txBody>
          <a:bodyPr lIns="0" tIns="0" rIns="0" bIns="0" rtlCol="0" anchor="t">
            <a:spAutoFit/>
          </a:bodyPr>
          <a:lstStyle/>
          <a:p>
            <a:pPr marL="0" lvl="0" indent="0" algn="just">
              <a:lnSpc>
                <a:spcPts val="4746"/>
              </a:lnSpc>
              <a:spcBef>
                <a:spcPct val="0"/>
              </a:spcBef>
            </a:pPr>
            <a:r>
              <a:rPr lang="en-US" sz="3390">
                <a:solidFill>
                  <a:srgbClr val="070605"/>
                </a:solidFill>
                <a:latin typeface="DM Sans"/>
                <a:ea typeface="DM Sans"/>
                <a:cs typeface="DM Sans"/>
                <a:sym typeface="DM Sans"/>
              </a:rPr>
              <a:t>7. Cuando el arbitraje fuere internacional, el convenio arbitral será válido y la controversia será susceptible de arbitraje, si cumplen los requisitos establecidos por las normas jurídicas elegidas por las partes para regir el convenio arbitral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6581364"/>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14.- Extensión del convenio arbitral</a:t>
            </a:r>
          </a:p>
          <a:p>
            <a:pPr algn="just">
              <a:lnSpc>
                <a:spcPts val="4747"/>
              </a:lnSpc>
              <a:spcBef>
                <a:spcPct val="0"/>
              </a:spcBef>
            </a:pPr>
            <a:r>
              <a:rPr lang="en-US" sz="3391">
                <a:solidFill>
                  <a:srgbClr val="070605"/>
                </a:solidFill>
                <a:latin typeface="DM Sans"/>
                <a:ea typeface="DM Sans"/>
                <a:cs typeface="DM Sans"/>
                <a:sym typeface="DM Sans"/>
              </a:rPr>
              <a:t>El convenio arbitral se extiende a aquellos cuyo consentimiento de someterse a arbitraje, según la buena fe, se determina por su participación activa y de manera determinante en la negociación, celebración, ejecución o terminación del contrato que comprende el convenio arbitral o al que el convenio esté relacionado (...).</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598128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15.- Relaciones jurídicas estándares </a:t>
            </a:r>
          </a:p>
          <a:p>
            <a:pPr algn="just">
              <a:lnSpc>
                <a:spcPts val="4747"/>
              </a:lnSpc>
              <a:spcBef>
                <a:spcPct val="0"/>
              </a:spcBef>
            </a:pPr>
            <a:r>
              <a:rPr lang="en-US" sz="3391">
                <a:solidFill>
                  <a:srgbClr val="070605"/>
                </a:solidFill>
                <a:latin typeface="DM Sans"/>
                <a:ea typeface="DM Sans"/>
                <a:cs typeface="DM Sans"/>
                <a:sym typeface="DM Sans"/>
              </a:rPr>
              <a:t>1. En el arbitraje nacional, los convenios arbitrales referidos a relaciones jurídicas contenidas en cláusulas generales de contratación o contratos por adhesión serán exigibles sólo si dichos convenios han sido conocidos, o han podido ser conocidos por quien no los redactó, usando una diligencia ordinaria.</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598128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15.- Relaciones jurídicas estándares </a:t>
            </a:r>
          </a:p>
          <a:p>
            <a:pPr algn="just">
              <a:lnSpc>
                <a:spcPts val="4747"/>
              </a:lnSpc>
            </a:pPr>
            <a:r>
              <a:rPr lang="en-US" sz="3391">
                <a:solidFill>
                  <a:srgbClr val="070605"/>
                </a:solidFill>
                <a:latin typeface="DM Sans"/>
                <a:ea typeface="DM Sans"/>
                <a:cs typeface="DM Sans"/>
                <a:sym typeface="DM Sans"/>
              </a:rPr>
              <a:t>2. Se presume, sin admitir prueba en contrario, que el convenio arbitral ha sido conocido en los siguientes supuestos:</a:t>
            </a:r>
          </a:p>
          <a:p>
            <a:pPr algn="just">
              <a:lnSpc>
                <a:spcPts val="4747"/>
              </a:lnSpc>
              <a:spcBef>
                <a:spcPct val="0"/>
              </a:spcBef>
            </a:pPr>
            <a:r>
              <a:rPr lang="en-US" sz="3391">
                <a:solidFill>
                  <a:srgbClr val="070605"/>
                </a:solidFill>
                <a:latin typeface="DM Sans"/>
                <a:ea typeface="DM Sans"/>
                <a:cs typeface="DM Sans"/>
                <a:sym typeface="DM Sans"/>
              </a:rPr>
              <a:t>a. Si está incluido en las condiciones generales que se encuentran en el cuerpo del contrato principal y éste último es por escrito y está firmado por las partes.</a:t>
            </a: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599470" y="0"/>
            <a:ext cx="6854070" cy="10287000"/>
            <a:chOff x="0" y="0"/>
            <a:chExt cx="1805187" cy="2709333"/>
          </a:xfrm>
        </p:grpSpPr>
        <p:sp>
          <p:nvSpPr>
            <p:cNvPr id="3" name="Freeform 3"/>
            <p:cNvSpPr/>
            <p:nvPr/>
          </p:nvSpPr>
          <p:spPr>
            <a:xfrm>
              <a:off x="0" y="0"/>
              <a:ext cx="1805187" cy="2709333"/>
            </a:xfrm>
            <a:custGeom>
              <a:avLst/>
              <a:gdLst/>
              <a:ahLst/>
              <a:cxnLst/>
              <a:rect l="l" t="t" r="r" b="b"/>
              <a:pathLst>
                <a:path w="1805187" h="2709333">
                  <a:moveTo>
                    <a:pt x="0" y="0"/>
                  </a:moveTo>
                  <a:lnTo>
                    <a:pt x="1805187" y="0"/>
                  </a:lnTo>
                  <a:lnTo>
                    <a:pt x="1805187" y="2709333"/>
                  </a:lnTo>
                  <a:lnTo>
                    <a:pt x="0" y="2709333"/>
                  </a:lnTo>
                  <a:close/>
                </a:path>
              </a:pathLst>
            </a:custGeom>
            <a:solidFill>
              <a:srgbClr val="21396D"/>
            </a:solidFill>
            <a:ln cap="sq">
              <a:noFill/>
              <a:prstDash val="solid"/>
              <a:miter/>
            </a:ln>
          </p:spPr>
          <p:txBody>
            <a:bodyPr/>
            <a:lstStyle/>
            <a:p>
              <a:endParaRPr lang="es-PE"/>
            </a:p>
          </p:txBody>
        </p:sp>
        <p:sp>
          <p:nvSpPr>
            <p:cNvPr id="4" name="TextBox 4"/>
            <p:cNvSpPr txBox="1"/>
            <p:nvPr/>
          </p:nvSpPr>
          <p:spPr>
            <a:xfrm>
              <a:off x="0" y="-238125"/>
              <a:ext cx="1805187" cy="2947458"/>
            </a:xfrm>
            <a:prstGeom prst="rect">
              <a:avLst/>
            </a:prstGeom>
          </p:spPr>
          <p:txBody>
            <a:bodyPr lIns="50800" tIns="50800" rIns="50800" bIns="50800" rtlCol="0" anchor="ctr"/>
            <a:lstStyle/>
            <a:p>
              <a:pPr algn="ctr">
                <a:lnSpc>
                  <a:spcPts val="4832"/>
                </a:lnSpc>
              </a:pPr>
              <a:endParaRPr/>
            </a:p>
          </p:txBody>
        </p:sp>
      </p:grpSp>
      <p:sp>
        <p:nvSpPr>
          <p:cNvPr id="5" name="Freeform 5"/>
          <p:cNvSpPr/>
          <p:nvPr/>
        </p:nvSpPr>
        <p:spPr>
          <a:xfrm>
            <a:off x="16560439" y="8581426"/>
            <a:ext cx="1727561" cy="1705574"/>
          </a:xfrm>
          <a:custGeom>
            <a:avLst/>
            <a:gdLst/>
            <a:ahLst/>
            <a:cxnLst/>
            <a:rect l="l" t="t" r="r" b="b"/>
            <a:pathLst>
              <a:path w="1727561" h="1705574">
                <a:moveTo>
                  <a:pt x="0" y="0"/>
                </a:moveTo>
                <a:lnTo>
                  <a:pt x="1727561" y="0"/>
                </a:lnTo>
                <a:lnTo>
                  <a:pt x="1727561" y="1705574"/>
                </a:lnTo>
                <a:lnTo>
                  <a:pt x="0" y="170557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s-PE"/>
          </a:p>
        </p:txBody>
      </p:sp>
      <p:sp>
        <p:nvSpPr>
          <p:cNvPr id="6" name="Freeform 6"/>
          <p:cNvSpPr/>
          <p:nvPr/>
        </p:nvSpPr>
        <p:spPr>
          <a:xfrm flipH="1" flipV="1">
            <a:off x="0" y="0"/>
            <a:ext cx="2242747" cy="2214203"/>
          </a:xfrm>
          <a:custGeom>
            <a:avLst/>
            <a:gdLst/>
            <a:ahLst/>
            <a:cxnLst/>
            <a:rect l="l" t="t" r="r" b="b"/>
            <a:pathLst>
              <a:path w="2242747" h="2214203">
                <a:moveTo>
                  <a:pt x="2242747" y="2214203"/>
                </a:moveTo>
                <a:lnTo>
                  <a:pt x="0" y="2214203"/>
                </a:lnTo>
                <a:lnTo>
                  <a:pt x="0" y="0"/>
                </a:lnTo>
                <a:lnTo>
                  <a:pt x="2242747" y="0"/>
                </a:lnTo>
                <a:lnTo>
                  <a:pt x="2242747" y="221420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PE"/>
          </a:p>
        </p:txBody>
      </p:sp>
      <p:sp>
        <p:nvSpPr>
          <p:cNvPr id="7" name="Freeform 7"/>
          <p:cNvSpPr/>
          <p:nvPr/>
        </p:nvSpPr>
        <p:spPr>
          <a:xfrm>
            <a:off x="12063639" y="337435"/>
            <a:ext cx="5702875" cy="6821199"/>
          </a:xfrm>
          <a:custGeom>
            <a:avLst/>
            <a:gdLst/>
            <a:ahLst/>
            <a:cxnLst/>
            <a:rect l="l" t="t" r="r" b="b"/>
            <a:pathLst>
              <a:path w="5702875" h="6821199">
                <a:moveTo>
                  <a:pt x="0" y="0"/>
                </a:moveTo>
                <a:lnTo>
                  <a:pt x="5702875" y="0"/>
                </a:lnTo>
                <a:lnTo>
                  <a:pt x="5702875" y="6821199"/>
                </a:lnTo>
                <a:lnTo>
                  <a:pt x="0" y="6821199"/>
                </a:lnTo>
                <a:lnTo>
                  <a:pt x="0" y="0"/>
                </a:lnTo>
                <a:close/>
              </a:path>
            </a:pathLst>
          </a:custGeom>
          <a:blipFill>
            <a:blip r:embed="rId6"/>
            <a:stretch>
              <a:fillRect l="-33049" r="-46364"/>
            </a:stretch>
          </a:blipFill>
        </p:spPr>
        <p:txBody>
          <a:bodyPr/>
          <a:lstStyle/>
          <a:p>
            <a:endParaRPr lang="es-PE"/>
          </a:p>
        </p:txBody>
      </p:sp>
      <p:sp>
        <p:nvSpPr>
          <p:cNvPr id="8" name="TextBox 8"/>
          <p:cNvSpPr txBox="1"/>
          <p:nvPr/>
        </p:nvSpPr>
        <p:spPr>
          <a:xfrm>
            <a:off x="1028700" y="1470325"/>
            <a:ext cx="8727165" cy="1516331"/>
          </a:xfrm>
          <a:prstGeom prst="rect">
            <a:avLst/>
          </a:prstGeom>
        </p:spPr>
        <p:txBody>
          <a:bodyPr lIns="0" tIns="0" rIns="0" bIns="0" rtlCol="0" anchor="t">
            <a:spAutoFit/>
          </a:bodyPr>
          <a:lstStyle/>
          <a:p>
            <a:pPr marL="0" lvl="0" indent="0" algn="l">
              <a:lnSpc>
                <a:spcPts val="5977"/>
              </a:lnSpc>
            </a:pPr>
            <a:r>
              <a:rPr lang="en-US" sz="5243" b="1" spc="31">
                <a:solidFill>
                  <a:srgbClr val="21396D"/>
                </a:solidFill>
                <a:latin typeface="Garet Bold"/>
                <a:ea typeface="Garet Bold"/>
                <a:cs typeface="Garet Bold"/>
                <a:sym typeface="Garet Bold"/>
              </a:rPr>
              <a:t>I. La negociación del convenio arbitral</a:t>
            </a:r>
          </a:p>
        </p:txBody>
      </p:sp>
      <p:sp>
        <p:nvSpPr>
          <p:cNvPr id="9" name="TextBox 9"/>
          <p:cNvSpPr txBox="1"/>
          <p:nvPr/>
        </p:nvSpPr>
        <p:spPr>
          <a:xfrm>
            <a:off x="1028700" y="3171075"/>
            <a:ext cx="9882217" cy="5981289"/>
          </a:xfrm>
          <a:prstGeom prst="rect">
            <a:avLst/>
          </a:prstGeom>
        </p:spPr>
        <p:txBody>
          <a:bodyPr lIns="0" tIns="0" rIns="0" bIns="0" rtlCol="0" anchor="t">
            <a:spAutoFit/>
          </a:bodyPr>
          <a:lstStyle/>
          <a:p>
            <a:pPr algn="just">
              <a:lnSpc>
                <a:spcPts val="4747"/>
              </a:lnSpc>
            </a:pPr>
            <a:r>
              <a:rPr lang="en-US" sz="3391" b="1">
                <a:solidFill>
                  <a:srgbClr val="070605"/>
                </a:solidFill>
                <a:latin typeface="DM Sans Bold"/>
                <a:ea typeface="DM Sans Bold"/>
                <a:cs typeface="DM Sans Bold"/>
                <a:sym typeface="DM Sans Bold"/>
              </a:rPr>
              <a:t>DL. Nº 1071 </a:t>
            </a:r>
          </a:p>
          <a:p>
            <a:pPr algn="just">
              <a:lnSpc>
                <a:spcPts val="4747"/>
              </a:lnSpc>
            </a:pPr>
            <a:r>
              <a:rPr lang="en-US" sz="3391" b="1">
                <a:solidFill>
                  <a:srgbClr val="070605"/>
                </a:solidFill>
                <a:latin typeface="DM Sans Bold"/>
                <a:ea typeface="DM Sans Bold"/>
                <a:cs typeface="DM Sans Bold"/>
                <a:sym typeface="DM Sans Bold"/>
              </a:rPr>
              <a:t>TÍTULO II CONVENIO ARBITRAL </a:t>
            </a:r>
          </a:p>
          <a:p>
            <a:pPr algn="just">
              <a:lnSpc>
                <a:spcPts val="4747"/>
              </a:lnSpc>
            </a:pPr>
            <a:r>
              <a:rPr lang="en-US" sz="3391" b="1">
                <a:solidFill>
                  <a:srgbClr val="070605"/>
                </a:solidFill>
                <a:latin typeface="DM Sans Bold"/>
                <a:ea typeface="DM Sans Bold"/>
                <a:cs typeface="DM Sans Bold"/>
                <a:sym typeface="DM Sans Bold"/>
              </a:rPr>
              <a:t>Artículo 15.- Relaciones jurídicas estándares </a:t>
            </a:r>
          </a:p>
          <a:p>
            <a:pPr algn="just">
              <a:lnSpc>
                <a:spcPts val="4747"/>
              </a:lnSpc>
            </a:pPr>
            <a:r>
              <a:rPr lang="en-US" sz="3391">
                <a:solidFill>
                  <a:srgbClr val="070605"/>
                </a:solidFill>
                <a:latin typeface="DM Sans"/>
                <a:ea typeface="DM Sans"/>
                <a:cs typeface="DM Sans"/>
                <a:sym typeface="DM Sans"/>
              </a:rPr>
              <a:t>b. Si está incluido en las condiciones generales que se encuentran reproducidas en el reverso del documento principal, y se hace referencia al arbitraje en el cuerpo del contrato principal y éste último es por escrito y está firmado por las partes. </a:t>
            </a:r>
          </a:p>
          <a:p>
            <a:pPr algn="just">
              <a:lnSpc>
                <a:spcPts val="4747"/>
              </a:lnSpc>
              <a:spcBef>
                <a:spcPct val="0"/>
              </a:spcBef>
            </a:pPr>
            <a:endParaRPr lang="en-US" sz="3391">
              <a:solidFill>
                <a:srgbClr val="070605"/>
              </a:solidFill>
              <a:latin typeface="DM Sans"/>
              <a:ea typeface="DM Sans"/>
              <a:cs typeface="DM Sans"/>
              <a:sym typeface="DM Sans"/>
            </a:endParaRPr>
          </a:p>
        </p:txBody>
      </p:sp>
      <p:sp>
        <p:nvSpPr>
          <p:cNvPr id="10" name="TextBox 10"/>
          <p:cNvSpPr txBox="1"/>
          <p:nvPr/>
        </p:nvSpPr>
        <p:spPr>
          <a:xfrm>
            <a:off x="12234787" y="7343762"/>
            <a:ext cx="5360580" cy="2558072"/>
          </a:xfrm>
          <a:prstGeom prst="rect">
            <a:avLst/>
          </a:prstGeom>
        </p:spPr>
        <p:txBody>
          <a:bodyPr lIns="0" tIns="0" rIns="0" bIns="0" rtlCol="0" anchor="t">
            <a:spAutoFit/>
          </a:bodyPr>
          <a:lstStyle/>
          <a:p>
            <a:pPr algn="ctr">
              <a:lnSpc>
                <a:spcPts val="3378"/>
              </a:lnSpc>
            </a:pPr>
            <a:r>
              <a:rPr lang="en-US" sz="2413" i="1">
                <a:solidFill>
                  <a:srgbClr val="FFFFFF"/>
                </a:solidFill>
                <a:latin typeface="DM Sans Italics"/>
                <a:ea typeface="DM Sans Italics"/>
                <a:cs typeface="DM Sans Italics"/>
                <a:sym typeface="DM Sans Italics"/>
              </a:rPr>
              <a:t>El convenio arbitral nace de la libertad que tienen los seres humanos para regular sus relaciones jurídicas. Por ende, la autonomía privada es el fundamento del</a:t>
            </a:r>
          </a:p>
          <a:p>
            <a:pPr marL="0" lvl="0" indent="0" algn="ctr">
              <a:lnSpc>
                <a:spcPts val="3378"/>
              </a:lnSpc>
              <a:spcBef>
                <a:spcPct val="0"/>
              </a:spcBef>
            </a:pPr>
            <a:r>
              <a:rPr lang="en-US" sz="2413" i="1">
                <a:solidFill>
                  <a:srgbClr val="FFFFFF"/>
                </a:solidFill>
                <a:latin typeface="DM Sans Italics"/>
                <a:ea typeface="DM Sans Italics"/>
                <a:cs typeface="DM Sans Italics"/>
                <a:sym typeface="DM Sans Italics"/>
              </a:rPr>
              <a:t>arbitraje.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5162</Words>
  <Application>Microsoft Office PowerPoint</Application>
  <PresentationFormat>Personalizado</PresentationFormat>
  <Paragraphs>259</Paragraphs>
  <Slides>44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44</vt:i4>
      </vt:variant>
    </vt:vector>
  </HeadingPairs>
  <TitlesOfParts>
    <vt:vector size="54" baseType="lpstr">
      <vt:lpstr>Source Sans Pro</vt:lpstr>
      <vt:lpstr>Arimo Bold</vt:lpstr>
      <vt:lpstr>DM Sans Italics</vt:lpstr>
      <vt:lpstr>Calibri</vt:lpstr>
      <vt:lpstr>Arial</vt:lpstr>
      <vt:lpstr>DM Sans</vt:lpstr>
      <vt:lpstr>Garet Bold</vt:lpstr>
      <vt:lpstr>DM Sans Bold</vt:lpstr>
      <vt:lpstr>Source Sans Pro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Prácticas en el ejercicio del Arbitraje PPT</dc:title>
  <dc:creator>Estudio Juridico Rui</dc:creator>
  <cp:lastModifiedBy>Estudio Ruiz</cp:lastModifiedBy>
  <cp:revision>1</cp:revision>
  <dcterms:created xsi:type="dcterms:W3CDTF">2006-08-16T00:00:00Z</dcterms:created>
  <dcterms:modified xsi:type="dcterms:W3CDTF">2025-02-05T21:57:16Z</dcterms:modified>
  <dc:identifier>DAGYjMJhKoc</dc:identifier>
</cp:coreProperties>
</file>