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87" r:id="rId3"/>
  </p:sldMasterIdLst>
  <p:sldIdLst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643AD2-A4C1-4C11-B0DD-6B147CBCA869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PE"/>
        </a:p>
      </dgm:t>
    </dgm:pt>
    <dgm:pt modelId="{B2BB4F5C-CE68-41EC-BA93-A775BF49EDE7}">
      <dgm:prSet phldrT="[Texto]"/>
      <dgm:spPr/>
      <dgm:t>
        <a:bodyPr/>
        <a:lstStyle/>
        <a:p>
          <a:r>
            <a:rPr lang="es-PE" baseline="0" dirty="0">
              <a:solidFill>
                <a:schemeClr val="tx1"/>
              </a:solidFill>
            </a:rPr>
            <a:t>Buena Pro Consentida o administrativamente firme registrada en el SEACE</a:t>
          </a:r>
        </a:p>
      </dgm:t>
    </dgm:pt>
    <dgm:pt modelId="{9C24CA0F-CEF8-4A1C-A263-D86F44567DBD}" type="parTrans" cxnId="{11A7E3C6-4F83-4CAE-A561-E123CD91745F}">
      <dgm:prSet/>
      <dgm:spPr/>
      <dgm:t>
        <a:bodyPr/>
        <a:lstStyle/>
        <a:p>
          <a:endParaRPr lang="es-PE"/>
        </a:p>
      </dgm:t>
    </dgm:pt>
    <dgm:pt modelId="{950A7DCB-F3A2-4614-8D89-2A25E02F4EC3}" type="sibTrans" cxnId="{11A7E3C6-4F83-4CAE-A561-E123CD91745F}">
      <dgm:prSet/>
      <dgm:spPr/>
      <dgm:t>
        <a:bodyPr/>
        <a:lstStyle/>
        <a:p>
          <a:endParaRPr lang="es-PE" dirty="0"/>
        </a:p>
      </dgm:t>
    </dgm:pt>
    <dgm:pt modelId="{F113F20B-8699-47D7-99A3-17F3DC91B34C}">
      <dgm:prSet phldrT="[Texto]"/>
      <dgm:spPr>
        <a:solidFill>
          <a:srgbClr val="32D236"/>
        </a:solidFill>
      </dgm:spPr>
      <dgm:t>
        <a:bodyPr/>
        <a:lstStyle/>
        <a:p>
          <a:r>
            <a:rPr lang="es-PE" baseline="0" dirty="0">
              <a:solidFill>
                <a:schemeClr val="tx1"/>
              </a:solidFill>
            </a:rPr>
            <a:t>Postor ganador presenta los documentos</a:t>
          </a:r>
        </a:p>
      </dgm:t>
    </dgm:pt>
    <dgm:pt modelId="{7F9CD508-985B-44E0-9596-C85F96F4E631}" type="parTrans" cxnId="{13CBA1FC-F6BA-4731-AF5C-455EFE1CC8BF}">
      <dgm:prSet/>
      <dgm:spPr/>
      <dgm:t>
        <a:bodyPr/>
        <a:lstStyle/>
        <a:p>
          <a:endParaRPr lang="es-PE"/>
        </a:p>
      </dgm:t>
    </dgm:pt>
    <dgm:pt modelId="{9F96A7EC-C453-4217-9871-1F182D5A4D90}" type="sibTrans" cxnId="{13CBA1FC-F6BA-4731-AF5C-455EFE1CC8BF}">
      <dgm:prSet/>
      <dgm:spPr/>
      <dgm:t>
        <a:bodyPr/>
        <a:lstStyle/>
        <a:p>
          <a:endParaRPr lang="es-PE" dirty="0"/>
        </a:p>
      </dgm:t>
    </dgm:pt>
    <dgm:pt modelId="{0E2327CC-0B55-4456-9B43-D383BAAA79E5}">
      <dgm:prSet phldrT="[Texto]"/>
      <dgm:spPr/>
      <dgm:t>
        <a:bodyPr/>
        <a:lstStyle/>
        <a:p>
          <a:r>
            <a:rPr lang="es-PE" dirty="0">
              <a:solidFill>
                <a:schemeClr val="tx1"/>
              </a:solidFill>
            </a:rPr>
            <a:t>Suscribe contrato</a:t>
          </a:r>
        </a:p>
        <a:p>
          <a:r>
            <a:rPr lang="es-PE" dirty="0">
              <a:solidFill>
                <a:schemeClr val="tx1"/>
              </a:solidFill>
            </a:rPr>
            <a:t>Notifica OC – OS</a:t>
          </a:r>
        </a:p>
        <a:p>
          <a:r>
            <a:rPr lang="es-PE" dirty="0">
              <a:solidFill>
                <a:schemeClr val="tx1"/>
              </a:solidFill>
            </a:rPr>
            <a:t>Otorga plazo para subsanar requisitos</a:t>
          </a:r>
        </a:p>
      </dgm:t>
    </dgm:pt>
    <dgm:pt modelId="{C6D8BDCD-7443-4D58-BF67-F92356047FD4}" type="parTrans" cxnId="{2D411E85-4496-4AB9-A4CE-06C39E4AB184}">
      <dgm:prSet/>
      <dgm:spPr/>
      <dgm:t>
        <a:bodyPr/>
        <a:lstStyle/>
        <a:p>
          <a:endParaRPr lang="es-PE"/>
        </a:p>
      </dgm:t>
    </dgm:pt>
    <dgm:pt modelId="{B82EA34E-473D-439D-BD53-D2E5BF356029}" type="sibTrans" cxnId="{2D411E85-4496-4AB9-A4CE-06C39E4AB184}">
      <dgm:prSet/>
      <dgm:spPr/>
      <dgm:t>
        <a:bodyPr/>
        <a:lstStyle/>
        <a:p>
          <a:endParaRPr lang="es-PE" dirty="0"/>
        </a:p>
      </dgm:t>
    </dgm:pt>
    <dgm:pt modelId="{A77AC860-11B4-49E1-9180-0CD7BF471082}">
      <dgm:prSet phldrT="[Texto]"/>
      <dgm:spPr/>
      <dgm:t>
        <a:bodyPr/>
        <a:lstStyle/>
        <a:p>
          <a:r>
            <a:rPr lang="es-PE" dirty="0">
              <a:solidFill>
                <a:schemeClr val="tx1"/>
              </a:solidFill>
            </a:rPr>
            <a:t>Suscripción de Contrato</a:t>
          </a:r>
        </a:p>
      </dgm:t>
    </dgm:pt>
    <dgm:pt modelId="{A61CEBC6-B1DE-4E2D-B424-53DC41ECC243}" type="parTrans" cxnId="{31C9DD52-1E78-4CB1-9202-0DBB044DDC02}">
      <dgm:prSet/>
      <dgm:spPr/>
      <dgm:t>
        <a:bodyPr/>
        <a:lstStyle/>
        <a:p>
          <a:endParaRPr lang="es-PE"/>
        </a:p>
      </dgm:t>
    </dgm:pt>
    <dgm:pt modelId="{0A356850-3ED9-4F36-9401-58D51C26F917}" type="sibTrans" cxnId="{31C9DD52-1E78-4CB1-9202-0DBB044DDC02}">
      <dgm:prSet/>
      <dgm:spPr/>
      <dgm:t>
        <a:bodyPr/>
        <a:lstStyle/>
        <a:p>
          <a:endParaRPr lang="es-PE"/>
        </a:p>
      </dgm:t>
    </dgm:pt>
    <dgm:pt modelId="{3CF84F52-4857-485F-A421-FC537B40CCA9}">
      <dgm:prSet/>
      <dgm:spPr/>
      <dgm:t>
        <a:bodyPr/>
        <a:lstStyle/>
        <a:p>
          <a:r>
            <a:rPr lang="es-PE" dirty="0">
              <a:solidFill>
                <a:schemeClr val="tx1"/>
              </a:solidFill>
            </a:rPr>
            <a:t>Presenta documentos subsanados</a:t>
          </a:r>
        </a:p>
      </dgm:t>
    </dgm:pt>
    <dgm:pt modelId="{A8C47B46-FCF5-4886-9D8D-F5F91A672F7C}" type="parTrans" cxnId="{54429CAA-3558-44D1-96B2-485456AEACD4}">
      <dgm:prSet/>
      <dgm:spPr/>
      <dgm:t>
        <a:bodyPr/>
        <a:lstStyle/>
        <a:p>
          <a:endParaRPr lang="es-PE"/>
        </a:p>
      </dgm:t>
    </dgm:pt>
    <dgm:pt modelId="{EF5276F1-8099-4A30-9829-33C95B036B52}" type="sibTrans" cxnId="{54429CAA-3558-44D1-96B2-485456AEACD4}">
      <dgm:prSet/>
      <dgm:spPr/>
      <dgm:t>
        <a:bodyPr/>
        <a:lstStyle/>
        <a:p>
          <a:endParaRPr lang="es-PE" dirty="0"/>
        </a:p>
      </dgm:t>
    </dgm:pt>
    <dgm:pt modelId="{5C896A57-E9EE-4839-8AEA-BBC265084DE8}" type="pres">
      <dgm:prSet presAssocID="{20643AD2-A4C1-4C11-B0DD-6B147CBCA869}" presName="diagram" presStyleCnt="0">
        <dgm:presLayoutVars>
          <dgm:dir/>
          <dgm:resizeHandles val="exact"/>
        </dgm:presLayoutVars>
      </dgm:prSet>
      <dgm:spPr/>
    </dgm:pt>
    <dgm:pt modelId="{948989E4-7314-4E6A-8522-BE78B00AF8C8}" type="pres">
      <dgm:prSet presAssocID="{B2BB4F5C-CE68-41EC-BA93-A775BF49EDE7}" presName="node" presStyleLbl="node1" presStyleIdx="0" presStyleCnt="5">
        <dgm:presLayoutVars>
          <dgm:bulletEnabled val="1"/>
        </dgm:presLayoutVars>
      </dgm:prSet>
      <dgm:spPr/>
    </dgm:pt>
    <dgm:pt modelId="{7D3BD9F9-E5A2-4EBA-88AB-0A279F8D0EB2}" type="pres">
      <dgm:prSet presAssocID="{950A7DCB-F3A2-4614-8D89-2A25E02F4EC3}" presName="sibTrans" presStyleLbl="sibTrans2D1" presStyleIdx="0" presStyleCnt="4" custScaleX="172250" custScaleY="113533"/>
      <dgm:spPr/>
    </dgm:pt>
    <dgm:pt modelId="{24AAC351-6A57-4EFD-BB15-1F8A09A44C8A}" type="pres">
      <dgm:prSet presAssocID="{950A7DCB-F3A2-4614-8D89-2A25E02F4EC3}" presName="connectorText" presStyleLbl="sibTrans2D1" presStyleIdx="0" presStyleCnt="4"/>
      <dgm:spPr/>
    </dgm:pt>
    <dgm:pt modelId="{9438BBDC-A430-47B9-8D13-6DB5B44C8744}" type="pres">
      <dgm:prSet presAssocID="{F113F20B-8699-47D7-99A3-17F3DC91B34C}" presName="node" presStyleLbl="node1" presStyleIdx="1" presStyleCnt="5">
        <dgm:presLayoutVars>
          <dgm:bulletEnabled val="1"/>
        </dgm:presLayoutVars>
      </dgm:prSet>
      <dgm:spPr/>
    </dgm:pt>
    <dgm:pt modelId="{4AB4A300-2EB1-4445-B5D9-23E427EE3A32}" type="pres">
      <dgm:prSet presAssocID="{9F96A7EC-C453-4217-9871-1F182D5A4D90}" presName="sibTrans" presStyleLbl="sibTrans2D1" presStyleIdx="1" presStyleCnt="4" custScaleX="178779" custLinFactNeighborX="4173" custLinFactNeighborY="1056"/>
      <dgm:spPr/>
    </dgm:pt>
    <dgm:pt modelId="{7E2F17D1-1D5F-41DA-9009-611C783255DB}" type="pres">
      <dgm:prSet presAssocID="{9F96A7EC-C453-4217-9871-1F182D5A4D90}" presName="connectorText" presStyleLbl="sibTrans2D1" presStyleIdx="1" presStyleCnt="4"/>
      <dgm:spPr/>
    </dgm:pt>
    <dgm:pt modelId="{FAAFC6C4-C257-43EA-9DEB-87801BF971CF}" type="pres">
      <dgm:prSet presAssocID="{0E2327CC-0B55-4456-9B43-D383BAAA79E5}" presName="node" presStyleLbl="node1" presStyleIdx="2" presStyleCnt="5" custLinFactNeighborX="3900" custLinFactNeighborY="-167">
        <dgm:presLayoutVars>
          <dgm:bulletEnabled val="1"/>
        </dgm:presLayoutVars>
      </dgm:prSet>
      <dgm:spPr/>
    </dgm:pt>
    <dgm:pt modelId="{130AB37E-EA3F-4B8A-9E09-B7FBD2E23EF3}" type="pres">
      <dgm:prSet presAssocID="{B82EA34E-473D-439D-BD53-D2E5BF356029}" presName="sibTrans" presStyleLbl="sibTrans2D1" presStyleIdx="2" presStyleCnt="4" custScaleX="147836" custScaleY="107315"/>
      <dgm:spPr/>
    </dgm:pt>
    <dgm:pt modelId="{69591F3D-6D37-49E4-95D6-1930BAB7FFD2}" type="pres">
      <dgm:prSet presAssocID="{B82EA34E-473D-439D-BD53-D2E5BF356029}" presName="connectorText" presStyleLbl="sibTrans2D1" presStyleIdx="2" presStyleCnt="4"/>
      <dgm:spPr/>
    </dgm:pt>
    <dgm:pt modelId="{8F0FB628-ABF2-4C36-9FBD-063395ECF625}" type="pres">
      <dgm:prSet presAssocID="{3CF84F52-4857-485F-A421-FC537B40CCA9}" presName="node" presStyleLbl="node1" presStyleIdx="3" presStyleCnt="5">
        <dgm:presLayoutVars>
          <dgm:bulletEnabled val="1"/>
        </dgm:presLayoutVars>
      </dgm:prSet>
      <dgm:spPr/>
    </dgm:pt>
    <dgm:pt modelId="{DB00C8CF-E606-41CD-A249-60D250A5D174}" type="pres">
      <dgm:prSet presAssocID="{EF5276F1-8099-4A30-9829-33C95B036B52}" presName="sibTrans" presStyleLbl="sibTrans2D1" presStyleIdx="3" presStyleCnt="4" custScaleX="175528" custLinFactNeighborX="-9190" custLinFactNeighborY="-3847"/>
      <dgm:spPr/>
    </dgm:pt>
    <dgm:pt modelId="{10D248E8-E0B9-4592-A313-E60ED16A9A69}" type="pres">
      <dgm:prSet presAssocID="{EF5276F1-8099-4A30-9829-33C95B036B52}" presName="connectorText" presStyleLbl="sibTrans2D1" presStyleIdx="3" presStyleCnt="4"/>
      <dgm:spPr/>
    </dgm:pt>
    <dgm:pt modelId="{1BEB5B3A-209F-47FC-AD2D-0F328DE82FCF}" type="pres">
      <dgm:prSet presAssocID="{A77AC860-11B4-49E1-9180-0CD7BF471082}" presName="node" presStyleLbl="node1" presStyleIdx="4" presStyleCnt="5" custLinFactNeighborX="-21942" custLinFactNeighborY="-2223">
        <dgm:presLayoutVars>
          <dgm:bulletEnabled val="1"/>
        </dgm:presLayoutVars>
      </dgm:prSet>
      <dgm:spPr/>
    </dgm:pt>
  </dgm:ptLst>
  <dgm:cxnLst>
    <dgm:cxn modelId="{B5BC6032-D25C-48BF-BE3A-FA3D2C29FE9E}" type="presOf" srcId="{EF5276F1-8099-4A30-9829-33C95B036B52}" destId="{10D248E8-E0B9-4592-A313-E60ED16A9A69}" srcOrd="1" destOrd="0" presId="urn:microsoft.com/office/officeart/2005/8/layout/process5"/>
    <dgm:cxn modelId="{4DD73734-F18F-458D-A72B-53030C8E13F3}" type="presOf" srcId="{F113F20B-8699-47D7-99A3-17F3DC91B34C}" destId="{9438BBDC-A430-47B9-8D13-6DB5B44C8744}" srcOrd="0" destOrd="0" presId="urn:microsoft.com/office/officeart/2005/8/layout/process5"/>
    <dgm:cxn modelId="{B57EFA40-A88C-4119-8FAF-1811BB85FA05}" type="presOf" srcId="{9F96A7EC-C453-4217-9871-1F182D5A4D90}" destId="{4AB4A300-2EB1-4445-B5D9-23E427EE3A32}" srcOrd="0" destOrd="0" presId="urn:microsoft.com/office/officeart/2005/8/layout/process5"/>
    <dgm:cxn modelId="{705EF066-8EDF-4748-A0B5-27637A61C364}" type="presOf" srcId="{3CF84F52-4857-485F-A421-FC537B40CCA9}" destId="{8F0FB628-ABF2-4C36-9FBD-063395ECF625}" srcOrd="0" destOrd="0" presId="urn:microsoft.com/office/officeart/2005/8/layout/process5"/>
    <dgm:cxn modelId="{116AE349-A358-41C4-B88F-FD8A140483F4}" type="presOf" srcId="{EF5276F1-8099-4A30-9829-33C95B036B52}" destId="{DB00C8CF-E606-41CD-A249-60D250A5D174}" srcOrd="0" destOrd="0" presId="urn:microsoft.com/office/officeart/2005/8/layout/process5"/>
    <dgm:cxn modelId="{948B3872-0F5C-482E-9BAE-8F6EC8D3AAAB}" type="presOf" srcId="{B82EA34E-473D-439D-BD53-D2E5BF356029}" destId="{69591F3D-6D37-49E4-95D6-1930BAB7FFD2}" srcOrd="1" destOrd="0" presId="urn:microsoft.com/office/officeart/2005/8/layout/process5"/>
    <dgm:cxn modelId="{31C9DD52-1E78-4CB1-9202-0DBB044DDC02}" srcId="{20643AD2-A4C1-4C11-B0DD-6B147CBCA869}" destId="{A77AC860-11B4-49E1-9180-0CD7BF471082}" srcOrd="4" destOrd="0" parTransId="{A61CEBC6-B1DE-4E2D-B424-53DC41ECC243}" sibTransId="{0A356850-3ED9-4F36-9401-58D51C26F917}"/>
    <dgm:cxn modelId="{C9A4BA7C-A101-4797-8F88-68916F9A157C}" type="presOf" srcId="{950A7DCB-F3A2-4614-8D89-2A25E02F4EC3}" destId="{24AAC351-6A57-4EFD-BB15-1F8A09A44C8A}" srcOrd="1" destOrd="0" presId="urn:microsoft.com/office/officeart/2005/8/layout/process5"/>
    <dgm:cxn modelId="{2D411E85-4496-4AB9-A4CE-06C39E4AB184}" srcId="{20643AD2-A4C1-4C11-B0DD-6B147CBCA869}" destId="{0E2327CC-0B55-4456-9B43-D383BAAA79E5}" srcOrd="2" destOrd="0" parTransId="{C6D8BDCD-7443-4D58-BF67-F92356047FD4}" sibTransId="{B82EA34E-473D-439D-BD53-D2E5BF356029}"/>
    <dgm:cxn modelId="{887DCE9B-AC1D-490D-B512-E741134FFA7B}" type="presOf" srcId="{9F96A7EC-C453-4217-9871-1F182D5A4D90}" destId="{7E2F17D1-1D5F-41DA-9009-611C783255DB}" srcOrd="1" destOrd="0" presId="urn:microsoft.com/office/officeart/2005/8/layout/process5"/>
    <dgm:cxn modelId="{54429CAA-3558-44D1-96B2-485456AEACD4}" srcId="{20643AD2-A4C1-4C11-B0DD-6B147CBCA869}" destId="{3CF84F52-4857-485F-A421-FC537B40CCA9}" srcOrd="3" destOrd="0" parTransId="{A8C47B46-FCF5-4886-9D8D-F5F91A672F7C}" sibTransId="{EF5276F1-8099-4A30-9829-33C95B036B52}"/>
    <dgm:cxn modelId="{8DBD14C3-D525-4FCA-B42A-62D5A0CE3B29}" type="presOf" srcId="{A77AC860-11B4-49E1-9180-0CD7BF471082}" destId="{1BEB5B3A-209F-47FC-AD2D-0F328DE82FCF}" srcOrd="0" destOrd="0" presId="urn:microsoft.com/office/officeart/2005/8/layout/process5"/>
    <dgm:cxn modelId="{11A7E3C6-4F83-4CAE-A561-E123CD91745F}" srcId="{20643AD2-A4C1-4C11-B0DD-6B147CBCA869}" destId="{B2BB4F5C-CE68-41EC-BA93-A775BF49EDE7}" srcOrd="0" destOrd="0" parTransId="{9C24CA0F-CEF8-4A1C-A263-D86F44567DBD}" sibTransId="{950A7DCB-F3A2-4614-8D89-2A25E02F4EC3}"/>
    <dgm:cxn modelId="{98A92EC8-F2B5-4A4A-80DB-3F896A22A232}" type="presOf" srcId="{950A7DCB-F3A2-4614-8D89-2A25E02F4EC3}" destId="{7D3BD9F9-E5A2-4EBA-88AB-0A279F8D0EB2}" srcOrd="0" destOrd="0" presId="urn:microsoft.com/office/officeart/2005/8/layout/process5"/>
    <dgm:cxn modelId="{801D25CA-FCBC-4EB4-A09B-FA96C4F8B27E}" type="presOf" srcId="{20643AD2-A4C1-4C11-B0DD-6B147CBCA869}" destId="{5C896A57-E9EE-4839-8AEA-BBC265084DE8}" srcOrd="0" destOrd="0" presId="urn:microsoft.com/office/officeart/2005/8/layout/process5"/>
    <dgm:cxn modelId="{4D114FDB-2388-48BE-B7CC-5215425E412B}" type="presOf" srcId="{B82EA34E-473D-439D-BD53-D2E5BF356029}" destId="{130AB37E-EA3F-4B8A-9E09-B7FBD2E23EF3}" srcOrd="0" destOrd="0" presId="urn:microsoft.com/office/officeart/2005/8/layout/process5"/>
    <dgm:cxn modelId="{397B67E0-63C6-4E2C-A826-0A8ECA59CE6F}" type="presOf" srcId="{0E2327CC-0B55-4456-9B43-D383BAAA79E5}" destId="{FAAFC6C4-C257-43EA-9DEB-87801BF971CF}" srcOrd="0" destOrd="0" presId="urn:microsoft.com/office/officeart/2005/8/layout/process5"/>
    <dgm:cxn modelId="{13CBA1FC-F6BA-4731-AF5C-455EFE1CC8BF}" srcId="{20643AD2-A4C1-4C11-B0DD-6B147CBCA869}" destId="{F113F20B-8699-47D7-99A3-17F3DC91B34C}" srcOrd="1" destOrd="0" parTransId="{7F9CD508-985B-44E0-9596-C85F96F4E631}" sibTransId="{9F96A7EC-C453-4217-9871-1F182D5A4D90}"/>
    <dgm:cxn modelId="{8617E3FD-7257-44E8-847F-D247E50F5DD9}" type="presOf" srcId="{B2BB4F5C-CE68-41EC-BA93-A775BF49EDE7}" destId="{948989E4-7314-4E6A-8522-BE78B00AF8C8}" srcOrd="0" destOrd="0" presId="urn:microsoft.com/office/officeart/2005/8/layout/process5"/>
    <dgm:cxn modelId="{E401E144-29D1-4E97-8ECE-6CFE74F5CD14}" type="presParOf" srcId="{5C896A57-E9EE-4839-8AEA-BBC265084DE8}" destId="{948989E4-7314-4E6A-8522-BE78B00AF8C8}" srcOrd="0" destOrd="0" presId="urn:microsoft.com/office/officeart/2005/8/layout/process5"/>
    <dgm:cxn modelId="{5BDC3727-A8CC-46E9-939B-3165158DE5AE}" type="presParOf" srcId="{5C896A57-E9EE-4839-8AEA-BBC265084DE8}" destId="{7D3BD9F9-E5A2-4EBA-88AB-0A279F8D0EB2}" srcOrd="1" destOrd="0" presId="urn:microsoft.com/office/officeart/2005/8/layout/process5"/>
    <dgm:cxn modelId="{08718BAE-2590-434C-B16C-4CB6E2CAD2E8}" type="presParOf" srcId="{7D3BD9F9-E5A2-4EBA-88AB-0A279F8D0EB2}" destId="{24AAC351-6A57-4EFD-BB15-1F8A09A44C8A}" srcOrd="0" destOrd="0" presId="urn:microsoft.com/office/officeart/2005/8/layout/process5"/>
    <dgm:cxn modelId="{78446E6F-949A-4F3D-988C-B669CC800FD2}" type="presParOf" srcId="{5C896A57-E9EE-4839-8AEA-BBC265084DE8}" destId="{9438BBDC-A430-47B9-8D13-6DB5B44C8744}" srcOrd="2" destOrd="0" presId="urn:microsoft.com/office/officeart/2005/8/layout/process5"/>
    <dgm:cxn modelId="{4C915998-6B9A-4EF1-8B87-41D3FA20B942}" type="presParOf" srcId="{5C896A57-E9EE-4839-8AEA-BBC265084DE8}" destId="{4AB4A300-2EB1-4445-B5D9-23E427EE3A32}" srcOrd="3" destOrd="0" presId="urn:microsoft.com/office/officeart/2005/8/layout/process5"/>
    <dgm:cxn modelId="{552F02B0-B4CA-4D34-B30D-8F2E8A39B0F4}" type="presParOf" srcId="{4AB4A300-2EB1-4445-B5D9-23E427EE3A32}" destId="{7E2F17D1-1D5F-41DA-9009-611C783255DB}" srcOrd="0" destOrd="0" presId="urn:microsoft.com/office/officeart/2005/8/layout/process5"/>
    <dgm:cxn modelId="{43DEAAF2-E593-48F5-9019-7546626B3550}" type="presParOf" srcId="{5C896A57-E9EE-4839-8AEA-BBC265084DE8}" destId="{FAAFC6C4-C257-43EA-9DEB-87801BF971CF}" srcOrd="4" destOrd="0" presId="urn:microsoft.com/office/officeart/2005/8/layout/process5"/>
    <dgm:cxn modelId="{78894762-8E2F-4ADF-8970-D8820F105469}" type="presParOf" srcId="{5C896A57-E9EE-4839-8AEA-BBC265084DE8}" destId="{130AB37E-EA3F-4B8A-9E09-B7FBD2E23EF3}" srcOrd="5" destOrd="0" presId="urn:microsoft.com/office/officeart/2005/8/layout/process5"/>
    <dgm:cxn modelId="{E4868D3A-70E2-4F5C-82E0-E55017FF4791}" type="presParOf" srcId="{130AB37E-EA3F-4B8A-9E09-B7FBD2E23EF3}" destId="{69591F3D-6D37-49E4-95D6-1930BAB7FFD2}" srcOrd="0" destOrd="0" presId="urn:microsoft.com/office/officeart/2005/8/layout/process5"/>
    <dgm:cxn modelId="{7FBC7F55-0143-4EC1-A939-9F0BBB6512D8}" type="presParOf" srcId="{5C896A57-E9EE-4839-8AEA-BBC265084DE8}" destId="{8F0FB628-ABF2-4C36-9FBD-063395ECF625}" srcOrd="6" destOrd="0" presId="urn:microsoft.com/office/officeart/2005/8/layout/process5"/>
    <dgm:cxn modelId="{D7032493-D38E-4BFA-B02F-1029F0288CE4}" type="presParOf" srcId="{5C896A57-E9EE-4839-8AEA-BBC265084DE8}" destId="{DB00C8CF-E606-41CD-A249-60D250A5D174}" srcOrd="7" destOrd="0" presId="urn:microsoft.com/office/officeart/2005/8/layout/process5"/>
    <dgm:cxn modelId="{C5404EAA-D49D-4B38-8F16-B4B79188191F}" type="presParOf" srcId="{DB00C8CF-E606-41CD-A249-60D250A5D174}" destId="{10D248E8-E0B9-4592-A313-E60ED16A9A69}" srcOrd="0" destOrd="0" presId="urn:microsoft.com/office/officeart/2005/8/layout/process5"/>
    <dgm:cxn modelId="{5D276163-1F76-42F4-AA43-EBD4FA4972FF}" type="presParOf" srcId="{5C896A57-E9EE-4839-8AEA-BBC265084DE8}" destId="{1BEB5B3A-209F-47FC-AD2D-0F328DE82FCF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DDC496-43CA-46AF-994E-1FCBE9A632EA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0AB95931-68A8-4FF3-ABE3-F4BD0F9DFCE6}">
      <dgm:prSet phldrT="[Texto]"/>
      <dgm:spPr/>
      <dgm:t>
        <a:bodyPr/>
        <a:lstStyle/>
        <a:p>
          <a:r>
            <a:rPr lang="es-PE" b="1" dirty="0"/>
            <a:t>Regla general</a:t>
          </a:r>
        </a:p>
      </dgm:t>
    </dgm:pt>
    <dgm:pt modelId="{E3C128B6-776A-44D4-9936-253D3719893F}" type="parTrans" cxnId="{6CDD3BC4-935F-4706-A968-D7E536F3B48C}">
      <dgm:prSet/>
      <dgm:spPr/>
      <dgm:t>
        <a:bodyPr/>
        <a:lstStyle/>
        <a:p>
          <a:endParaRPr lang="es-PE"/>
        </a:p>
      </dgm:t>
    </dgm:pt>
    <dgm:pt modelId="{A5AF9C83-E671-46C5-98F8-9CB201225D2C}" type="sibTrans" cxnId="{6CDD3BC4-935F-4706-A968-D7E536F3B48C}">
      <dgm:prSet/>
      <dgm:spPr/>
      <dgm:t>
        <a:bodyPr/>
        <a:lstStyle/>
        <a:p>
          <a:endParaRPr lang="es-PE"/>
        </a:p>
      </dgm:t>
    </dgm:pt>
    <dgm:pt modelId="{A4F49768-CB7C-49B7-A16C-0FFEE056BE49}">
      <dgm:prSet phldrT="[Texto]"/>
      <dgm:spPr/>
      <dgm:t>
        <a:bodyPr/>
        <a:lstStyle/>
        <a:p>
          <a:pPr algn="just"/>
          <a:r>
            <a:rPr lang="es-PE" dirty="0"/>
            <a:t>Desde el día siguiente de la suscripción de contrato o notificación de OC - OS</a:t>
          </a:r>
        </a:p>
      </dgm:t>
    </dgm:pt>
    <dgm:pt modelId="{BC34296D-2918-4A19-84B4-8749BF1FDEF5}" type="parTrans" cxnId="{29560F08-3DDE-4F8D-AE49-55BCE48BA9AE}">
      <dgm:prSet/>
      <dgm:spPr/>
      <dgm:t>
        <a:bodyPr/>
        <a:lstStyle/>
        <a:p>
          <a:endParaRPr lang="es-PE"/>
        </a:p>
      </dgm:t>
    </dgm:pt>
    <dgm:pt modelId="{D04A5BB1-829B-4A3D-804F-34E67B1949E5}" type="sibTrans" cxnId="{29560F08-3DDE-4F8D-AE49-55BCE48BA9AE}">
      <dgm:prSet/>
      <dgm:spPr/>
      <dgm:t>
        <a:bodyPr/>
        <a:lstStyle/>
        <a:p>
          <a:endParaRPr lang="es-PE"/>
        </a:p>
      </dgm:t>
    </dgm:pt>
    <dgm:pt modelId="{2E217209-D870-4A03-AAE4-08FCDF70807F}">
      <dgm:prSet phldrT="[Texto]"/>
      <dgm:spPr/>
      <dgm:t>
        <a:bodyPr/>
        <a:lstStyle/>
        <a:p>
          <a:r>
            <a:rPr lang="es-PE" b="1" dirty="0"/>
            <a:t>Plazo máximo</a:t>
          </a:r>
        </a:p>
      </dgm:t>
    </dgm:pt>
    <dgm:pt modelId="{82420E32-4D02-45DA-ABE4-D80FAA826118}" type="parTrans" cxnId="{7628E41F-A3D8-4D6F-A56A-65B6A22EE33B}">
      <dgm:prSet/>
      <dgm:spPr/>
      <dgm:t>
        <a:bodyPr/>
        <a:lstStyle/>
        <a:p>
          <a:endParaRPr lang="es-PE"/>
        </a:p>
      </dgm:t>
    </dgm:pt>
    <dgm:pt modelId="{CDAFC070-AE6E-4AE1-85E6-A93D482EFD94}" type="sibTrans" cxnId="{7628E41F-A3D8-4D6F-A56A-65B6A22EE33B}">
      <dgm:prSet/>
      <dgm:spPr/>
      <dgm:t>
        <a:bodyPr/>
        <a:lstStyle/>
        <a:p>
          <a:endParaRPr lang="es-PE"/>
        </a:p>
      </dgm:t>
    </dgm:pt>
    <dgm:pt modelId="{3238E0FA-C44A-458B-AF62-27421C26D3D0}">
      <dgm:prSet phldrT="[Texto]"/>
      <dgm:spPr/>
      <dgm:t>
        <a:bodyPr/>
        <a:lstStyle/>
        <a:p>
          <a:pPr algn="just"/>
          <a:r>
            <a:rPr lang="es-PE" dirty="0"/>
            <a:t>3 años</a:t>
          </a:r>
        </a:p>
      </dgm:t>
    </dgm:pt>
    <dgm:pt modelId="{BE3046DD-0232-4421-927B-D308E3973296}" type="parTrans" cxnId="{446899F6-3DBA-4FC6-B7EB-A55C2868D183}">
      <dgm:prSet/>
      <dgm:spPr/>
      <dgm:t>
        <a:bodyPr/>
        <a:lstStyle/>
        <a:p>
          <a:endParaRPr lang="es-PE"/>
        </a:p>
      </dgm:t>
    </dgm:pt>
    <dgm:pt modelId="{F480E10F-8EEE-466C-A101-E3720DC28131}" type="sibTrans" cxnId="{446899F6-3DBA-4FC6-B7EB-A55C2868D183}">
      <dgm:prSet/>
      <dgm:spPr/>
      <dgm:t>
        <a:bodyPr/>
        <a:lstStyle/>
        <a:p>
          <a:endParaRPr lang="es-PE"/>
        </a:p>
      </dgm:t>
    </dgm:pt>
    <dgm:pt modelId="{5302A882-C860-41B8-B0BD-716C51D73317}">
      <dgm:prSet phldrT="[Texto]"/>
      <dgm:spPr/>
      <dgm:t>
        <a:bodyPr/>
        <a:lstStyle/>
        <a:p>
          <a:r>
            <a:rPr lang="es-PE" b="1" dirty="0"/>
            <a:t>Supervisión de obras</a:t>
          </a:r>
        </a:p>
      </dgm:t>
    </dgm:pt>
    <dgm:pt modelId="{0B91CE32-E245-4ECC-9C4C-71B5CA78B38E}" type="parTrans" cxnId="{088A2F73-1C08-412C-A7B3-F4E9678EE29F}">
      <dgm:prSet/>
      <dgm:spPr/>
      <dgm:t>
        <a:bodyPr/>
        <a:lstStyle/>
        <a:p>
          <a:endParaRPr lang="es-PE"/>
        </a:p>
      </dgm:t>
    </dgm:pt>
    <dgm:pt modelId="{66F18A1C-F76E-456B-9D7B-22D1E0814A19}" type="sibTrans" cxnId="{088A2F73-1C08-412C-A7B3-F4E9678EE29F}">
      <dgm:prSet/>
      <dgm:spPr/>
      <dgm:t>
        <a:bodyPr/>
        <a:lstStyle/>
        <a:p>
          <a:endParaRPr lang="es-PE"/>
        </a:p>
      </dgm:t>
    </dgm:pt>
    <dgm:pt modelId="{7859EEC7-F507-4518-BB98-B383137C6423}">
      <dgm:prSet phldrT="[Texto]"/>
      <dgm:spPr/>
      <dgm:t>
        <a:bodyPr/>
        <a:lstStyle/>
        <a:p>
          <a:pPr algn="just"/>
          <a:r>
            <a:rPr lang="es-PE" dirty="0"/>
            <a:t>Vinculado a la duración de la obra o duración del servicio.</a:t>
          </a:r>
        </a:p>
      </dgm:t>
    </dgm:pt>
    <dgm:pt modelId="{38FCE0E7-E98D-4339-BBE1-A27B293C8096}" type="parTrans" cxnId="{14655D17-480B-4B17-8752-D87E93060E72}">
      <dgm:prSet/>
      <dgm:spPr/>
      <dgm:t>
        <a:bodyPr/>
        <a:lstStyle/>
        <a:p>
          <a:endParaRPr lang="es-PE"/>
        </a:p>
      </dgm:t>
    </dgm:pt>
    <dgm:pt modelId="{E520D380-EBDE-4ACF-B08C-EEB618BBD5CF}" type="sibTrans" cxnId="{14655D17-480B-4B17-8752-D87E93060E72}">
      <dgm:prSet/>
      <dgm:spPr/>
      <dgm:t>
        <a:bodyPr/>
        <a:lstStyle/>
        <a:p>
          <a:endParaRPr lang="es-PE"/>
        </a:p>
      </dgm:t>
    </dgm:pt>
    <dgm:pt modelId="{4E0B2576-42A7-42F4-A5D5-6377CEB939A9}">
      <dgm:prSet phldrT="[Texto]"/>
      <dgm:spPr/>
      <dgm:t>
        <a:bodyPr/>
        <a:lstStyle/>
        <a:p>
          <a:pPr algn="just"/>
          <a:r>
            <a:rPr lang="es-PE" dirty="0"/>
            <a:t>Desde la fecha prevista en el contrato</a:t>
          </a:r>
        </a:p>
      </dgm:t>
    </dgm:pt>
    <dgm:pt modelId="{67A6D286-7946-48C1-9329-6B71485BB2B5}" type="parTrans" cxnId="{2312A242-951B-46B4-A9B9-A6A3BC796BD6}">
      <dgm:prSet/>
      <dgm:spPr/>
      <dgm:t>
        <a:bodyPr/>
        <a:lstStyle/>
        <a:p>
          <a:endParaRPr lang="es-PE"/>
        </a:p>
      </dgm:t>
    </dgm:pt>
    <dgm:pt modelId="{97551CBA-2978-4094-9E89-96AD21E5B56F}" type="sibTrans" cxnId="{2312A242-951B-46B4-A9B9-A6A3BC796BD6}">
      <dgm:prSet/>
      <dgm:spPr/>
      <dgm:t>
        <a:bodyPr/>
        <a:lstStyle/>
        <a:p>
          <a:endParaRPr lang="es-PE"/>
        </a:p>
      </dgm:t>
    </dgm:pt>
    <dgm:pt modelId="{523D3F82-2221-4F45-AFD3-5120893CB764}">
      <dgm:prSet phldrT="[Texto]"/>
      <dgm:spPr/>
      <dgm:t>
        <a:bodyPr/>
        <a:lstStyle/>
        <a:p>
          <a:pPr algn="just"/>
          <a:r>
            <a:rPr lang="es-PE" dirty="0"/>
            <a:t>Desde que se cumplan las condiciones del contrato.</a:t>
          </a:r>
        </a:p>
      </dgm:t>
    </dgm:pt>
    <dgm:pt modelId="{4BBC523F-6301-4559-8B6C-5D0AEC7E829F}" type="parTrans" cxnId="{0AC1A237-96C0-4BB5-8836-10EC22246372}">
      <dgm:prSet/>
      <dgm:spPr/>
      <dgm:t>
        <a:bodyPr/>
        <a:lstStyle/>
        <a:p>
          <a:endParaRPr lang="es-PE"/>
        </a:p>
      </dgm:t>
    </dgm:pt>
    <dgm:pt modelId="{E8712BC9-2504-4765-8FDE-D7AB8C182365}" type="sibTrans" cxnId="{0AC1A237-96C0-4BB5-8836-10EC22246372}">
      <dgm:prSet/>
      <dgm:spPr/>
      <dgm:t>
        <a:bodyPr/>
        <a:lstStyle/>
        <a:p>
          <a:endParaRPr lang="es-PE"/>
        </a:p>
      </dgm:t>
    </dgm:pt>
    <dgm:pt modelId="{7815D8BC-D7F5-40FC-85EA-D9A5B60B8239}">
      <dgm:prSet phldrT="[Texto]"/>
      <dgm:spPr/>
      <dgm:t>
        <a:bodyPr/>
        <a:lstStyle/>
        <a:p>
          <a:pPr algn="just"/>
          <a:r>
            <a:rPr lang="es-PE" dirty="0"/>
            <a:t>Excepción: leyes especiales o naturaleza de contrato exijan plazos mayores</a:t>
          </a:r>
        </a:p>
      </dgm:t>
    </dgm:pt>
    <dgm:pt modelId="{596D9A2F-7727-4BFB-9963-788B4F576631}" type="parTrans" cxnId="{4A80E1A4-0DFC-4AC2-8086-185C35F4F23C}">
      <dgm:prSet/>
      <dgm:spPr/>
      <dgm:t>
        <a:bodyPr/>
        <a:lstStyle/>
        <a:p>
          <a:endParaRPr lang="es-PE"/>
        </a:p>
      </dgm:t>
    </dgm:pt>
    <dgm:pt modelId="{5E5B293E-2F79-4D28-AB7F-83EB7F36BA71}" type="sibTrans" cxnId="{4A80E1A4-0DFC-4AC2-8086-185C35F4F23C}">
      <dgm:prSet/>
      <dgm:spPr/>
      <dgm:t>
        <a:bodyPr/>
        <a:lstStyle/>
        <a:p>
          <a:endParaRPr lang="es-PE"/>
        </a:p>
      </dgm:t>
    </dgm:pt>
    <dgm:pt modelId="{7FD28EBD-E35A-46B0-A5FA-CD5D2822CA01}">
      <dgm:prSet phldrT="[Texto]"/>
      <dgm:spPr/>
      <dgm:t>
        <a:bodyPr/>
        <a:lstStyle/>
        <a:p>
          <a:pPr algn="just"/>
          <a:r>
            <a:rPr lang="es-PE" dirty="0"/>
            <a:t>Arrendamiento: máximo 3 años prorrogables. La entidad se reserva derecho de resolver sin daño emergente o lucro cesante. Reajuste según índice de precios al consumidor de INEI</a:t>
          </a:r>
        </a:p>
      </dgm:t>
    </dgm:pt>
    <dgm:pt modelId="{9AB81309-C996-48B6-A3D4-962898180223}" type="parTrans" cxnId="{4F5D4CE6-651E-4FAD-91FE-2B843B3DB33E}">
      <dgm:prSet/>
      <dgm:spPr/>
      <dgm:t>
        <a:bodyPr/>
        <a:lstStyle/>
        <a:p>
          <a:endParaRPr lang="es-PE"/>
        </a:p>
      </dgm:t>
    </dgm:pt>
    <dgm:pt modelId="{9DE95910-4F47-4EBC-A1F9-5CD26D5E6B39}" type="sibTrans" cxnId="{4F5D4CE6-651E-4FAD-91FE-2B843B3DB33E}">
      <dgm:prSet/>
      <dgm:spPr/>
      <dgm:t>
        <a:bodyPr/>
        <a:lstStyle/>
        <a:p>
          <a:endParaRPr lang="es-PE"/>
        </a:p>
      </dgm:t>
    </dgm:pt>
    <dgm:pt modelId="{9768134F-849D-48E6-8D42-F377E8526B83}">
      <dgm:prSet phldrT="[Texto]"/>
      <dgm:spPr/>
      <dgm:t>
        <a:bodyPr/>
        <a:lstStyle/>
        <a:p>
          <a:pPr algn="just"/>
          <a:r>
            <a:rPr lang="es-PE" dirty="0"/>
            <a:t>Cuando la supervisión incluya la liquidación de obra: culmina si la liquidación se somete a arbitraje y el pago hasta la recepción de obra se hace por tarifa y la labor de liquidación es a suma alzada</a:t>
          </a:r>
        </a:p>
      </dgm:t>
    </dgm:pt>
    <dgm:pt modelId="{1261C519-76AF-462A-A03D-976EF285B53E}" type="parTrans" cxnId="{B01C91F1-1F48-4919-8896-D8A8F4909DF7}">
      <dgm:prSet/>
      <dgm:spPr/>
      <dgm:t>
        <a:bodyPr/>
        <a:lstStyle/>
        <a:p>
          <a:endParaRPr lang="es-PE"/>
        </a:p>
      </dgm:t>
    </dgm:pt>
    <dgm:pt modelId="{9245621B-82FA-47FF-97AE-F1625668E572}" type="sibTrans" cxnId="{B01C91F1-1F48-4919-8896-D8A8F4909DF7}">
      <dgm:prSet/>
      <dgm:spPr/>
      <dgm:t>
        <a:bodyPr/>
        <a:lstStyle/>
        <a:p>
          <a:endParaRPr lang="es-PE"/>
        </a:p>
      </dgm:t>
    </dgm:pt>
    <dgm:pt modelId="{7A5B42C6-808D-447A-808D-7EE48B7F5D02}" type="pres">
      <dgm:prSet presAssocID="{16DDC496-43CA-46AF-994E-1FCBE9A632EA}" presName="Name0" presStyleCnt="0">
        <dgm:presLayoutVars>
          <dgm:dir/>
          <dgm:animLvl val="lvl"/>
          <dgm:resizeHandles val="exact"/>
        </dgm:presLayoutVars>
      </dgm:prSet>
      <dgm:spPr/>
    </dgm:pt>
    <dgm:pt modelId="{92B48A5E-CB9A-44F1-B038-9031C0519781}" type="pres">
      <dgm:prSet presAssocID="{0AB95931-68A8-4FF3-ABE3-F4BD0F9DFCE6}" presName="composite" presStyleCnt="0"/>
      <dgm:spPr/>
    </dgm:pt>
    <dgm:pt modelId="{A249B891-F5E0-4FFC-A94A-FEA85DD4C86D}" type="pres">
      <dgm:prSet presAssocID="{0AB95931-68A8-4FF3-ABE3-F4BD0F9DFCE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2A1CEAAC-58BC-4A62-A0AA-A585BEB7325B}" type="pres">
      <dgm:prSet presAssocID="{0AB95931-68A8-4FF3-ABE3-F4BD0F9DFCE6}" presName="desTx" presStyleLbl="alignAccFollowNode1" presStyleIdx="0" presStyleCnt="3">
        <dgm:presLayoutVars>
          <dgm:bulletEnabled val="1"/>
        </dgm:presLayoutVars>
      </dgm:prSet>
      <dgm:spPr/>
    </dgm:pt>
    <dgm:pt modelId="{27258538-7882-4644-8D2F-FB65EC44BB28}" type="pres">
      <dgm:prSet presAssocID="{A5AF9C83-E671-46C5-98F8-9CB201225D2C}" presName="space" presStyleCnt="0"/>
      <dgm:spPr/>
    </dgm:pt>
    <dgm:pt modelId="{1C1451B8-7609-4E62-82AF-836AEBC5EB0C}" type="pres">
      <dgm:prSet presAssocID="{2E217209-D870-4A03-AAE4-08FCDF70807F}" presName="composite" presStyleCnt="0"/>
      <dgm:spPr/>
    </dgm:pt>
    <dgm:pt modelId="{BEA95A21-B04E-48BF-91AF-492B7486B744}" type="pres">
      <dgm:prSet presAssocID="{2E217209-D870-4A03-AAE4-08FCDF70807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D4EC6D4-6064-4FDB-8DB3-F75967542B4E}" type="pres">
      <dgm:prSet presAssocID="{2E217209-D870-4A03-AAE4-08FCDF70807F}" presName="desTx" presStyleLbl="alignAccFollowNode1" presStyleIdx="1" presStyleCnt="3">
        <dgm:presLayoutVars>
          <dgm:bulletEnabled val="1"/>
        </dgm:presLayoutVars>
      </dgm:prSet>
      <dgm:spPr/>
    </dgm:pt>
    <dgm:pt modelId="{966B0534-86F1-4C3E-9373-5D26F58B626A}" type="pres">
      <dgm:prSet presAssocID="{CDAFC070-AE6E-4AE1-85E6-A93D482EFD94}" presName="space" presStyleCnt="0"/>
      <dgm:spPr/>
    </dgm:pt>
    <dgm:pt modelId="{9D209B7B-400D-480B-A732-74518B14C534}" type="pres">
      <dgm:prSet presAssocID="{5302A882-C860-41B8-B0BD-716C51D73317}" presName="composite" presStyleCnt="0"/>
      <dgm:spPr/>
    </dgm:pt>
    <dgm:pt modelId="{67DA2E02-23A2-45B6-8CD5-6112A6C6F99B}" type="pres">
      <dgm:prSet presAssocID="{5302A882-C860-41B8-B0BD-716C51D7331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4D8337E1-4EB2-40C7-B445-763D6B97CF72}" type="pres">
      <dgm:prSet presAssocID="{5302A882-C860-41B8-B0BD-716C51D7331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29560F08-3DDE-4F8D-AE49-55BCE48BA9AE}" srcId="{0AB95931-68A8-4FF3-ABE3-F4BD0F9DFCE6}" destId="{A4F49768-CB7C-49B7-A16C-0FFEE056BE49}" srcOrd="0" destOrd="0" parTransId="{BC34296D-2918-4A19-84B4-8749BF1FDEF5}" sibTransId="{D04A5BB1-829B-4A3D-804F-34E67B1949E5}"/>
    <dgm:cxn modelId="{14655D17-480B-4B17-8752-D87E93060E72}" srcId="{5302A882-C860-41B8-B0BD-716C51D73317}" destId="{7859EEC7-F507-4518-BB98-B383137C6423}" srcOrd="0" destOrd="0" parTransId="{38FCE0E7-E98D-4339-BBE1-A27B293C8096}" sibTransId="{E520D380-EBDE-4ACF-B08C-EEB618BBD5CF}"/>
    <dgm:cxn modelId="{7628E41F-A3D8-4D6F-A56A-65B6A22EE33B}" srcId="{16DDC496-43CA-46AF-994E-1FCBE9A632EA}" destId="{2E217209-D870-4A03-AAE4-08FCDF70807F}" srcOrd="1" destOrd="0" parTransId="{82420E32-4D02-45DA-ABE4-D80FAA826118}" sibTransId="{CDAFC070-AE6E-4AE1-85E6-A93D482EFD94}"/>
    <dgm:cxn modelId="{F1614532-4013-46C8-B5C9-B0023ACCD0B8}" type="presOf" srcId="{7FD28EBD-E35A-46B0-A5FA-CD5D2822CA01}" destId="{0D4EC6D4-6064-4FDB-8DB3-F75967542B4E}" srcOrd="0" destOrd="2" presId="urn:microsoft.com/office/officeart/2005/8/layout/hList1"/>
    <dgm:cxn modelId="{0AC1A237-96C0-4BB5-8836-10EC22246372}" srcId="{0AB95931-68A8-4FF3-ABE3-F4BD0F9DFCE6}" destId="{523D3F82-2221-4F45-AFD3-5120893CB764}" srcOrd="2" destOrd="0" parTransId="{4BBC523F-6301-4559-8B6C-5D0AEC7E829F}" sibTransId="{E8712BC9-2504-4765-8FDE-D7AB8C182365}"/>
    <dgm:cxn modelId="{854EFB60-B211-4AAC-BE01-D9C290AE37B2}" type="presOf" srcId="{523D3F82-2221-4F45-AFD3-5120893CB764}" destId="{2A1CEAAC-58BC-4A62-A0AA-A585BEB7325B}" srcOrd="0" destOrd="2" presId="urn:microsoft.com/office/officeart/2005/8/layout/hList1"/>
    <dgm:cxn modelId="{2312A242-951B-46B4-A9B9-A6A3BC796BD6}" srcId="{0AB95931-68A8-4FF3-ABE3-F4BD0F9DFCE6}" destId="{4E0B2576-42A7-42F4-A5D5-6377CEB939A9}" srcOrd="1" destOrd="0" parTransId="{67A6D286-7946-48C1-9329-6B71485BB2B5}" sibTransId="{97551CBA-2978-4094-9E89-96AD21E5B56F}"/>
    <dgm:cxn modelId="{AF8B2669-751F-431D-A862-A87D3C99FCAD}" type="presOf" srcId="{9768134F-849D-48E6-8D42-F377E8526B83}" destId="{4D8337E1-4EB2-40C7-B445-763D6B97CF72}" srcOrd="0" destOrd="1" presId="urn:microsoft.com/office/officeart/2005/8/layout/hList1"/>
    <dgm:cxn modelId="{088A2F73-1C08-412C-A7B3-F4E9678EE29F}" srcId="{16DDC496-43CA-46AF-994E-1FCBE9A632EA}" destId="{5302A882-C860-41B8-B0BD-716C51D73317}" srcOrd="2" destOrd="0" parTransId="{0B91CE32-E245-4ECC-9C4C-71B5CA78B38E}" sibTransId="{66F18A1C-F76E-456B-9D7B-22D1E0814A19}"/>
    <dgm:cxn modelId="{D8C75382-4246-4772-AEE7-80D040DD9711}" type="presOf" srcId="{7815D8BC-D7F5-40FC-85EA-D9A5B60B8239}" destId="{0D4EC6D4-6064-4FDB-8DB3-F75967542B4E}" srcOrd="0" destOrd="1" presId="urn:microsoft.com/office/officeart/2005/8/layout/hList1"/>
    <dgm:cxn modelId="{AD84AD8A-BD3B-4502-8DF8-02357D07F71E}" type="presOf" srcId="{7859EEC7-F507-4518-BB98-B383137C6423}" destId="{4D8337E1-4EB2-40C7-B445-763D6B97CF72}" srcOrd="0" destOrd="0" presId="urn:microsoft.com/office/officeart/2005/8/layout/hList1"/>
    <dgm:cxn modelId="{37AEF293-BA31-4800-80FA-4CBE1B88EE72}" type="presOf" srcId="{5302A882-C860-41B8-B0BD-716C51D73317}" destId="{67DA2E02-23A2-45B6-8CD5-6112A6C6F99B}" srcOrd="0" destOrd="0" presId="urn:microsoft.com/office/officeart/2005/8/layout/hList1"/>
    <dgm:cxn modelId="{7CE93894-1073-4345-B59F-EFEC79AF6FCC}" type="presOf" srcId="{4E0B2576-42A7-42F4-A5D5-6377CEB939A9}" destId="{2A1CEAAC-58BC-4A62-A0AA-A585BEB7325B}" srcOrd="0" destOrd="1" presId="urn:microsoft.com/office/officeart/2005/8/layout/hList1"/>
    <dgm:cxn modelId="{4A80E1A4-0DFC-4AC2-8086-185C35F4F23C}" srcId="{2E217209-D870-4A03-AAE4-08FCDF70807F}" destId="{7815D8BC-D7F5-40FC-85EA-D9A5B60B8239}" srcOrd="1" destOrd="0" parTransId="{596D9A2F-7727-4BFB-9963-788B4F576631}" sibTransId="{5E5B293E-2F79-4D28-AB7F-83EB7F36BA71}"/>
    <dgm:cxn modelId="{8B64A7BD-4A74-4C6B-8021-A6AFDCEFF69E}" type="presOf" srcId="{A4F49768-CB7C-49B7-A16C-0FFEE056BE49}" destId="{2A1CEAAC-58BC-4A62-A0AA-A585BEB7325B}" srcOrd="0" destOrd="0" presId="urn:microsoft.com/office/officeart/2005/8/layout/hList1"/>
    <dgm:cxn modelId="{6CDD3BC4-935F-4706-A968-D7E536F3B48C}" srcId="{16DDC496-43CA-46AF-994E-1FCBE9A632EA}" destId="{0AB95931-68A8-4FF3-ABE3-F4BD0F9DFCE6}" srcOrd="0" destOrd="0" parTransId="{E3C128B6-776A-44D4-9936-253D3719893F}" sibTransId="{A5AF9C83-E671-46C5-98F8-9CB201225D2C}"/>
    <dgm:cxn modelId="{57CE7ACB-9722-4AAB-B28A-AA27A29FBAF6}" type="presOf" srcId="{16DDC496-43CA-46AF-994E-1FCBE9A632EA}" destId="{7A5B42C6-808D-447A-808D-7EE48B7F5D02}" srcOrd="0" destOrd="0" presId="urn:microsoft.com/office/officeart/2005/8/layout/hList1"/>
    <dgm:cxn modelId="{37F70ED5-2D29-4E75-BF23-B14F76399B8F}" type="presOf" srcId="{2E217209-D870-4A03-AAE4-08FCDF70807F}" destId="{BEA95A21-B04E-48BF-91AF-492B7486B744}" srcOrd="0" destOrd="0" presId="urn:microsoft.com/office/officeart/2005/8/layout/hList1"/>
    <dgm:cxn modelId="{4A6E16E1-3192-4B9B-A22E-AC54FB50E8A5}" type="presOf" srcId="{3238E0FA-C44A-458B-AF62-27421C26D3D0}" destId="{0D4EC6D4-6064-4FDB-8DB3-F75967542B4E}" srcOrd="0" destOrd="0" presId="urn:microsoft.com/office/officeart/2005/8/layout/hList1"/>
    <dgm:cxn modelId="{4F5D4CE6-651E-4FAD-91FE-2B843B3DB33E}" srcId="{2E217209-D870-4A03-AAE4-08FCDF70807F}" destId="{7FD28EBD-E35A-46B0-A5FA-CD5D2822CA01}" srcOrd="2" destOrd="0" parTransId="{9AB81309-C996-48B6-A3D4-962898180223}" sibTransId="{9DE95910-4F47-4EBC-A1F9-5CD26D5E6B39}"/>
    <dgm:cxn modelId="{76B7D9ED-4D62-4A3F-8D26-F0BB316A5BFE}" type="presOf" srcId="{0AB95931-68A8-4FF3-ABE3-F4BD0F9DFCE6}" destId="{A249B891-F5E0-4FFC-A94A-FEA85DD4C86D}" srcOrd="0" destOrd="0" presId="urn:microsoft.com/office/officeart/2005/8/layout/hList1"/>
    <dgm:cxn modelId="{B01C91F1-1F48-4919-8896-D8A8F4909DF7}" srcId="{5302A882-C860-41B8-B0BD-716C51D73317}" destId="{9768134F-849D-48E6-8D42-F377E8526B83}" srcOrd="1" destOrd="0" parTransId="{1261C519-76AF-462A-A03D-976EF285B53E}" sibTransId="{9245621B-82FA-47FF-97AE-F1625668E572}"/>
    <dgm:cxn modelId="{446899F6-3DBA-4FC6-B7EB-A55C2868D183}" srcId="{2E217209-D870-4A03-AAE4-08FCDF70807F}" destId="{3238E0FA-C44A-458B-AF62-27421C26D3D0}" srcOrd="0" destOrd="0" parTransId="{BE3046DD-0232-4421-927B-D308E3973296}" sibTransId="{F480E10F-8EEE-466C-A101-E3720DC28131}"/>
    <dgm:cxn modelId="{A6E864C1-43AD-4A2D-8668-E134715FBB66}" type="presParOf" srcId="{7A5B42C6-808D-447A-808D-7EE48B7F5D02}" destId="{92B48A5E-CB9A-44F1-B038-9031C0519781}" srcOrd="0" destOrd="0" presId="urn:microsoft.com/office/officeart/2005/8/layout/hList1"/>
    <dgm:cxn modelId="{71136E3C-268C-47BC-87E4-37337764FBB8}" type="presParOf" srcId="{92B48A5E-CB9A-44F1-B038-9031C0519781}" destId="{A249B891-F5E0-4FFC-A94A-FEA85DD4C86D}" srcOrd="0" destOrd="0" presId="urn:microsoft.com/office/officeart/2005/8/layout/hList1"/>
    <dgm:cxn modelId="{0C1541D4-4B55-476A-9519-A353B9F9A101}" type="presParOf" srcId="{92B48A5E-CB9A-44F1-B038-9031C0519781}" destId="{2A1CEAAC-58BC-4A62-A0AA-A585BEB7325B}" srcOrd="1" destOrd="0" presId="urn:microsoft.com/office/officeart/2005/8/layout/hList1"/>
    <dgm:cxn modelId="{B391C081-D882-4678-9549-A77F608A3155}" type="presParOf" srcId="{7A5B42C6-808D-447A-808D-7EE48B7F5D02}" destId="{27258538-7882-4644-8D2F-FB65EC44BB28}" srcOrd="1" destOrd="0" presId="urn:microsoft.com/office/officeart/2005/8/layout/hList1"/>
    <dgm:cxn modelId="{6170CF10-8094-4677-A33D-6EBD7C9CFC21}" type="presParOf" srcId="{7A5B42C6-808D-447A-808D-7EE48B7F5D02}" destId="{1C1451B8-7609-4E62-82AF-836AEBC5EB0C}" srcOrd="2" destOrd="0" presId="urn:microsoft.com/office/officeart/2005/8/layout/hList1"/>
    <dgm:cxn modelId="{6616B80D-E75B-4915-9CE2-FE42790873CC}" type="presParOf" srcId="{1C1451B8-7609-4E62-82AF-836AEBC5EB0C}" destId="{BEA95A21-B04E-48BF-91AF-492B7486B744}" srcOrd="0" destOrd="0" presId="urn:microsoft.com/office/officeart/2005/8/layout/hList1"/>
    <dgm:cxn modelId="{EB9A2FBE-CB4D-4808-905E-FDA0DAC73555}" type="presParOf" srcId="{1C1451B8-7609-4E62-82AF-836AEBC5EB0C}" destId="{0D4EC6D4-6064-4FDB-8DB3-F75967542B4E}" srcOrd="1" destOrd="0" presId="urn:microsoft.com/office/officeart/2005/8/layout/hList1"/>
    <dgm:cxn modelId="{FA166E2C-2BED-4569-95E1-6645CAF65ECC}" type="presParOf" srcId="{7A5B42C6-808D-447A-808D-7EE48B7F5D02}" destId="{966B0534-86F1-4C3E-9373-5D26F58B626A}" srcOrd="3" destOrd="0" presId="urn:microsoft.com/office/officeart/2005/8/layout/hList1"/>
    <dgm:cxn modelId="{89F34133-3D3F-4A6F-9358-37FF0E0814EE}" type="presParOf" srcId="{7A5B42C6-808D-447A-808D-7EE48B7F5D02}" destId="{9D209B7B-400D-480B-A732-74518B14C534}" srcOrd="4" destOrd="0" presId="urn:microsoft.com/office/officeart/2005/8/layout/hList1"/>
    <dgm:cxn modelId="{3D630172-B249-426A-9103-6FADDE814951}" type="presParOf" srcId="{9D209B7B-400D-480B-A732-74518B14C534}" destId="{67DA2E02-23A2-45B6-8CD5-6112A6C6F99B}" srcOrd="0" destOrd="0" presId="urn:microsoft.com/office/officeart/2005/8/layout/hList1"/>
    <dgm:cxn modelId="{5DC49CE9-5406-4C13-A6A1-D519690F284D}" type="presParOf" srcId="{9D209B7B-400D-480B-A732-74518B14C534}" destId="{4D8337E1-4EB2-40C7-B445-763D6B97CF7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354B7C-2187-45EC-AAAE-994D1860061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D3AE8428-2144-41E5-AF42-99A49CF16FBD}">
      <dgm:prSet phldrT="[Texto]"/>
      <dgm:spPr/>
      <dgm:t>
        <a:bodyPr/>
        <a:lstStyle/>
        <a:p>
          <a:r>
            <a:rPr lang="es-PE" b="1" dirty="0"/>
            <a:t>Vigente desde:</a:t>
          </a:r>
        </a:p>
      </dgm:t>
    </dgm:pt>
    <dgm:pt modelId="{514155A4-60F3-4D52-A61B-6AAC29D5488E}" type="parTrans" cxnId="{2FA5595E-0A80-49A7-B90A-409865A82B0D}">
      <dgm:prSet/>
      <dgm:spPr/>
      <dgm:t>
        <a:bodyPr/>
        <a:lstStyle/>
        <a:p>
          <a:endParaRPr lang="es-PE"/>
        </a:p>
      </dgm:t>
    </dgm:pt>
    <dgm:pt modelId="{78E85F53-3657-4478-A77E-EC7E6DAB187C}" type="sibTrans" cxnId="{2FA5595E-0A80-49A7-B90A-409865A82B0D}">
      <dgm:prSet/>
      <dgm:spPr/>
      <dgm:t>
        <a:bodyPr/>
        <a:lstStyle/>
        <a:p>
          <a:endParaRPr lang="es-PE"/>
        </a:p>
      </dgm:t>
    </dgm:pt>
    <dgm:pt modelId="{DAF5CAA0-9FB0-4654-A22B-DA78B3E0B005}">
      <dgm:prSet phldrT="[Texto]"/>
      <dgm:spPr/>
      <dgm:t>
        <a:bodyPr/>
        <a:lstStyle/>
        <a:p>
          <a:pPr algn="just"/>
          <a:r>
            <a:rPr lang="es-PE" dirty="0"/>
            <a:t>Desde el día siguiente de la suscripción o desde la recepción de la OC - OS</a:t>
          </a:r>
        </a:p>
      </dgm:t>
    </dgm:pt>
    <dgm:pt modelId="{BAD17F5A-3B80-4869-A329-732FEBC043EA}" type="parTrans" cxnId="{43E6D53F-FDC9-4903-9FB9-FA2E0309D4A1}">
      <dgm:prSet/>
      <dgm:spPr/>
      <dgm:t>
        <a:bodyPr/>
        <a:lstStyle/>
        <a:p>
          <a:endParaRPr lang="es-PE"/>
        </a:p>
      </dgm:t>
    </dgm:pt>
    <dgm:pt modelId="{55E487CA-8FA6-47C8-A622-EB2DFC4A0210}" type="sibTrans" cxnId="{43E6D53F-FDC9-4903-9FB9-FA2E0309D4A1}">
      <dgm:prSet/>
      <dgm:spPr/>
      <dgm:t>
        <a:bodyPr/>
        <a:lstStyle/>
        <a:p>
          <a:endParaRPr lang="es-PE"/>
        </a:p>
      </dgm:t>
    </dgm:pt>
    <dgm:pt modelId="{5D6AC22A-F654-4817-907B-41FCFB1CC566}">
      <dgm:prSet phldrT="[Texto]"/>
      <dgm:spPr/>
      <dgm:t>
        <a:bodyPr/>
        <a:lstStyle/>
        <a:p>
          <a:r>
            <a:rPr lang="es-PE" b="1" dirty="0"/>
            <a:t>En bienes y servicios</a:t>
          </a:r>
        </a:p>
      </dgm:t>
    </dgm:pt>
    <dgm:pt modelId="{D21DC985-9FEC-42D7-8361-64E316295C6C}" type="parTrans" cxnId="{FBB5BCA9-965D-401C-860D-C4DBB39CBF51}">
      <dgm:prSet/>
      <dgm:spPr/>
      <dgm:t>
        <a:bodyPr/>
        <a:lstStyle/>
        <a:p>
          <a:endParaRPr lang="es-PE"/>
        </a:p>
      </dgm:t>
    </dgm:pt>
    <dgm:pt modelId="{83B72C14-76B5-46E6-B628-AAC0DD102B89}" type="sibTrans" cxnId="{FBB5BCA9-965D-401C-860D-C4DBB39CBF51}">
      <dgm:prSet/>
      <dgm:spPr/>
      <dgm:t>
        <a:bodyPr/>
        <a:lstStyle/>
        <a:p>
          <a:endParaRPr lang="es-PE"/>
        </a:p>
      </dgm:t>
    </dgm:pt>
    <dgm:pt modelId="{7567C041-C56A-4E66-ACB5-F1BE8E13D78F}">
      <dgm:prSet phldrT="[Texto]"/>
      <dgm:spPr/>
      <dgm:t>
        <a:bodyPr/>
        <a:lstStyle/>
        <a:p>
          <a:pPr algn="just"/>
          <a:r>
            <a:rPr lang="es-PE" dirty="0"/>
            <a:t>Es vigente hasta que otorgue la conformidad y pague.</a:t>
          </a:r>
        </a:p>
      </dgm:t>
    </dgm:pt>
    <dgm:pt modelId="{26FDEA56-4C4E-40F3-810F-5B48CD5823FD}" type="parTrans" cxnId="{685EB767-3C72-44AE-A327-2BEA1EE06A97}">
      <dgm:prSet/>
      <dgm:spPr/>
      <dgm:t>
        <a:bodyPr/>
        <a:lstStyle/>
        <a:p>
          <a:endParaRPr lang="es-PE"/>
        </a:p>
      </dgm:t>
    </dgm:pt>
    <dgm:pt modelId="{B2D01AE4-F12A-4D64-9109-73A1E967402F}" type="sibTrans" cxnId="{685EB767-3C72-44AE-A327-2BEA1EE06A97}">
      <dgm:prSet/>
      <dgm:spPr/>
      <dgm:t>
        <a:bodyPr/>
        <a:lstStyle/>
        <a:p>
          <a:endParaRPr lang="es-PE"/>
        </a:p>
      </dgm:t>
    </dgm:pt>
    <dgm:pt modelId="{EBD56943-6730-4075-81C8-5F5BBFAB8A76}">
      <dgm:prSet phldrT="[Texto]"/>
      <dgm:spPr/>
      <dgm:t>
        <a:bodyPr/>
        <a:lstStyle/>
        <a:p>
          <a:r>
            <a:rPr lang="es-PE" b="1" dirty="0"/>
            <a:t>En ejecución y consultoría de obras</a:t>
          </a:r>
        </a:p>
        <a:p>
          <a:endParaRPr lang="es-PE" b="1" dirty="0"/>
        </a:p>
      </dgm:t>
    </dgm:pt>
    <dgm:pt modelId="{4C0FC828-90B1-4CD8-ACCE-A3E7E31668F3}" type="parTrans" cxnId="{43C67406-0143-488F-A073-BA76CCAA7384}">
      <dgm:prSet/>
      <dgm:spPr/>
      <dgm:t>
        <a:bodyPr/>
        <a:lstStyle/>
        <a:p>
          <a:endParaRPr lang="es-PE"/>
        </a:p>
      </dgm:t>
    </dgm:pt>
    <dgm:pt modelId="{96A029D9-48F2-42C1-842B-A4C348E84450}" type="sibTrans" cxnId="{43C67406-0143-488F-A073-BA76CCAA7384}">
      <dgm:prSet/>
      <dgm:spPr/>
      <dgm:t>
        <a:bodyPr/>
        <a:lstStyle/>
        <a:p>
          <a:endParaRPr lang="es-PE"/>
        </a:p>
      </dgm:t>
    </dgm:pt>
    <dgm:pt modelId="{76882B21-52FC-487F-880C-2B71227D0016}">
      <dgm:prSet phldrT="[Texto]"/>
      <dgm:spPr/>
      <dgm:t>
        <a:bodyPr/>
        <a:lstStyle/>
        <a:p>
          <a:pPr algn="just"/>
          <a:r>
            <a:rPr lang="es-PE" dirty="0"/>
            <a:t>Hasta el consentimiento de la liquidación y se pague.</a:t>
          </a:r>
        </a:p>
      </dgm:t>
    </dgm:pt>
    <dgm:pt modelId="{70EA9516-6D5F-47FD-AA6A-E06F099E6A95}" type="parTrans" cxnId="{15EE2B5E-8C09-4A7B-8A56-8330E0337181}">
      <dgm:prSet/>
      <dgm:spPr/>
      <dgm:t>
        <a:bodyPr/>
        <a:lstStyle/>
        <a:p>
          <a:endParaRPr lang="es-PE"/>
        </a:p>
      </dgm:t>
    </dgm:pt>
    <dgm:pt modelId="{6A4E0B85-B377-4B41-8522-6BC03364ADC2}" type="sibTrans" cxnId="{15EE2B5E-8C09-4A7B-8A56-8330E0337181}">
      <dgm:prSet/>
      <dgm:spPr/>
      <dgm:t>
        <a:bodyPr/>
        <a:lstStyle/>
        <a:p>
          <a:endParaRPr lang="es-PE"/>
        </a:p>
      </dgm:t>
    </dgm:pt>
    <dgm:pt modelId="{835DF176-337A-4011-BBF4-E4BD8542CF70}">
      <dgm:prSet phldrT="[Texto]"/>
      <dgm:spPr/>
      <dgm:t>
        <a:bodyPr/>
        <a:lstStyle/>
        <a:p>
          <a:pPr algn="just"/>
          <a:r>
            <a:rPr lang="es-PE" dirty="0"/>
            <a:t>Cuando el pago es condición de entrega de los bienes o prestación de servicios, hasta la conformidad</a:t>
          </a:r>
        </a:p>
      </dgm:t>
    </dgm:pt>
    <dgm:pt modelId="{9CBC1C74-8761-464C-B17B-C3F889320211}" type="parTrans" cxnId="{1D592827-A2A3-43DD-9D99-6D86D0FCC521}">
      <dgm:prSet/>
      <dgm:spPr/>
    </dgm:pt>
    <dgm:pt modelId="{7D90FCD5-5A49-42AB-A55C-8E6454FC8FA6}" type="sibTrans" cxnId="{1D592827-A2A3-43DD-9D99-6D86D0FCC521}">
      <dgm:prSet/>
      <dgm:spPr/>
    </dgm:pt>
    <dgm:pt modelId="{D6CAD5C4-0531-4458-8A0F-1EDD223CF1C0}">
      <dgm:prSet phldrT="[Texto]"/>
      <dgm:spPr/>
      <dgm:t>
        <a:bodyPr/>
        <a:lstStyle/>
        <a:p>
          <a:pPr algn="just"/>
          <a:r>
            <a:rPr lang="es-PE" dirty="0"/>
            <a:t>Hasta que se ejecuta la última prestación a cargo del contratista (en caso de prestaciones posteriores al pago)</a:t>
          </a:r>
        </a:p>
      </dgm:t>
    </dgm:pt>
    <dgm:pt modelId="{E7D9D7BA-7815-4300-A0B0-8D1520B3C15A}" type="parTrans" cxnId="{2165AB9C-4A1E-4985-8742-4EB95EAE16A3}">
      <dgm:prSet/>
      <dgm:spPr/>
    </dgm:pt>
    <dgm:pt modelId="{A9C33FA0-499B-412F-9645-81664A3502A7}" type="sibTrans" cxnId="{2165AB9C-4A1E-4985-8742-4EB95EAE16A3}">
      <dgm:prSet/>
      <dgm:spPr/>
    </dgm:pt>
    <dgm:pt modelId="{1966E6D0-015E-46A5-A4C8-1882E1E485DF}" type="pres">
      <dgm:prSet presAssocID="{41354B7C-2187-45EC-AAAE-994D18600613}" presName="Name0" presStyleCnt="0">
        <dgm:presLayoutVars>
          <dgm:dir/>
          <dgm:animLvl val="lvl"/>
          <dgm:resizeHandles val="exact"/>
        </dgm:presLayoutVars>
      </dgm:prSet>
      <dgm:spPr/>
    </dgm:pt>
    <dgm:pt modelId="{1DFA565B-CD49-415C-8DDB-F4DA40DD0B96}" type="pres">
      <dgm:prSet presAssocID="{D3AE8428-2144-41E5-AF42-99A49CF16FBD}" presName="composite" presStyleCnt="0"/>
      <dgm:spPr/>
    </dgm:pt>
    <dgm:pt modelId="{CCD9294C-FBAD-43E9-90D2-6B310FD10655}" type="pres">
      <dgm:prSet presAssocID="{D3AE8428-2144-41E5-AF42-99A49CF16FB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9164EA0F-472D-4F84-B3AD-16D44B097C4A}" type="pres">
      <dgm:prSet presAssocID="{D3AE8428-2144-41E5-AF42-99A49CF16FBD}" presName="desTx" presStyleLbl="alignAccFollowNode1" presStyleIdx="0" presStyleCnt="3">
        <dgm:presLayoutVars>
          <dgm:bulletEnabled val="1"/>
        </dgm:presLayoutVars>
      </dgm:prSet>
      <dgm:spPr/>
    </dgm:pt>
    <dgm:pt modelId="{AFDED4A2-499C-46DE-B8EF-66592887A636}" type="pres">
      <dgm:prSet presAssocID="{78E85F53-3657-4478-A77E-EC7E6DAB187C}" presName="space" presStyleCnt="0"/>
      <dgm:spPr/>
    </dgm:pt>
    <dgm:pt modelId="{F9952D10-9A2E-4565-AA02-867AB4302557}" type="pres">
      <dgm:prSet presAssocID="{5D6AC22A-F654-4817-907B-41FCFB1CC566}" presName="composite" presStyleCnt="0"/>
      <dgm:spPr/>
    </dgm:pt>
    <dgm:pt modelId="{C4BDAB89-F2E2-4A15-B38D-D2E24A56DCD4}" type="pres">
      <dgm:prSet presAssocID="{5D6AC22A-F654-4817-907B-41FCFB1CC56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DE3C4FDD-EB69-4FB4-B6CF-371F85A3806C}" type="pres">
      <dgm:prSet presAssocID="{5D6AC22A-F654-4817-907B-41FCFB1CC566}" presName="desTx" presStyleLbl="alignAccFollowNode1" presStyleIdx="1" presStyleCnt="3">
        <dgm:presLayoutVars>
          <dgm:bulletEnabled val="1"/>
        </dgm:presLayoutVars>
      </dgm:prSet>
      <dgm:spPr/>
    </dgm:pt>
    <dgm:pt modelId="{7A78BF32-EF44-43C9-A418-3197B11ABAC0}" type="pres">
      <dgm:prSet presAssocID="{83B72C14-76B5-46E6-B628-AAC0DD102B89}" presName="space" presStyleCnt="0"/>
      <dgm:spPr/>
    </dgm:pt>
    <dgm:pt modelId="{EFE6E6E0-CA0D-4289-8C8F-E04B72CC9460}" type="pres">
      <dgm:prSet presAssocID="{EBD56943-6730-4075-81C8-5F5BBFAB8A76}" presName="composite" presStyleCnt="0"/>
      <dgm:spPr/>
    </dgm:pt>
    <dgm:pt modelId="{32ED8DA3-3045-4600-A4F1-3097D2B6C113}" type="pres">
      <dgm:prSet presAssocID="{EBD56943-6730-4075-81C8-5F5BBFAB8A7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04CAF9E-FDC2-409E-9A1F-3E16ACCF46FD}" type="pres">
      <dgm:prSet presAssocID="{EBD56943-6730-4075-81C8-5F5BBFAB8A7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3C67406-0143-488F-A073-BA76CCAA7384}" srcId="{41354B7C-2187-45EC-AAAE-994D18600613}" destId="{EBD56943-6730-4075-81C8-5F5BBFAB8A76}" srcOrd="2" destOrd="0" parTransId="{4C0FC828-90B1-4CD8-ACCE-A3E7E31668F3}" sibTransId="{96A029D9-48F2-42C1-842B-A4C348E84450}"/>
    <dgm:cxn modelId="{1D592827-A2A3-43DD-9D99-6D86D0FCC521}" srcId="{5D6AC22A-F654-4817-907B-41FCFB1CC566}" destId="{835DF176-337A-4011-BBF4-E4BD8542CF70}" srcOrd="1" destOrd="0" parTransId="{9CBC1C74-8761-464C-B17B-C3F889320211}" sibTransId="{7D90FCD5-5A49-42AB-A55C-8E6454FC8FA6}"/>
    <dgm:cxn modelId="{6100A930-8C0B-4CDF-9545-CE88893CDEED}" type="presOf" srcId="{5D6AC22A-F654-4817-907B-41FCFB1CC566}" destId="{C4BDAB89-F2E2-4A15-B38D-D2E24A56DCD4}" srcOrd="0" destOrd="0" presId="urn:microsoft.com/office/officeart/2005/8/layout/hList1"/>
    <dgm:cxn modelId="{43E6D53F-FDC9-4903-9FB9-FA2E0309D4A1}" srcId="{D3AE8428-2144-41E5-AF42-99A49CF16FBD}" destId="{DAF5CAA0-9FB0-4654-A22B-DA78B3E0B005}" srcOrd="0" destOrd="0" parTransId="{BAD17F5A-3B80-4869-A329-732FEBC043EA}" sibTransId="{55E487CA-8FA6-47C8-A622-EB2DFC4A0210}"/>
    <dgm:cxn modelId="{15EE2B5E-8C09-4A7B-8A56-8330E0337181}" srcId="{EBD56943-6730-4075-81C8-5F5BBFAB8A76}" destId="{76882B21-52FC-487F-880C-2B71227D0016}" srcOrd="0" destOrd="0" parTransId="{70EA9516-6D5F-47FD-AA6A-E06F099E6A95}" sibTransId="{6A4E0B85-B377-4B41-8522-6BC03364ADC2}"/>
    <dgm:cxn modelId="{2FA5595E-0A80-49A7-B90A-409865A82B0D}" srcId="{41354B7C-2187-45EC-AAAE-994D18600613}" destId="{D3AE8428-2144-41E5-AF42-99A49CF16FBD}" srcOrd="0" destOrd="0" parTransId="{514155A4-60F3-4D52-A61B-6AAC29D5488E}" sibTransId="{78E85F53-3657-4478-A77E-EC7E6DAB187C}"/>
    <dgm:cxn modelId="{685EB767-3C72-44AE-A327-2BEA1EE06A97}" srcId="{5D6AC22A-F654-4817-907B-41FCFB1CC566}" destId="{7567C041-C56A-4E66-ACB5-F1BE8E13D78F}" srcOrd="0" destOrd="0" parTransId="{26FDEA56-4C4E-40F3-810F-5B48CD5823FD}" sibTransId="{B2D01AE4-F12A-4D64-9109-73A1E967402F}"/>
    <dgm:cxn modelId="{7640D372-84E6-496D-8B46-EB534FDCA193}" type="presOf" srcId="{D6CAD5C4-0531-4458-8A0F-1EDD223CF1C0}" destId="{DE3C4FDD-EB69-4FB4-B6CF-371F85A3806C}" srcOrd="0" destOrd="2" presId="urn:microsoft.com/office/officeart/2005/8/layout/hList1"/>
    <dgm:cxn modelId="{9A9D2981-2DBE-43F0-9787-A8DCD9BB7CB1}" type="presOf" srcId="{835DF176-337A-4011-BBF4-E4BD8542CF70}" destId="{DE3C4FDD-EB69-4FB4-B6CF-371F85A3806C}" srcOrd="0" destOrd="1" presId="urn:microsoft.com/office/officeart/2005/8/layout/hList1"/>
    <dgm:cxn modelId="{A446D984-12EA-4367-8524-71BC9F35FFD2}" type="presOf" srcId="{EBD56943-6730-4075-81C8-5F5BBFAB8A76}" destId="{32ED8DA3-3045-4600-A4F1-3097D2B6C113}" srcOrd="0" destOrd="0" presId="urn:microsoft.com/office/officeart/2005/8/layout/hList1"/>
    <dgm:cxn modelId="{2165AB9C-4A1E-4985-8742-4EB95EAE16A3}" srcId="{5D6AC22A-F654-4817-907B-41FCFB1CC566}" destId="{D6CAD5C4-0531-4458-8A0F-1EDD223CF1C0}" srcOrd="2" destOrd="0" parTransId="{E7D9D7BA-7815-4300-A0B0-8D1520B3C15A}" sibTransId="{A9C33FA0-499B-412F-9645-81664A3502A7}"/>
    <dgm:cxn modelId="{FBB5BCA9-965D-401C-860D-C4DBB39CBF51}" srcId="{41354B7C-2187-45EC-AAAE-994D18600613}" destId="{5D6AC22A-F654-4817-907B-41FCFB1CC566}" srcOrd="1" destOrd="0" parTransId="{D21DC985-9FEC-42D7-8361-64E316295C6C}" sibTransId="{83B72C14-76B5-46E6-B628-AAC0DD102B89}"/>
    <dgm:cxn modelId="{41A1BCBB-7B25-4BEB-832F-21E467FC112B}" type="presOf" srcId="{7567C041-C56A-4E66-ACB5-F1BE8E13D78F}" destId="{DE3C4FDD-EB69-4FB4-B6CF-371F85A3806C}" srcOrd="0" destOrd="0" presId="urn:microsoft.com/office/officeart/2005/8/layout/hList1"/>
    <dgm:cxn modelId="{61864AE2-1BC5-4460-A089-2BB8C82590FF}" type="presOf" srcId="{76882B21-52FC-487F-880C-2B71227D0016}" destId="{B04CAF9E-FDC2-409E-9A1F-3E16ACCF46FD}" srcOrd="0" destOrd="0" presId="urn:microsoft.com/office/officeart/2005/8/layout/hList1"/>
    <dgm:cxn modelId="{66C54EEA-A575-4126-918B-32B695BF06D8}" type="presOf" srcId="{DAF5CAA0-9FB0-4654-A22B-DA78B3E0B005}" destId="{9164EA0F-472D-4F84-B3AD-16D44B097C4A}" srcOrd="0" destOrd="0" presId="urn:microsoft.com/office/officeart/2005/8/layout/hList1"/>
    <dgm:cxn modelId="{B42CF6F1-CA1D-4B90-AA9D-DE4E000A625D}" type="presOf" srcId="{D3AE8428-2144-41E5-AF42-99A49CF16FBD}" destId="{CCD9294C-FBAD-43E9-90D2-6B310FD10655}" srcOrd="0" destOrd="0" presId="urn:microsoft.com/office/officeart/2005/8/layout/hList1"/>
    <dgm:cxn modelId="{5456A3F6-BA5A-471B-BBD3-7C28117AF3BA}" type="presOf" srcId="{41354B7C-2187-45EC-AAAE-994D18600613}" destId="{1966E6D0-015E-46A5-A4C8-1882E1E485DF}" srcOrd="0" destOrd="0" presId="urn:microsoft.com/office/officeart/2005/8/layout/hList1"/>
    <dgm:cxn modelId="{C0C501AF-A680-4143-AA0A-D303AEA8B559}" type="presParOf" srcId="{1966E6D0-015E-46A5-A4C8-1882E1E485DF}" destId="{1DFA565B-CD49-415C-8DDB-F4DA40DD0B96}" srcOrd="0" destOrd="0" presId="urn:microsoft.com/office/officeart/2005/8/layout/hList1"/>
    <dgm:cxn modelId="{44F5DD9A-B9A2-42D9-9BC9-9D11E35B12E1}" type="presParOf" srcId="{1DFA565B-CD49-415C-8DDB-F4DA40DD0B96}" destId="{CCD9294C-FBAD-43E9-90D2-6B310FD10655}" srcOrd="0" destOrd="0" presId="urn:microsoft.com/office/officeart/2005/8/layout/hList1"/>
    <dgm:cxn modelId="{406369EE-E9B6-44E3-9208-24F91A414DD0}" type="presParOf" srcId="{1DFA565B-CD49-415C-8DDB-F4DA40DD0B96}" destId="{9164EA0F-472D-4F84-B3AD-16D44B097C4A}" srcOrd="1" destOrd="0" presId="urn:microsoft.com/office/officeart/2005/8/layout/hList1"/>
    <dgm:cxn modelId="{D2957F3A-E1C7-4C5E-B185-B12E2A220EFB}" type="presParOf" srcId="{1966E6D0-015E-46A5-A4C8-1882E1E485DF}" destId="{AFDED4A2-499C-46DE-B8EF-66592887A636}" srcOrd="1" destOrd="0" presId="urn:microsoft.com/office/officeart/2005/8/layout/hList1"/>
    <dgm:cxn modelId="{BEBAF85C-A741-41E3-AE72-78351062C471}" type="presParOf" srcId="{1966E6D0-015E-46A5-A4C8-1882E1E485DF}" destId="{F9952D10-9A2E-4565-AA02-867AB4302557}" srcOrd="2" destOrd="0" presId="urn:microsoft.com/office/officeart/2005/8/layout/hList1"/>
    <dgm:cxn modelId="{209C1941-5EB2-42A1-9AE7-038CBE4FD93D}" type="presParOf" srcId="{F9952D10-9A2E-4565-AA02-867AB4302557}" destId="{C4BDAB89-F2E2-4A15-B38D-D2E24A56DCD4}" srcOrd="0" destOrd="0" presId="urn:microsoft.com/office/officeart/2005/8/layout/hList1"/>
    <dgm:cxn modelId="{37F0666C-4A7E-46C5-AB0D-CC8A0471C2FD}" type="presParOf" srcId="{F9952D10-9A2E-4565-AA02-867AB4302557}" destId="{DE3C4FDD-EB69-4FB4-B6CF-371F85A3806C}" srcOrd="1" destOrd="0" presId="urn:microsoft.com/office/officeart/2005/8/layout/hList1"/>
    <dgm:cxn modelId="{3A4A9E77-25D9-4FA7-84E2-5A3B4C1CA067}" type="presParOf" srcId="{1966E6D0-015E-46A5-A4C8-1882E1E485DF}" destId="{7A78BF32-EF44-43C9-A418-3197B11ABAC0}" srcOrd="3" destOrd="0" presId="urn:microsoft.com/office/officeart/2005/8/layout/hList1"/>
    <dgm:cxn modelId="{577161E3-08BD-41BA-9DE3-304B6BA2F433}" type="presParOf" srcId="{1966E6D0-015E-46A5-A4C8-1882E1E485DF}" destId="{EFE6E6E0-CA0D-4289-8C8F-E04B72CC9460}" srcOrd="4" destOrd="0" presId="urn:microsoft.com/office/officeart/2005/8/layout/hList1"/>
    <dgm:cxn modelId="{9D4E3A78-6C19-435F-8CE0-98A68A4D497B}" type="presParOf" srcId="{EFE6E6E0-CA0D-4289-8C8F-E04B72CC9460}" destId="{32ED8DA3-3045-4600-A4F1-3097D2B6C113}" srcOrd="0" destOrd="0" presId="urn:microsoft.com/office/officeart/2005/8/layout/hList1"/>
    <dgm:cxn modelId="{AA664CA5-BDEF-44BC-839F-7B98CA05C996}" type="presParOf" srcId="{EFE6E6E0-CA0D-4289-8C8F-E04B72CC9460}" destId="{B04CAF9E-FDC2-409E-9A1F-3E16ACCF46F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A41C7B-98A3-44B3-85A1-D37A1129C022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PE"/>
        </a:p>
      </dgm:t>
    </dgm:pt>
    <dgm:pt modelId="{E88A8243-6217-4D29-B9F8-7B73F917B123}">
      <dgm:prSet phldrT="[Texto]"/>
      <dgm:spPr/>
      <dgm:t>
        <a:bodyPr/>
        <a:lstStyle/>
        <a:p>
          <a:r>
            <a:rPr lang="es-PE" dirty="0">
              <a:solidFill>
                <a:schemeClr val="tx1"/>
              </a:solidFill>
            </a:rPr>
            <a:t>Garantía de  fiel cumplimiento</a:t>
          </a:r>
        </a:p>
      </dgm:t>
    </dgm:pt>
    <dgm:pt modelId="{4625FE42-1D14-499A-AAA9-1E582972F81E}" type="parTrans" cxnId="{B89DE948-FB90-440A-8FCF-540B088714C3}">
      <dgm:prSet/>
      <dgm:spPr/>
      <dgm:t>
        <a:bodyPr/>
        <a:lstStyle/>
        <a:p>
          <a:endParaRPr lang="es-PE"/>
        </a:p>
      </dgm:t>
    </dgm:pt>
    <dgm:pt modelId="{0E0E5BB2-5889-4181-A3A7-CC215289565A}" type="sibTrans" cxnId="{B89DE948-FB90-440A-8FCF-540B088714C3}">
      <dgm:prSet/>
      <dgm:spPr/>
      <dgm:t>
        <a:bodyPr/>
        <a:lstStyle/>
        <a:p>
          <a:endParaRPr lang="es-PE"/>
        </a:p>
      </dgm:t>
    </dgm:pt>
    <dgm:pt modelId="{FAA91205-1197-4876-9DA0-905B55F6B114}">
      <dgm:prSet phldrT="[Texto]" custT="1"/>
      <dgm:spPr/>
      <dgm:t>
        <a:bodyPr/>
        <a:lstStyle/>
        <a:p>
          <a:r>
            <a:rPr lang="es-PE" sz="2000" dirty="0"/>
            <a:t>Fiel cumplimiento de contrato</a:t>
          </a:r>
        </a:p>
      </dgm:t>
    </dgm:pt>
    <dgm:pt modelId="{D950CD07-2FF9-401B-8A7B-E8A8574811E7}" type="parTrans" cxnId="{1DADE109-4255-4931-8626-FBF59EA02986}">
      <dgm:prSet/>
      <dgm:spPr/>
      <dgm:t>
        <a:bodyPr/>
        <a:lstStyle/>
        <a:p>
          <a:endParaRPr lang="es-PE"/>
        </a:p>
      </dgm:t>
    </dgm:pt>
    <dgm:pt modelId="{F8A551F8-DE72-432B-8ED5-C343EADFBAF9}" type="sibTrans" cxnId="{1DADE109-4255-4931-8626-FBF59EA02986}">
      <dgm:prSet/>
      <dgm:spPr/>
      <dgm:t>
        <a:bodyPr/>
        <a:lstStyle/>
        <a:p>
          <a:endParaRPr lang="es-PE"/>
        </a:p>
      </dgm:t>
    </dgm:pt>
    <dgm:pt modelId="{54A4410B-89A6-4BB6-A70C-CC9D33D8D60F}">
      <dgm:prSet phldrT="[Texto]"/>
      <dgm:spPr/>
      <dgm:t>
        <a:bodyPr/>
        <a:lstStyle/>
        <a:p>
          <a:r>
            <a:rPr lang="es-PE" dirty="0">
              <a:solidFill>
                <a:schemeClr val="tx1"/>
              </a:solidFill>
            </a:rPr>
            <a:t>Garantía por adelantos</a:t>
          </a:r>
        </a:p>
      </dgm:t>
    </dgm:pt>
    <dgm:pt modelId="{310E62A0-5A92-450B-8476-56968D449150}" type="parTrans" cxnId="{9B84040A-37AB-4F7F-8CDE-8B2D464AC9B2}">
      <dgm:prSet/>
      <dgm:spPr/>
      <dgm:t>
        <a:bodyPr/>
        <a:lstStyle/>
        <a:p>
          <a:endParaRPr lang="es-PE"/>
        </a:p>
      </dgm:t>
    </dgm:pt>
    <dgm:pt modelId="{79DA681C-73F3-427B-A59C-6ABFA96B69FA}" type="sibTrans" cxnId="{9B84040A-37AB-4F7F-8CDE-8B2D464AC9B2}">
      <dgm:prSet/>
      <dgm:spPr/>
      <dgm:t>
        <a:bodyPr/>
        <a:lstStyle/>
        <a:p>
          <a:endParaRPr lang="es-PE"/>
        </a:p>
      </dgm:t>
    </dgm:pt>
    <dgm:pt modelId="{C5E6F065-D47A-4342-A255-4CEE2580B928}">
      <dgm:prSet phldrT="[Texto]" custT="1"/>
      <dgm:spPr/>
      <dgm:t>
        <a:bodyPr/>
        <a:lstStyle/>
        <a:p>
          <a:r>
            <a:rPr lang="es-PE" sz="2000" dirty="0"/>
            <a:t>Garantía por adelanto directo</a:t>
          </a:r>
        </a:p>
      </dgm:t>
    </dgm:pt>
    <dgm:pt modelId="{4E5647F5-5EBB-44DB-9401-C6FFF637A307}" type="parTrans" cxnId="{B5C0E584-170E-43B2-828E-2FC7D1CEC2F3}">
      <dgm:prSet/>
      <dgm:spPr/>
      <dgm:t>
        <a:bodyPr/>
        <a:lstStyle/>
        <a:p>
          <a:endParaRPr lang="es-PE"/>
        </a:p>
      </dgm:t>
    </dgm:pt>
    <dgm:pt modelId="{D41F22BC-129D-4058-9049-5A22F0AA6F8D}" type="sibTrans" cxnId="{B5C0E584-170E-43B2-828E-2FC7D1CEC2F3}">
      <dgm:prSet/>
      <dgm:spPr/>
      <dgm:t>
        <a:bodyPr/>
        <a:lstStyle/>
        <a:p>
          <a:endParaRPr lang="es-PE"/>
        </a:p>
      </dgm:t>
    </dgm:pt>
    <dgm:pt modelId="{25E5A0B8-9A5A-430E-BD88-3FA82AFA412F}">
      <dgm:prSet phldrT="[Texto]" custT="1"/>
      <dgm:spPr/>
      <dgm:t>
        <a:bodyPr/>
        <a:lstStyle/>
        <a:p>
          <a:r>
            <a:rPr lang="es-PE" sz="2000" dirty="0"/>
            <a:t>Cumplimiento de prestaciones accesorias</a:t>
          </a:r>
        </a:p>
      </dgm:t>
    </dgm:pt>
    <dgm:pt modelId="{093CC435-183C-490A-BA3D-C8EFA705A036}" type="parTrans" cxnId="{9DE21E8F-D72E-44F9-936C-5F2C09E59FDC}">
      <dgm:prSet/>
      <dgm:spPr/>
      <dgm:t>
        <a:bodyPr/>
        <a:lstStyle/>
        <a:p>
          <a:endParaRPr lang="es-PE"/>
        </a:p>
      </dgm:t>
    </dgm:pt>
    <dgm:pt modelId="{DCD53B05-58A8-4B58-BEE8-2812E191ECDB}" type="sibTrans" cxnId="{9DE21E8F-D72E-44F9-936C-5F2C09E59FDC}">
      <dgm:prSet/>
      <dgm:spPr/>
      <dgm:t>
        <a:bodyPr/>
        <a:lstStyle/>
        <a:p>
          <a:endParaRPr lang="es-PE"/>
        </a:p>
      </dgm:t>
    </dgm:pt>
    <dgm:pt modelId="{ACC316DF-4E62-492A-BF93-489013811585}">
      <dgm:prSet phldrT="[Texto]" custT="1"/>
      <dgm:spPr/>
      <dgm:t>
        <a:bodyPr/>
        <a:lstStyle/>
        <a:p>
          <a:r>
            <a:rPr lang="es-PE" sz="2000" dirty="0"/>
            <a:t>Excepciones</a:t>
          </a:r>
        </a:p>
      </dgm:t>
    </dgm:pt>
    <dgm:pt modelId="{18FE0976-7DA0-42E4-94B9-E67AE09FE684}" type="parTrans" cxnId="{C2EDA840-C0F7-41F4-A5DD-D57148F63D09}">
      <dgm:prSet/>
      <dgm:spPr/>
      <dgm:t>
        <a:bodyPr/>
        <a:lstStyle/>
        <a:p>
          <a:endParaRPr lang="es-PE"/>
        </a:p>
      </dgm:t>
    </dgm:pt>
    <dgm:pt modelId="{049B0DD7-D4B6-4105-BE41-2C0E8C7F2DAE}" type="sibTrans" cxnId="{C2EDA840-C0F7-41F4-A5DD-D57148F63D09}">
      <dgm:prSet/>
      <dgm:spPr/>
      <dgm:t>
        <a:bodyPr/>
        <a:lstStyle/>
        <a:p>
          <a:endParaRPr lang="es-PE"/>
        </a:p>
      </dgm:t>
    </dgm:pt>
    <dgm:pt modelId="{3F9B29A5-D2A3-44EB-BD37-50EFD3488938}">
      <dgm:prSet phldrT="[Texto]" custT="1"/>
      <dgm:spPr/>
      <dgm:t>
        <a:bodyPr/>
        <a:lstStyle/>
        <a:p>
          <a:r>
            <a:rPr lang="es-PE" sz="2000" dirty="0"/>
            <a:t>Garantía por materiales</a:t>
          </a:r>
        </a:p>
      </dgm:t>
    </dgm:pt>
    <dgm:pt modelId="{80240447-8711-4B44-82A7-557736C7D890}" type="parTrans" cxnId="{9DD34D2F-DCFA-4525-A4F9-5087F2D5A325}">
      <dgm:prSet/>
      <dgm:spPr/>
      <dgm:t>
        <a:bodyPr/>
        <a:lstStyle/>
        <a:p>
          <a:endParaRPr lang="es-PE"/>
        </a:p>
      </dgm:t>
    </dgm:pt>
    <dgm:pt modelId="{B3BE71F0-AEF9-4644-B68B-C697C32A45D6}" type="sibTrans" cxnId="{9DD34D2F-DCFA-4525-A4F9-5087F2D5A325}">
      <dgm:prSet/>
      <dgm:spPr/>
      <dgm:t>
        <a:bodyPr/>
        <a:lstStyle/>
        <a:p>
          <a:endParaRPr lang="es-PE"/>
        </a:p>
      </dgm:t>
    </dgm:pt>
    <dgm:pt modelId="{D8A82CC6-F6B5-49DD-B733-4FA5BB608104}">
      <dgm:prSet/>
      <dgm:spPr/>
      <dgm:t>
        <a:bodyPr/>
        <a:lstStyle/>
        <a:p>
          <a:endParaRPr lang="es-PE" sz="1500" dirty="0"/>
        </a:p>
      </dgm:t>
    </dgm:pt>
    <dgm:pt modelId="{5822A16D-A807-43AE-B09B-C3BFA3E9FA08}" type="parTrans" cxnId="{D92B2D42-8654-4FF9-9F37-044ADE73BD39}">
      <dgm:prSet/>
      <dgm:spPr/>
      <dgm:t>
        <a:bodyPr/>
        <a:lstStyle/>
        <a:p>
          <a:endParaRPr lang="es-PE"/>
        </a:p>
      </dgm:t>
    </dgm:pt>
    <dgm:pt modelId="{5489B5E6-C5AD-41DB-8311-00D6A4F093B4}" type="sibTrans" cxnId="{D92B2D42-8654-4FF9-9F37-044ADE73BD39}">
      <dgm:prSet/>
      <dgm:spPr/>
      <dgm:t>
        <a:bodyPr/>
        <a:lstStyle/>
        <a:p>
          <a:endParaRPr lang="es-PE"/>
        </a:p>
      </dgm:t>
    </dgm:pt>
    <dgm:pt modelId="{8F50E084-8CA4-4267-BBEF-5E8E885F0D14}">
      <dgm:prSet phldrT="[Texto]"/>
      <dgm:spPr/>
      <dgm:t>
        <a:bodyPr/>
        <a:lstStyle/>
        <a:p>
          <a:endParaRPr lang="es-PE" sz="1500" dirty="0"/>
        </a:p>
      </dgm:t>
    </dgm:pt>
    <dgm:pt modelId="{EC9EA30D-D4DA-4485-BA4B-C233345EBD29}" type="parTrans" cxnId="{E64658EC-E46C-47EC-86C3-2AB69348CC6D}">
      <dgm:prSet/>
      <dgm:spPr/>
      <dgm:t>
        <a:bodyPr/>
        <a:lstStyle/>
        <a:p>
          <a:endParaRPr lang="es-PE"/>
        </a:p>
      </dgm:t>
    </dgm:pt>
    <dgm:pt modelId="{1A91A1FB-4922-4EE4-B678-37CFF846E738}" type="sibTrans" cxnId="{E64658EC-E46C-47EC-86C3-2AB69348CC6D}">
      <dgm:prSet/>
      <dgm:spPr/>
      <dgm:t>
        <a:bodyPr/>
        <a:lstStyle/>
        <a:p>
          <a:endParaRPr lang="es-PE"/>
        </a:p>
      </dgm:t>
    </dgm:pt>
    <dgm:pt modelId="{6F1AB8EC-99DF-48EB-8C9A-6F1DDEE01270}">
      <dgm:prSet/>
      <dgm:spPr/>
      <dgm:t>
        <a:bodyPr/>
        <a:lstStyle/>
        <a:p>
          <a:r>
            <a:rPr lang="es-PE" baseline="0" dirty="0">
              <a:solidFill>
                <a:schemeClr val="tx1"/>
              </a:solidFill>
            </a:rPr>
            <a:t>Garantías de la entidad</a:t>
          </a:r>
        </a:p>
      </dgm:t>
    </dgm:pt>
    <dgm:pt modelId="{8C86FA40-F4CA-43EA-8D8B-B5240A0DE1E5}" type="parTrans" cxnId="{9170CCAF-0795-435B-BABA-45487FDA015A}">
      <dgm:prSet/>
      <dgm:spPr/>
      <dgm:t>
        <a:bodyPr/>
        <a:lstStyle/>
        <a:p>
          <a:endParaRPr lang="es-PE"/>
        </a:p>
      </dgm:t>
    </dgm:pt>
    <dgm:pt modelId="{E64BEF14-A3F5-433F-9F67-17B9A2C1A0C2}" type="sibTrans" cxnId="{9170CCAF-0795-435B-BABA-45487FDA015A}">
      <dgm:prSet/>
      <dgm:spPr/>
      <dgm:t>
        <a:bodyPr/>
        <a:lstStyle/>
        <a:p>
          <a:endParaRPr lang="es-PE"/>
        </a:p>
      </dgm:t>
    </dgm:pt>
    <dgm:pt modelId="{8541EA29-2BA2-4C09-8696-13E29DA9C515}">
      <dgm:prSet custT="1"/>
      <dgm:spPr/>
      <dgm:t>
        <a:bodyPr/>
        <a:lstStyle/>
        <a:p>
          <a:r>
            <a:rPr lang="es-PE" sz="2000" dirty="0"/>
            <a:t>En contratos de arrendamiento</a:t>
          </a:r>
        </a:p>
      </dgm:t>
    </dgm:pt>
    <dgm:pt modelId="{21D14C9A-CEAE-40F7-8745-6FC0BB2C3432}" type="parTrans" cxnId="{3E3E3F55-43C1-4B6E-BCC4-D13E985A171A}">
      <dgm:prSet/>
      <dgm:spPr/>
      <dgm:t>
        <a:bodyPr/>
        <a:lstStyle/>
        <a:p>
          <a:endParaRPr lang="es-PE"/>
        </a:p>
      </dgm:t>
    </dgm:pt>
    <dgm:pt modelId="{E1D8FA1F-5CDC-4511-8B43-9DBD5A628B68}" type="sibTrans" cxnId="{3E3E3F55-43C1-4B6E-BCC4-D13E985A171A}">
      <dgm:prSet/>
      <dgm:spPr/>
      <dgm:t>
        <a:bodyPr/>
        <a:lstStyle/>
        <a:p>
          <a:endParaRPr lang="es-PE"/>
        </a:p>
      </dgm:t>
    </dgm:pt>
    <dgm:pt modelId="{209DD90B-2D8D-4413-996C-55E7F18F4007}">
      <dgm:prSet custT="1"/>
      <dgm:spPr/>
      <dgm:t>
        <a:bodyPr/>
        <a:lstStyle/>
        <a:p>
          <a:r>
            <a:rPr lang="es-PE" sz="2000" dirty="0"/>
            <a:t>Cubre obligaciones derivadas del contrato, excepto indemnización de lucro cesante y daño emergente</a:t>
          </a:r>
        </a:p>
      </dgm:t>
    </dgm:pt>
    <dgm:pt modelId="{F84FAC24-C4C1-41EF-8D1B-BDA35B814548}" type="parTrans" cxnId="{F0616A69-D2E6-4E1B-A5F2-C639AE4F2000}">
      <dgm:prSet/>
      <dgm:spPr/>
      <dgm:t>
        <a:bodyPr/>
        <a:lstStyle/>
        <a:p>
          <a:endParaRPr lang="es-PE"/>
        </a:p>
      </dgm:t>
    </dgm:pt>
    <dgm:pt modelId="{8D367A5E-F635-4BE8-9E79-500371A392B4}" type="sibTrans" cxnId="{F0616A69-D2E6-4E1B-A5F2-C639AE4F2000}">
      <dgm:prSet/>
      <dgm:spPr/>
      <dgm:t>
        <a:bodyPr/>
        <a:lstStyle/>
        <a:p>
          <a:endParaRPr lang="es-PE"/>
        </a:p>
      </dgm:t>
    </dgm:pt>
    <dgm:pt modelId="{F6B2E62B-9A63-425E-B105-F1A316754276}" type="pres">
      <dgm:prSet presAssocID="{26A41C7B-98A3-44B3-85A1-D37A1129C022}" presName="Name0" presStyleCnt="0">
        <dgm:presLayoutVars>
          <dgm:dir/>
          <dgm:animLvl val="lvl"/>
          <dgm:resizeHandles/>
        </dgm:presLayoutVars>
      </dgm:prSet>
      <dgm:spPr/>
    </dgm:pt>
    <dgm:pt modelId="{CC21A817-733C-4478-965A-0C9ACED0AEEC}" type="pres">
      <dgm:prSet presAssocID="{E88A8243-6217-4D29-B9F8-7B73F917B123}" presName="linNode" presStyleCnt="0"/>
      <dgm:spPr/>
    </dgm:pt>
    <dgm:pt modelId="{35170E81-AD12-4C16-B7B1-FB58B0459025}" type="pres">
      <dgm:prSet presAssocID="{E88A8243-6217-4D29-B9F8-7B73F917B123}" presName="parentShp" presStyleLbl="node1" presStyleIdx="0" presStyleCnt="3">
        <dgm:presLayoutVars>
          <dgm:bulletEnabled val="1"/>
        </dgm:presLayoutVars>
      </dgm:prSet>
      <dgm:spPr/>
    </dgm:pt>
    <dgm:pt modelId="{5C0286F7-3DB2-4E0D-ABDE-E3FD2067C741}" type="pres">
      <dgm:prSet presAssocID="{E88A8243-6217-4D29-B9F8-7B73F917B123}" presName="childShp" presStyleLbl="bgAccFollowNode1" presStyleIdx="0" presStyleCnt="3">
        <dgm:presLayoutVars>
          <dgm:bulletEnabled val="1"/>
        </dgm:presLayoutVars>
      </dgm:prSet>
      <dgm:spPr/>
    </dgm:pt>
    <dgm:pt modelId="{1542EA56-4568-474E-99B6-722755BC5BA8}" type="pres">
      <dgm:prSet presAssocID="{0E0E5BB2-5889-4181-A3A7-CC215289565A}" presName="spacing" presStyleCnt="0"/>
      <dgm:spPr/>
    </dgm:pt>
    <dgm:pt modelId="{5F8DE5E9-47B6-42BD-B0E1-9D89AF04840A}" type="pres">
      <dgm:prSet presAssocID="{54A4410B-89A6-4BB6-A70C-CC9D33D8D60F}" presName="linNode" presStyleCnt="0"/>
      <dgm:spPr/>
    </dgm:pt>
    <dgm:pt modelId="{540BE432-13CD-4EE3-8484-DD863BC4AE1B}" type="pres">
      <dgm:prSet presAssocID="{54A4410B-89A6-4BB6-A70C-CC9D33D8D60F}" presName="parentShp" presStyleLbl="node1" presStyleIdx="1" presStyleCnt="3">
        <dgm:presLayoutVars>
          <dgm:bulletEnabled val="1"/>
        </dgm:presLayoutVars>
      </dgm:prSet>
      <dgm:spPr/>
    </dgm:pt>
    <dgm:pt modelId="{F0F41403-3924-4D2F-82E0-C13F922DACEC}" type="pres">
      <dgm:prSet presAssocID="{54A4410B-89A6-4BB6-A70C-CC9D33D8D60F}" presName="childShp" presStyleLbl="bgAccFollowNode1" presStyleIdx="1" presStyleCnt="3">
        <dgm:presLayoutVars>
          <dgm:bulletEnabled val="1"/>
        </dgm:presLayoutVars>
      </dgm:prSet>
      <dgm:spPr/>
    </dgm:pt>
    <dgm:pt modelId="{7EAEC911-0C23-4F91-86B1-004A0CABCA50}" type="pres">
      <dgm:prSet presAssocID="{79DA681C-73F3-427B-A59C-6ABFA96B69FA}" presName="spacing" presStyleCnt="0"/>
      <dgm:spPr/>
    </dgm:pt>
    <dgm:pt modelId="{4AF70D29-8855-4AEB-A9FE-1F6D71CEF841}" type="pres">
      <dgm:prSet presAssocID="{6F1AB8EC-99DF-48EB-8C9A-6F1DDEE01270}" presName="linNode" presStyleCnt="0"/>
      <dgm:spPr/>
    </dgm:pt>
    <dgm:pt modelId="{880CD2F0-972A-4FBC-9620-F7F707CCD82E}" type="pres">
      <dgm:prSet presAssocID="{6F1AB8EC-99DF-48EB-8C9A-6F1DDEE01270}" presName="parentShp" presStyleLbl="node1" presStyleIdx="2" presStyleCnt="3">
        <dgm:presLayoutVars>
          <dgm:bulletEnabled val="1"/>
        </dgm:presLayoutVars>
      </dgm:prSet>
      <dgm:spPr/>
    </dgm:pt>
    <dgm:pt modelId="{57D30890-AEAB-4970-9603-3BB14E1525FC}" type="pres">
      <dgm:prSet presAssocID="{6F1AB8EC-99DF-48EB-8C9A-6F1DDEE01270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1DADE109-4255-4931-8626-FBF59EA02986}" srcId="{E88A8243-6217-4D29-B9F8-7B73F917B123}" destId="{FAA91205-1197-4876-9DA0-905B55F6B114}" srcOrd="0" destOrd="0" parTransId="{D950CD07-2FF9-401B-8A7B-E8A8574811E7}" sibTransId="{F8A551F8-DE72-432B-8ED5-C343EADFBAF9}"/>
    <dgm:cxn modelId="{9B84040A-37AB-4F7F-8CDE-8B2D464AC9B2}" srcId="{26A41C7B-98A3-44B3-85A1-D37A1129C022}" destId="{54A4410B-89A6-4BB6-A70C-CC9D33D8D60F}" srcOrd="1" destOrd="0" parTransId="{310E62A0-5A92-450B-8476-56968D449150}" sibTransId="{79DA681C-73F3-427B-A59C-6ABFA96B69FA}"/>
    <dgm:cxn modelId="{E028321D-E5CA-4C84-B416-570F7DC32FA6}" type="presOf" srcId="{25E5A0B8-9A5A-430E-BD88-3FA82AFA412F}" destId="{5C0286F7-3DB2-4E0D-ABDE-E3FD2067C741}" srcOrd="0" destOrd="1" presId="urn:microsoft.com/office/officeart/2005/8/layout/vList6"/>
    <dgm:cxn modelId="{26694F1E-8487-4FB8-AF7D-6833A945372A}" type="presOf" srcId="{26A41C7B-98A3-44B3-85A1-D37A1129C022}" destId="{F6B2E62B-9A63-425E-B105-F1A316754276}" srcOrd="0" destOrd="0" presId="urn:microsoft.com/office/officeart/2005/8/layout/vList6"/>
    <dgm:cxn modelId="{C9FE5A23-128A-4CE0-8804-BA65C42025A7}" type="presOf" srcId="{54A4410B-89A6-4BB6-A70C-CC9D33D8D60F}" destId="{540BE432-13CD-4EE3-8484-DD863BC4AE1B}" srcOrd="0" destOrd="0" presId="urn:microsoft.com/office/officeart/2005/8/layout/vList6"/>
    <dgm:cxn modelId="{C326352A-0D79-4A7A-9202-432F53ED6C47}" type="presOf" srcId="{E88A8243-6217-4D29-B9F8-7B73F917B123}" destId="{35170E81-AD12-4C16-B7B1-FB58B0459025}" srcOrd="0" destOrd="0" presId="urn:microsoft.com/office/officeart/2005/8/layout/vList6"/>
    <dgm:cxn modelId="{9DD34D2F-DCFA-4525-A4F9-5087F2D5A325}" srcId="{54A4410B-89A6-4BB6-A70C-CC9D33D8D60F}" destId="{3F9B29A5-D2A3-44EB-BD37-50EFD3488938}" srcOrd="2" destOrd="0" parTransId="{80240447-8711-4B44-82A7-557736C7D890}" sibTransId="{B3BE71F0-AEF9-4644-B68B-C697C32A45D6}"/>
    <dgm:cxn modelId="{C2EDA840-C0F7-41F4-A5DD-D57148F63D09}" srcId="{E88A8243-6217-4D29-B9F8-7B73F917B123}" destId="{ACC316DF-4E62-492A-BF93-489013811585}" srcOrd="2" destOrd="0" parTransId="{18FE0976-7DA0-42E4-94B9-E67AE09FE684}" sibTransId="{049B0DD7-D4B6-4105-BE41-2C0E8C7F2DAE}"/>
    <dgm:cxn modelId="{D92B2D42-8654-4FF9-9F37-044ADE73BD39}" srcId="{54A4410B-89A6-4BB6-A70C-CC9D33D8D60F}" destId="{D8A82CC6-F6B5-49DD-B733-4FA5BB608104}" srcOrd="0" destOrd="0" parTransId="{5822A16D-A807-43AE-B09B-C3BFA3E9FA08}" sibTransId="{5489B5E6-C5AD-41DB-8311-00D6A4F093B4}"/>
    <dgm:cxn modelId="{B89DE948-FB90-440A-8FCF-540B088714C3}" srcId="{26A41C7B-98A3-44B3-85A1-D37A1129C022}" destId="{E88A8243-6217-4D29-B9F8-7B73F917B123}" srcOrd="0" destOrd="0" parTransId="{4625FE42-1D14-499A-AAA9-1E582972F81E}" sibTransId="{0E0E5BB2-5889-4181-A3A7-CC215289565A}"/>
    <dgm:cxn modelId="{F0616A69-D2E6-4E1B-A5F2-C639AE4F2000}" srcId="{6F1AB8EC-99DF-48EB-8C9A-6F1DDEE01270}" destId="{209DD90B-2D8D-4413-996C-55E7F18F4007}" srcOrd="1" destOrd="0" parTransId="{F84FAC24-C4C1-41EF-8D1B-BDA35B814548}" sibTransId="{8D367A5E-F635-4BE8-9E79-500371A392B4}"/>
    <dgm:cxn modelId="{3E3E3F55-43C1-4B6E-BCC4-D13E985A171A}" srcId="{6F1AB8EC-99DF-48EB-8C9A-6F1DDEE01270}" destId="{8541EA29-2BA2-4C09-8696-13E29DA9C515}" srcOrd="0" destOrd="0" parTransId="{21D14C9A-CEAE-40F7-8745-6FC0BB2C3432}" sibTransId="{E1D8FA1F-5CDC-4511-8B43-9DBD5A628B68}"/>
    <dgm:cxn modelId="{43BEEC5A-4141-40E4-81DA-93FD87CFBEA7}" type="presOf" srcId="{3F9B29A5-D2A3-44EB-BD37-50EFD3488938}" destId="{F0F41403-3924-4D2F-82E0-C13F922DACEC}" srcOrd="0" destOrd="2" presId="urn:microsoft.com/office/officeart/2005/8/layout/vList6"/>
    <dgm:cxn modelId="{B5C0E584-170E-43B2-828E-2FC7D1CEC2F3}" srcId="{54A4410B-89A6-4BB6-A70C-CC9D33D8D60F}" destId="{C5E6F065-D47A-4342-A255-4CEE2580B928}" srcOrd="1" destOrd="0" parTransId="{4E5647F5-5EBB-44DB-9401-C6FFF637A307}" sibTransId="{D41F22BC-129D-4058-9049-5A22F0AA6F8D}"/>
    <dgm:cxn modelId="{D3BF7A8B-9529-49C7-BFC2-14E735BCAAB1}" type="presOf" srcId="{8F50E084-8CA4-4267-BBEF-5E8E885F0D14}" destId="{F0F41403-3924-4D2F-82E0-C13F922DACEC}" srcOrd="0" destOrd="3" presId="urn:microsoft.com/office/officeart/2005/8/layout/vList6"/>
    <dgm:cxn modelId="{9DE21E8F-D72E-44F9-936C-5F2C09E59FDC}" srcId="{E88A8243-6217-4D29-B9F8-7B73F917B123}" destId="{25E5A0B8-9A5A-430E-BD88-3FA82AFA412F}" srcOrd="1" destOrd="0" parTransId="{093CC435-183C-490A-BA3D-C8EFA705A036}" sibTransId="{DCD53B05-58A8-4B58-BEE8-2812E191ECDB}"/>
    <dgm:cxn modelId="{115BFFAE-C26D-4E3B-AB8E-FDD181ECE3BC}" type="presOf" srcId="{8541EA29-2BA2-4C09-8696-13E29DA9C515}" destId="{57D30890-AEAB-4970-9603-3BB14E1525FC}" srcOrd="0" destOrd="0" presId="urn:microsoft.com/office/officeart/2005/8/layout/vList6"/>
    <dgm:cxn modelId="{9170CCAF-0795-435B-BABA-45487FDA015A}" srcId="{26A41C7B-98A3-44B3-85A1-D37A1129C022}" destId="{6F1AB8EC-99DF-48EB-8C9A-6F1DDEE01270}" srcOrd="2" destOrd="0" parTransId="{8C86FA40-F4CA-43EA-8D8B-B5240A0DE1E5}" sibTransId="{E64BEF14-A3F5-433F-9F67-17B9A2C1A0C2}"/>
    <dgm:cxn modelId="{B33CB1B2-CA68-4DCC-8098-1E32E4A1F044}" type="presOf" srcId="{209DD90B-2D8D-4413-996C-55E7F18F4007}" destId="{57D30890-AEAB-4970-9603-3BB14E1525FC}" srcOrd="0" destOrd="1" presId="urn:microsoft.com/office/officeart/2005/8/layout/vList6"/>
    <dgm:cxn modelId="{82FB2FBA-C21F-4A43-AA2D-ED5AB338B63F}" type="presOf" srcId="{C5E6F065-D47A-4342-A255-4CEE2580B928}" destId="{F0F41403-3924-4D2F-82E0-C13F922DACEC}" srcOrd="0" destOrd="1" presId="urn:microsoft.com/office/officeart/2005/8/layout/vList6"/>
    <dgm:cxn modelId="{D33F34C5-0088-4621-8169-3EB2FCAD83D5}" type="presOf" srcId="{D8A82CC6-F6B5-49DD-B733-4FA5BB608104}" destId="{F0F41403-3924-4D2F-82E0-C13F922DACEC}" srcOrd="0" destOrd="0" presId="urn:microsoft.com/office/officeart/2005/8/layout/vList6"/>
    <dgm:cxn modelId="{2A9631C6-C3E6-4B29-B089-13AA8A0E8FB3}" type="presOf" srcId="{6F1AB8EC-99DF-48EB-8C9A-6F1DDEE01270}" destId="{880CD2F0-972A-4FBC-9620-F7F707CCD82E}" srcOrd="0" destOrd="0" presId="urn:microsoft.com/office/officeart/2005/8/layout/vList6"/>
    <dgm:cxn modelId="{C4EDEECE-A9D4-4359-BB01-0D19CA0C0AD5}" type="presOf" srcId="{FAA91205-1197-4876-9DA0-905B55F6B114}" destId="{5C0286F7-3DB2-4E0D-ABDE-E3FD2067C741}" srcOrd="0" destOrd="0" presId="urn:microsoft.com/office/officeart/2005/8/layout/vList6"/>
    <dgm:cxn modelId="{14EBCBE6-6FCA-428A-9969-379CA96A5E93}" type="presOf" srcId="{ACC316DF-4E62-492A-BF93-489013811585}" destId="{5C0286F7-3DB2-4E0D-ABDE-E3FD2067C741}" srcOrd="0" destOrd="2" presId="urn:microsoft.com/office/officeart/2005/8/layout/vList6"/>
    <dgm:cxn modelId="{E64658EC-E46C-47EC-86C3-2AB69348CC6D}" srcId="{54A4410B-89A6-4BB6-A70C-CC9D33D8D60F}" destId="{8F50E084-8CA4-4267-BBEF-5E8E885F0D14}" srcOrd="3" destOrd="0" parTransId="{EC9EA30D-D4DA-4485-BA4B-C233345EBD29}" sibTransId="{1A91A1FB-4922-4EE4-B678-37CFF846E738}"/>
    <dgm:cxn modelId="{B45F6332-4F98-45D6-90E1-2955AFF6AA73}" type="presParOf" srcId="{F6B2E62B-9A63-425E-B105-F1A316754276}" destId="{CC21A817-733C-4478-965A-0C9ACED0AEEC}" srcOrd="0" destOrd="0" presId="urn:microsoft.com/office/officeart/2005/8/layout/vList6"/>
    <dgm:cxn modelId="{2542B2D7-1F25-48AE-A065-CC8B0C72AD52}" type="presParOf" srcId="{CC21A817-733C-4478-965A-0C9ACED0AEEC}" destId="{35170E81-AD12-4C16-B7B1-FB58B0459025}" srcOrd="0" destOrd="0" presId="urn:microsoft.com/office/officeart/2005/8/layout/vList6"/>
    <dgm:cxn modelId="{3BE9CE2E-251B-4E09-A423-8EB2A8094B45}" type="presParOf" srcId="{CC21A817-733C-4478-965A-0C9ACED0AEEC}" destId="{5C0286F7-3DB2-4E0D-ABDE-E3FD2067C741}" srcOrd="1" destOrd="0" presId="urn:microsoft.com/office/officeart/2005/8/layout/vList6"/>
    <dgm:cxn modelId="{71A2D8C0-612F-4EFB-93E6-9F838D6E0AD1}" type="presParOf" srcId="{F6B2E62B-9A63-425E-B105-F1A316754276}" destId="{1542EA56-4568-474E-99B6-722755BC5BA8}" srcOrd="1" destOrd="0" presId="urn:microsoft.com/office/officeart/2005/8/layout/vList6"/>
    <dgm:cxn modelId="{A458B4EB-6B14-4E96-A48C-B46EAE0E3404}" type="presParOf" srcId="{F6B2E62B-9A63-425E-B105-F1A316754276}" destId="{5F8DE5E9-47B6-42BD-B0E1-9D89AF04840A}" srcOrd="2" destOrd="0" presId="urn:microsoft.com/office/officeart/2005/8/layout/vList6"/>
    <dgm:cxn modelId="{18B8C833-4F62-4B2E-962F-4A54E5E453B6}" type="presParOf" srcId="{5F8DE5E9-47B6-42BD-B0E1-9D89AF04840A}" destId="{540BE432-13CD-4EE3-8484-DD863BC4AE1B}" srcOrd="0" destOrd="0" presId="urn:microsoft.com/office/officeart/2005/8/layout/vList6"/>
    <dgm:cxn modelId="{277C380A-91C2-429A-8C32-C8E6E97C0053}" type="presParOf" srcId="{5F8DE5E9-47B6-42BD-B0E1-9D89AF04840A}" destId="{F0F41403-3924-4D2F-82E0-C13F922DACEC}" srcOrd="1" destOrd="0" presId="urn:microsoft.com/office/officeart/2005/8/layout/vList6"/>
    <dgm:cxn modelId="{B5C0CD58-7646-40E0-80DF-1681614194DE}" type="presParOf" srcId="{F6B2E62B-9A63-425E-B105-F1A316754276}" destId="{7EAEC911-0C23-4F91-86B1-004A0CABCA50}" srcOrd="3" destOrd="0" presId="urn:microsoft.com/office/officeart/2005/8/layout/vList6"/>
    <dgm:cxn modelId="{89A1263D-5E07-4630-A937-645DA7842760}" type="presParOf" srcId="{F6B2E62B-9A63-425E-B105-F1A316754276}" destId="{4AF70D29-8855-4AEB-A9FE-1F6D71CEF841}" srcOrd="4" destOrd="0" presId="urn:microsoft.com/office/officeart/2005/8/layout/vList6"/>
    <dgm:cxn modelId="{9F83EAD6-EE72-45F8-9A49-B91ADD2128F4}" type="presParOf" srcId="{4AF70D29-8855-4AEB-A9FE-1F6D71CEF841}" destId="{880CD2F0-972A-4FBC-9620-F7F707CCD82E}" srcOrd="0" destOrd="0" presId="urn:microsoft.com/office/officeart/2005/8/layout/vList6"/>
    <dgm:cxn modelId="{4937F701-CB2F-4220-88E3-74748E68375E}" type="presParOf" srcId="{4AF70D29-8855-4AEB-A9FE-1F6D71CEF841}" destId="{57D30890-AEAB-4970-9603-3BB14E1525F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F9E64B-4038-4519-85AA-0BFE9CDD955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6BC04216-4E80-45CC-96CA-CDFF74372978}">
      <dgm:prSet phldrT="[Texto]"/>
      <dgm:spPr/>
      <dgm:t>
        <a:bodyPr/>
        <a:lstStyle/>
        <a:p>
          <a:r>
            <a:rPr lang="es-PE" dirty="0"/>
            <a:t>Falta de renovación antes del vencimiento</a:t>
          </a:r>
        </a:p>
      </dgm:t>
    </dgm:pt>
    <dgm:pt modelId="{55A127B8-6469-4F1B-96C0-5277459F5728}" type="parTrans" cxnId="{9A4D969A-6B03-4EA6-98D4-9A95BAC30852}">
      <dgm:prSet/>
      <dgm:spPr/>
      <dgm:t>
        <a:bodyPr/>
        <a:lstStyle/>
        <a:p>
          <a:endParaRPr lang="es-PE"/>
        </a:p>
      </dgm:t>
    </dgm:pt>
    <dgm:pt modelId="{34CBD13C-C07F-459F-9CC0-AAB8F9E87835}" type="sibTrans" cxnId="{9A4D969A-6B03-4EA6-98D4-9A95BAC30852}">
      <dgm:prSet/>
      <dgm:spPr/>
      <dgm:t>
        <a:bodyPr/>
        <a:lstStyle/>
        <a:p>
          <a:endParaRPr lang="es-PE"/>
        </a:p>
      </dgm:t>
    </dgm:pt>
    <dgm:pt modelId="{A2E2105E-348E-41AE-94D5-B972B6F0F9FA}">
      <dgm:prSet phldrT="[Texto]"/>
      <dgm:spPr/>
      <dgm:t>
        <a:bodyPr/>
        <a:lstStyle/>
        <a:p>
          <a:pPr algn="just"/>
          <a:r>
            <a:rPr lang="es-PE" dirty="0"/>
            <a:t>Se devuelve cuando:</a:t>
          </a:r>
        </a:p>
      </dgm:t>
    </dgm:pt>
    <dgm:pt modelId="{2F9AFFD9-D784-4030-99E9-1FFEE4A14D70}" type="parTrans" cxnId="{EEAA3FE3-C220-4DDD-B62B-06AA6F6FBDAB}">
      <dgm:prSet/>
      <dgm:spPr/>
      <dgm:t>
        <a:bodyPr/>
        <a:lstStyle/>
        <a:p>
          <a:endParaRPr lang="es-PE"/>
        </a:p>
      </dgm:t>
    </dgm:pt>
    <dgm:pt modelId="{7E03E930-8F01-4070-B49D-EF1471B3BBF1}" type="sibTrans" cxnId="{EEAA3FE3-C220-4DDD-B62B-06AA6F6FBDAB}">
      <dgm:prSet/>
      <dgm:spPr/>
      <dgm:t>
        <a:bodyPr/>
        <a:lstStyle/>
        <a:p>
          <a:endParaRPr lang="es-PE"/>
        </a:p>
      </dgm:t>
    </dgm:pt>
    <dgm:pt modelId="{4155524B-83B9-46B2-A850-FA40282DBA66}">
      <dgm:prSet phldrT="[Texto]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PE" dirty="0"/>
            <a:t>Que no existan deudas del contratista</a:t>
          </a:r>
        </a:p>
      </dgm:t>
    </dgm:pt>
    <dgm:pt modelId="{A8819B6A-24CB-417C-A7DD-E04CF807AFAA}" type="parTrans" cxnId="{F9F409F5-50E2-45B3-B9BC-200F62653938}">
      <dgm:prSet/>
      <dgm:spPr/>
      <dgm:t>
        <a:bodyPr/>
        <a:lstStyle/>
        <a:p>
          <a:endParaRPr lang="es-PE"/>
        </a:p>
      </dgm:t>
    </dgm:pt>
    <dgm:pt modelId="{193D7EAF-70A5-4BA8-90E7-296BDA916522}" type="sibTrans" cxnId="{F9F409F5-50E2-45B3-B9BC-200F62653938}">
      <dgm:prSet/>
      <dgm:spPr/>
      <dgm:t>
        <a:bodyPr/>
        <a:lstStyle/>
        <a:p>
          <a:endParaRPr lang="es-PE"/>
        </a:p>
      </dgm:t>
    </dgm:pt>
    <dgm:pt modelId="{F4188E2F-782B-4BD3-93B7-9FDFA9F1F1F8}">
      <dgm:prSet phldrT="[Texto]"/>
      <dgm:spPr/>
      <dgm:t>
        <a:bodyPr/>
        <a:lstStyle/>
        <a:p>
          <a:r>
            <a:rPr lang="es-PE" dirty="0"/>
            <a:t>Garantía de Fiel Cumplimiento</a:t>
          </a:r>
        </a:p>
      </dgm:t>
    </dgm:pt>
    <dgm:pt modelId="{B4FA5E35-A661-4A2B-A116-23E5016332CB}" type="parTrans" cxnId="{E44F49AA-7942-4A6D-8569-52F6AE56CDCD}">
      <dgm:prSet/>
      <dgm:spPr/>
      <dgm:t>
        <a:bodyPr/>
        <a:lstStyle/>
        <a:p>
          <a:endParaRPr lang="es-PE"/>
        </a:p>
      </dgm:t>
    </dgm:pt>
    <dgm:pt modelId="{0F6F440C-6525-43DD-819C-A82D3B2CE882}" type="sibTrans" cxnId="{E44F49AA-7942-4A6D-8569-52F6AE56CDCD}">
      <dgm:prSet/>
      <dgm:spPr/>
      <dgm:t>
        <a:bodyPr/>
        <a:lstStyle/>
        <a:p>
          <a:endParaRPr lang="es-PE"/>
        </a:p>
      </dgm:t>
    </dgm:pt>
    <dgm:pt modelId="{163585F6-6226-48D5-9BBD-92BB138EC928}">
      <dgm:prSet phldrT="[Texto]"/>
      <dgm:spPr/>
      <dgm:t>
        <a:bodyPr/>
        <a:lstStyle/>
        <a:p>
          <a:pPr algn="just"/>
          <a:r>
            <a:rPr lang="es-PE" dirty="0"/>
            <a:t>La resolución del contrato imputable al contratista ha quedado consentida o sea declarada así en el laudo. El 100% corresponde a la entidad.</a:t>
          </a:r>
        </a:p>
      </dgm:t>
    </dgm:pt>
    <dgm:pt modelId="{03300067-EC7A-4A2F-974A-54E53C2ABB63}" type="parTrans" cxnId="{0CCA89DC-1433-4947-9E15-23BA97362FEC}">
      <dgm:prSet/>
      <dgm:spPr/>
      <dgm:t>
        <a:bodyPr/>
        <a:lstStyle/>
        <a:p>
          <a:endParaRPr lang="es-PE"/>
        </a:p>
      </dgm:t>
    </dgm:pt>
    <dgm:pt modelId="{B8B4147A-9DD8-4CE0-AB62-E9776D73C14D}" type="sibTrans" cxnId="{0CCA89DC-1433-4947-9E15-23BA97362FEC}">
      <dgm:prSet/>
      <dgm:spPr/>
      <dgm:t>
        <a:bodyPr/>
        <a:lstStyle/>
        <a:p>
          <a:endParaRPr lang="es-PE"/>
        </a:p>
      </dgm:t>
    </dgm:pt>
    <dgm:pt modelId="{FFA74C61-25AC-4232-805D-A11820308391}">
      <dgm:prSet phldrT="[Texto]"/>
      <dgm:spPr/>
      <dgm:t>
        <a:bodyPr/>
        <a:lstStyle/>
        <a:p>
          <a:r>
            <a:rPr lang="es-PE" dirty="0"/>
            <a:t>Garantía por adelantos</a:t>
          </a:r>
        </a:p>
      </dgm:t>
    </dgm:pt>
    <dgm:pt modelId="{3FDAB30E-6C25-433F-88A3-2A0898B49196}" type="parTrans" cxnId="{7703F9C2-37D2-45C5-A2B4-8D116C1CC6FA}">
      <dgm:prSet/>
      <dgm:spPr/>
      <dgm:t>
        <a:bodyPr/>
        <a:lstStyle/>
        <a:p>
          <a:endParaRPr lang="es-PE"/>
        </a:p>
      </dgm:t>
    </dgm:pt>
    <dgm:pt modelId="{B0CAA4A7-910A-4A41-9196-27215B8BD7FB}" type="sibTrans" cxnId="{7703F9C2-37D2-45C5-A2B4-8D116C1CC6FA}">
      <dgm:prSet/>
      <dgm:spPr/>
      <dgm:t>
        <a:bodyPr/>
        <a:lstStyle/>
        <a:p>
          <a:endParaRPr lang="es-PE"/>
        </a:p>
      </dgm:t>
    </dgm:pt>
    <dgm:pt modelId="{38009E37-516F-4B8A-A024-F30E1DEAA980}">
      <dgm:prSet phldrT="[Texto]"/>
      <dgm:spPr/>
      <dgm:t>
        <a:bodyPr/>
        <a:lstStyle/>
        <a:p>
          <a:pPr algn="just"/>
          <a:r>
            <a:rPr lang="es-PE" dirty="0"/>
            <a:t>Cuando resuelto el contrato o declarado nulo, no se amortiza el adelanto o pago. Se ejecuta incluso si hay arbitraje u otro en curso.</a:t>
          </a:r>
        </a:p>
      </dgm:t>
    </dgm:pt>
    <dgm:pt modelId="{1E58EECE-98EF-40AC-816D-7388F277F82D}" type="parTrans" cxnId="{070E50F1-AD87-4500-9949-20B77115C769}">
      <dgm:prSet/>
      <dgm:spPr/>
      <dgm:t>
        <a:bodyPr/>
        <a:lstStyle/>
        <a:p>
          <a:endParaRPr lang="es-PE"/>
        </a:p>
      </dgm:t>
    </dgm:pt>
    <dgm:pt modelId="{9F07D8F8-B4EB-45AB-AB3D-8F43168E6FAE}" type="sibTrans" cxnId="{070E50F1-AD87-4500-9949-20B77115C769}">
      <dgm:prSet/>
      <dgm:spPr/>
      <dgm:t>
        <a:bodyPr/>
        <a:lstStyle/>
        <a:p>
          <a:endParaRPr lang="es-PE"/>
        </a:p>
      </dgm:t>
    </dgm:pt>
    <dgm:pt modelId="{1D66A6AE-829F-4015-BDCA-0EA241C72811}">
      <dgm:prSet phldrT="[Texto]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PE" dirty="0"/>
            <a:t>Conformidad de la prestación</a:t>
          </a:r>
        </a:p>
      </dgm:t>
    </dgm:pt>
    <dgm:pt modelId="{B46239B0-049D-42FA-8D14-0AEAA20F7DD4}" type="parTrans" cxnId="{15DB90FC-6CA5-4A15-8216-6372943A8686}">
      <dgm:prSet/>
      <dgm:spPr/>
      <dgm:t>
        <a:bodyPr/>
        <a:lstStyle/>
        <a:p>
          <a:endParaRPr lang="es-PE"/>
        </a:p>
      </dgm:t>
    </dgm:pt>
    <dgm:pt modelId="{21D1103E-46D6-4F58-A1E5-5F713CB8FF04}" type="sibTrans" cxnId="{15DB90FC-6CA5-4A15-8216-6372943A8686}">
      <dgm:prSet/>
      <dgm:spPr/>
      <dgm:t>
        <a:bodyPr/>
        <a:lstStyle/>
        <a:p>
          <a:endParaRPr lang="es-PE"/>
        </a:p>
      </dgm:t>
    </dgm:pt>
    <dgm:pt modelId="{52EDE454-D3B0-4905-A86D-614D05D988B0}">
      <dgm:prSet phldrT="[Texto]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PE" dirty="0"/>
            <a:t>Liquidación consentida</a:t>
          </a:r>
        </a:p>
      </dgm:t>
    </dgm:pt>
    <dgm:pt modelId="{9AF5A1BE-19F4-483A-A193-E7107BB89FC9}" type="parTrans" cxnId="{7570F84B-1DEE-4B7E-AA29-A0D524B9A4DD}">
      <dgm:prSet/>
      <dgm:spPr/>
      <dgm:t>
        <a:bodyPr/>
        <a:lstStyle/>
        <a:p>
          <a:endParaRPr lang="es-PE"/>
        </a:p>
      </dgm:t>
    </dgm:pt>
    <dgm:pt modelId="{A3AE3493-8DFF-43F7-B5D4-BBD8FD3DA9EE}" type="sibTrans" cxnId="{7570F84B-1DEE-4B7E-AA29-A0D524B9A4DD}">
      <dgm:prSet/>
      <dgm:spPr/>
      <dgm:t>
        <a:bodyPr/>
        <a:lstStyle/>
        <a:p>
          <a:endParaRPr lang="es-PE"/>
        </a:p>
      </dgm:t>
    </dgm:pt>
    <dgm:pt modelId="{7B0B7F3C-6823-4CBC-AF82-B90C3729BBFD}">
      <dgm:prSet phldrT="[Texto]"/>
      <dgm:spPr/>
      <dgm:t>
        <a:bodyPr/>
        <a:lstStyle/>
        <a:p>
          <a:pPr algn="just"/>
          <a:r>
            <a:rPr lang="es-PE" dirty="0"/>
            <a:t>En garantía por adelantos: No corresponde devolución por el monto pendiente de amortización.</a:t>
          </a:r>
        </a:p>
      </dgm:t>
    </dgm:pt>
    <dgm:pt modelId="{60A01323-054F-47DE-8070-5A4E7D0FC13B}" type="parTrans" cxnId="{668F8362-2D2A-4E76-8038-1045F91F871D}">
      <dgm:prSet/>
      <dgm:spPr/>
      <dgm:t>
        <a:bodyPr/>
        <a:lstStyle/>
        <a:p>
          <a:endParaRPr lang="es-PE"/>
        </a:p>
      </dgm:t>
    </dgm:pt>
    <dgm:pt modelId="{9459F8E4-7377-4074-BD09-3ABF1CE424F8}" type="sibTrans" cxnId="{668F8362-2D2A-4E76-8038-1045F91F871D}">
      <dgm:prSet/>
      <dgm:spPr/>
      <dgm:t>
        <a:bodyPr/>
        <a:lstStyle/>
        <a:p>
          <a:endParaRPr lang="es-PE"/>
        </a:p>
      </dgm:t>
    </dgm:pt>
    <dgm:pt modelId="{6E82FE65-D470-4847-88BB-21450BD3766B}">
      <dgm:prSet phldrT="[Texto]"/>
      <dgm:spPr/>
      <dgm:t>
        <a:bodyPr/>
        <a:lstStyle/>
        <a:p>
          <a:pPr algn="l"/>
          <a:endParaRPr lang="es-PE" dirty="0"/>
        </a:p>
      </dgm:t>
    </dgm:pt>
    <dgm:pt modelId="{7B7B4AF0-7CE2-4A26-A694-2C90E1942912}" type="parTrans" cxnId="{B595CC0A-0C0B-4E2A-A6F7-0C24DC818720}">
      <dgm:prSet/>
      <dgm:spPr/>
      <dgm:t>
        <a:bodyPr/>
        <a:lstStyle/>
        <a:p>
          <a:endParaRPr lang="es-PE"/>
        </a:p>
      </dgm:t>
    </dgm:pt>
    <dgm:pt modelId="{899C3EC9-471F-4955-8F51-18FE504E9F59}" type="sibTrans" cxnId="{B595CC0A-0C0B-4E2A-A6F7-0C24DC818720}">
      <dgm:prSet/>
      <dgm:spPr/>
      <dgm:t>
        <a:bodyPr/>
        <a:lstStyle/>
        <a:p>
          <a:endParaRPr lang="es-PE"/>
        </a:p>
      </dgm:t>
    </dgm:pt>
    <dgm:pt modelId="{014F9BC9-054B-4A4C-A028-A26AC16B018D}">
      <dgm:prSet phldrT="[Texto]"/>
      <dgm:spPr/>
      <dgm:t>
        <a:bodyPr/>
        <a:lstStyle/>
        <a:p>
          <a:pPr algn="just"/>
          <a:r>
            <a:rPr lang="es-PE" dirty="0"/>
            <a:t>La entidad requiere el pago del saldo previsto en el acta de conformidad de recepción de la prestación o en la liquidación y el contratista no paga en 3 días. La ejecución es por el monto reclamado.</a:t>
          </a:r>
        </a:p>
      </dgm:t>
    </dgm:pt>
    <dgm:pt modelId="{BEE63E1F-4C5D-442A-AEE8-CA2239EDA7A4}" type="parTrans" cxnId="{AE193EAD-4A6C-45A9-A3C6-015F1199FF88}">
      <dgm:prSet/>
      <dgm:spPr/>
      <dgm:t>
        <a:bodyPr/>
        <a:lstStyle/>
        <a:p>
          <a:endParaRPr lang="es-PE"/>
        </a:p>
      </dgm:t>
    </dgm:pt>
    <dgm:pt modelId="{D4ECB522-F388-43D6-828B-173D16068386}" type="sibTrans" cxnId="{AE193EAD-4A6C-45A9-A3C6-015F1199FF88}">
      <dgm:prSet/>
      <dgm:spPr/>
      <dgm:t>
        <a:bodyPr/>
        <a:lstStyle/>
        <a:p>
          <a:endParaRPr lang="es-PE"/>
        </a:p>
      </dgm:t>
    </dgm:pt>
    <dgm:pt modelId="{B26E1B24-0138-4E34-8BCF-145381A67ECA}" type="pres">
      <dgm:prSet presAssocID="{8AF9E64B-4038-4519-85AA-0BFE9CDD9554}" presName="Name0" presStyleCnt="0">
        <dgm:presLayoutVars>
          <dgm:dir/>
          <dgm:animLvl val="lvl"/>
          <dgm:resizeHandles val="exact"/>
        </dgm:presLayoutVars>
      </dgm:prSet>
      <dgm:spPr/>
    </dgm:pt>
    <dgm:pt modelId="{B1C29EE5-9482-4965-82CF-69C673588075}" type="pres">
      <dgm:prSet presAssocID="{6BC04216-4E80-45CC-96CA-CDFF74372978}" presName="composite" presStyleCnt="0"/>
      <dgm:spPr/>
    </dgm:pt>
    <dgm:pt modelId="{A457EE6D-8E68-4D31-A82E-A2899199F0DA}" type="pres">
      <dgm:prSet presAssocID="{6BC04216-4E80-45CC-96CA-CDFF7437297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A99C7135-0B38-4412-B852-45539D5C797B}" type="pres">
      <dgm:prSet presAssocID="{6BC04216-4E80-45CC-96CA-CDFF74372978}" presName="desTx" presStyleLbl="alignAccFollowNode1" presStyleIdx="0" presStyleCnt="3">
        <dgm:presLayoutVars>
          <dgm:bulletEnabled val="1"/>
        </dgm:presLayoutVars>
      </dgm:prSet>
      <dgm:spPr/>
    </dgm:pt>
    <dgm:pt modelId="{B724508C-1CF2-4F82-990A-BCFD0D92AFEA}" type="pres">
      <dgm:prSet presAssocID="{34CBD13C-C07F-459F-9CC0-AAB8F9E87835}" presName="space" presStyleCnt="0"/>
      <dgm:spPr/>
    </dgm:pt>
    <dgm:pt modelId="{BCE536F6-92F7-4CEB-B180-D1BFC2E65296}" type="pres">
      <dgm:prSet presAssocID="{F4188E2F-782B-4BD3-93B7-9FDFA9F1F1F8}" presName="composite" presStyleCnt="0"/>
      <dgm:spPr/>
    </dgm:pt>
    <dgm:pt modelId="{4A453019-51C1-4DA7-85A0-2694076C660D}" type="pres">
      <dgm:prSet presAssocID="{F4188E2F-782B-4BD3-93B7-9FDFA9F1F1F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2A28727-E9B6-4860-BFAE-2106E4C12666}" type="pres">
      <dgm:prSet presAssocID="{F4188E2F-782B-4BD3-93B7-9FDFA9F1F1F8}" presName="desTx" presStyleLbl="alignAccFollowNode1" presStyleIdx="1" presStyleCnt="3">
        <dgm:presLayoutVars>
          <dgm:bulletEnabled val="1"/>
        </dgm:presLayoutVars>
      </dgm:prSet>
      <dgm:spPr/>
    </dgm:pt>
    <dgm:pt modelId="{80DA5997-E4B7-40FD-A92C-DACFA69A6D6C}" type="pres">
      <dgm:prSet presAssocID="{0F6F440C-6525-43DD-819C-A82D3B2CE882}" presName="space" presStyleCnt="0"/>
      <dgm:spPr/>
    </dgm:pt>
    <dgm:pt modelId="{D92B2B44-94F2-4A5F-9480-BE3B814FA1AC}" type="pres">
      <dgm:prSet presAssocID="{FFA74C61-25AC-4232-805D-A11820308391}" presName="composite" presStyleCnt="0"/>
      <dgm:spPr/>
    </dgm:pt>
    <dgm:pt modelId="{1678C412-666A-46FD-AD9B-C1ACDDC1173F}" type="pres">
      <dgm:prSet presAssocID="{FFA74C61-25AC-4232-805D-A1182030839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D23E85A2-ECF5-4211-94DF-0E6EF889E464}" type="pres">
      <dgm:prSet presAssocID="{FFA74C61-25AC-4232-805D-A1182030839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595CC0A-0C0B-4E2A-A6F7-0C24DC818720}" srcId="{6BC04216-4E80-45CC-96CA-CDFF74372978}" destId="{6E82FE65-D470-4847-88BB-21450BD3766B}" srcOrd="2" destOrd="0" parTransId="{7B7B4AF0-7CE2-4A26-A694-2C90E1942912}" sibTransId="{899C3EC9-471F-4955-8F51-18FE504E9F59}"/>
    <dgm:cxn modelId="{A1A50E20-F257-43B2-A6EC-98DB896DA187}" type="presOf" srcId="{A2E2105E-348E-41AE-94D5-B972B6F0F9FA}" destId="{A99C7135-0B38-4412-B852-45539D5C797B}" srcOrd="0" destOrd="0" presId="urn:microsoft.com/office/officeart/2005/8/layout/hList1"/>
    <dgm:cxn modelId="{B699AB34-CA20-4D74-83D0-BF87443AE911}" type="presOf" srcId="{163585F6-6226-48D5-9BBD-92BB138EC928}" destId="{42A28727-E9B6-4860-BFAE-2106E4C12666}" srcOrd="0" destOrd="0" presId="urn:microsoft.com/office/officeart/2005/8/layout/hList1"/>
    <dgm:cxn modelId="{2DE24138-B946-4DCB-B36D-2EE3012FCDBA}" type="presOf" srcId="{FFA74C61-25AC-4232-805D-A11820308391}" destId="{1678C412-666A-46FD-AD9B-C1ACDDC1173F}" srcOrd="0" destOrd="0" presId="urn:microsoft.com/office/officeart/2005/8/layout/hList1"/>
    <dgm:cxn modelId="{668F8362-2D2A-4E76-8038-1045F91F871D}" srcId="{6BC04216-4E80-45CC-96CA-CDFF74372978}" destId="{7B0B7F3C-6823-4CBC-AF82-B90C3729BBFD}" srcOrd="1" destOrd="0" parTransId="{60A01323-054F-47DE-8070-5A4E7D0FC13B}" sibTransId="{9459F8E4-7377-4074-BD09-3ABF1CE424F8}"/>
    <dgm:cxn modelId="{4C629A64-D72A-4565-830A-DC800D97A6B0}" type="presOf" srcId="{38009E37-516F-4B8A-A024-F30E1DEAA980}" destId="{D23E85A2-ECF5-4211-94DF-0E6EF889E464}" srcOrd="0" destOrd="0" presId="urn:microsoft.com/office/officeart/2005/8/layout/hList1"/>
    <dgm:cxn modelId="{7570F84B-1DEE-4B7E-AA29-A0D524B9A4DD}" srcId="{A2E2105E-348E-41AE-94D5-B972B6F0F9FA}" destId="{52EDE454-D3B0-4905-A86D-614D05D988B0}" srcOrd="1" destOrd="0" parTransId="{9AF5A1BE-19F4-483A-A193-E7107BB89FC9}" sibTransId="{A3AE3493-8DFF-43F7-B5D4-BBD8FD3DA9EE}"/>
    <dgm:cxn modelId="{8A189F4E-6666-48DE-A008-19CBCEF0CB2C}" type="presOf" srcId="{8AF9E64B-4038-4519-85AA-0BFE9CDD9554}" destId="{B26E1B24-0138-4E34-8BCF-145381A67ECA}" srcOrd="0" destOrd="0" presId="urn:microsoft.com/office/officeart/2005/8/layout/hList1"/>
    <dgm:cxn modelId="{4347A675-A330-4DB5-8AAB-0F34DE74681C}" type="presOf" srcId="{F4188E2F-782B-4BD3-93B7-9FDFA9F1F1F8}" destId="{4A453019-51C1-4DA7-85A0-2694076C660D}" srcOrd="0" destOrd="0" presId="urn:microsoft.com/office/officeart/2005/8/layout/hList1"/>
    <dgm:cxn modelId="{443A937E-A148-416B-A301-8220FBB6263F}" type="presOf" srcId="{4155524B-83B9-46B2-A850-FA40282DBA66}" destId="{A99C7135-0B38-4412-B852-45539D5C797B}" srcOrd="0" destOrd="3" presId="urn:microsoft.com/office/officeart/2005/8/layout/hList1"/>
    <dgm:cxn modelId="{9A4D969A-6B03-4EA6-98D4-9A95BAC30852}" srcId="{8AF9E64B-4038-4519-85AA-0BFE9CDD9554}" destId="{6BC04216-4E80-45CC-96CA-CDFF74372978}" srcOrd="0" destOrd="0" parTransId="{55A127B8-6469-4F1B-96C0-5277459F5728}" sibTransId="{34CBD13C-C07F-459F-9CC0-AAB8F9E87835}"/>
    <dgm:cxn modelId="{5DE8159D-63AD-439F-9D82-3377EAFCAECD}" type="presOf" srcId="{6BC04216-4E80-45CC-96CA-CDFF74372978}" destId="{A457EE6D-8E68-4D31-A82E-A2899199F0DA}" srcOrd="0" destOrd="0" presId="urn:microsoft.com/office/officeart/2005/8/layout/hList1"/>
    <dgm:cxn modelId="{B4D0B0A8-8BD3-4A7B-8F6D-F47513D136AE}" type="presOf" srcId="{6E82FE65-D470-4847-88BB-21450BD3766B}" destId="{A99C7135-0B38-4412-B852-45539D5C797B}" srcOrd="0" destOrd="5" presId="urn:microsoft.com/office/officeart/2005/8/layout/hList1"/>
    <dgm:cxn modelId="{536B45A9-FE96-4042-ACA9-67AD66AB839F}" type="presOf" srcId="{7B0B7F3C-6823-4CBC-AF82-B90C3729BBFD}" destId="{A99C7135-0B38-4412-B852-45539D5C797B}" srcOrd="0" destOrd="4" presId="urn:microsoft.com/office/officeart/2005/8/layout/hList1"/>
    <dgm:cxn modelId="{E44F49AA-7942-4A6D-8569-52F6AE56CDCD}" srcId="{8AF9E64B-4038-4519-85AA-0BFE9CDD9554}" destId="{F4188E2F-782B-4BD3-93B7-9FDFA9F1F1F8}" srcOrd="1" destOrd="0" parTransId="{B4FA5E35-A661-4A2B-A116-23E5016332CB}" sibTransId="{0F6F440C-6525-43DD-819C-A82D3B2CE882}"/>
    <dgm:cxn modelId="{AE193EAD-4A6C-45A9-A3C6-015F1199FF88}" srcId="{F4188E2F-782B-4BD3-93B7-9FDFA9F1F1F8}" destId="{014F9BC9-054B-4A4C-A028-A26AC16B018D}" srcOrd="1" destOrd="0" parTransId="{BEE63E1F-4C5D-442A-AEE8-CA2239EDA7A4}" sibTransId="{D4ECB522-F388-43D6-828B-173D16068386}"/>
    <dgm:cxn modelId="{205766BC-3C9D-49B0-A92F-F46F72D6B7FA}" type="presOf" srcId="{1D66A6AE-829F-4015-BDCA-0EA241C72811}" destId="{A99C7135-0B38-4412-B852-45539D5C797B}" srcOrd="0" destOrd="1" presId="urn:microsoft.com/office/officeart/2005/8/layout/hList1"/>
    <dgm:cxn modelId="{7703F9C2-37D2-45C5-A2B4-8D116C1CC6FA}" srcId="{8AF9E64B-4038-4519-85AA-0BFE9CDD9554}" destId="{FFA74C61-25AC-4232-805D-A11820308391}" srcOrd="2" destOrd="0" parTransId="{3FDAB30E-6C25-433F-88A3-2A0898B49196}" sibTransId="{B0CAA4A7-910A-4A41-9196-27215B8BD7FB}"/>
    <dgm:cxn modelId="{14D6B3C6-7076-416E-B459-24F57BD927BC}" type="presOf" srcId="{52EDE454-D3B0-4905-A86D-614D05D988B0}" destId="{A99C7135-0B38-4412-B852-45539D5C797B}" srcOrd="0" destOrd="2" presId="urn:microsoft.com/office/officeart/2005/8/layout/hList1"/>
    <dgm:cxn modelId="{9F7E58D6-2F9E-46CB-88DB-3E530F0A8744}" type="presOf" srcId="{014F9BC9-054B-4A4C-A028-A26AC16B018D}" destId="{42A28727-E9B6-4860-BFAE-2106E4C12666}" srcOrd="0" destOrd="1" presId="urn:microsoft.com/office/officeart/2005/8/layout/hList1"/>
    <dgm:cxn modelId="{0CCA89DC-1433-4947-9E15-23BA97362FEC}" srcId="{F4188E2F-782B-4BD3-93B7-9FDFA9F1F1F8}" destId="{163585F6-6226-48D5-9BBD-92BB138EC928}" srcOrd="0" destOrd="0" parTransId="{03300067-EC7A-4A2F-974A-54E53C2ABB63}" sibTransId="{B8B4147A-9DD8-4CE0-AB62-E9776D73C14D}"/>
    <dgm:cxn modelId="{EEAA3FE3-C220-4DDD-B62B-06AA6F6FBDAB}" srcId="{6BC04216-4E80-45CC-96CA-CDFF74372978}" destId="{A2E2105E-348E-41AE-94D5-B972B6F0F9FA}" srcOrd="0" destOrd="0" parTransId="{2F9AFFD9-D784-4030-99E9-1FFEE4A14D70}" sibTransId="{7E03E930-8F01-4070-B49D-EF1471B3BBF1}"/>
    <dgm:cxn modelId="{070E50F1-AD87-4500-9949-20B77115C769}" srcId="{FFA74C61-25AC-4232-805D-A11820308391}" destId="{38009E37-516F-4B8A-A024-F30E1DEAA980}" srcOrd="0" destOrd="0" parTransId="{1E58EECE-98EF-40AC-816D-7388F277F82D}" sibTransId="{9F07D8F8-B4EB-45AB-AB3D-8F43168E6FAE}"/>
    <dgm:cxn modelId="{F9F409F5-50E2-45B3-B9BC-200F62653938}" srcId="{A2E2105E-348E-41AE-94D5-B972B6F0F9FA}" destId="{4155524B-83B9-46B2-A850-FA40282DBA66}" srcOrd="2" destOrd="0" parTransId="{A8819B6A-24CB-417C-A7DD-E04CF807AFAA}" sibTransId="{193D7EAF-70A5-4BA8-90E7-296BDA916522}"/>
    <dgm:cxn modelId="{15DB90FC-6CA5-4A15-8216-6372943A8686}" srcId="{A2E2105E-348E-41AE-94D5-B972B6F0F9FA}" destId="{1D66A6AE-829F-4015-BDCA-0EA241C72811}" srcOrd="0" destOrd="0" parTransId="{B46239B0-049D-42FA-8D14-0AEAA20F7DD4}" sibTransId="{21D1103E-46D6-4F58-A1E5-5F713CB8FF04}"/>
    <dgm:cxn modelId="{7A20D8ED-3287-464C-8A4D-36A7AC7FA3A0}" type="presParOf" srcId="{B26E1B24-0138-4E34-8BCF-145381A67ECA}" destId="{B1C29EE5-9482-4965-82CF-69C673588075}" srcOrd="0" destOrd="0" presId="urn:microsoft.com/office/officeart/2005/8/layout/hList1"/>
    <dgm:cxn modelId="{362EC5B8-1183-46C8-BBB7-560CB53D3004}" type="presParOf" srcId="{B1C29EE5-9482-4965-82CF-69C673588075}" destId="{A457EE6D-8E68-4D31-A82E-A2899199F0DA}" srcOrd="0" destOrd="0" presId="urn:microsoft.com/office/officeart/2005/8/layout/hList1"/>
    <dgm:cxn modelId="{0489FBFC-C066-45ED-A993-E3CB7CA2CB47}" type="presParOf" srcId="{B1C29EE5-9482-4965-82CF-69C673588075}" destId="{A99C7135-0B38-4412-B852-45539D5C797B}" srcOrd="1" destOrd="0" presId="urn:microsoft.com/office/officeart/2005/8/layout/hList1"/>
    <dgm:cxn modelId="{9FAD986B-C584-4270-8AA6-D1D650706CDF}" type="presParOf" srcId="{B26E1B24-0138-4E34-8BCF-145381A67ECA}" destId="{B724508C-1CF2-4F82-990A-BCFD0D92AFEA}" srcOrd="1" destOrd="0" presId="urn:microsoft.com/office/officeart/2005/8/layout/hList1"/>
    <dgm:cxn modelId="{EBCF1428-909C-4203-8B13-94FE8712CF64}" type="presParOf" srcId="{B26E1B24-0138-4E34-8BCF-145381A67ECA}" destId="{BCE536F6-92F7-4CEB-B180-D1BFC2E65296}" srcOrd="2" destOrd="0" presId="urn:microsoft.com/office/officeart/2005/8/layout/hList1"/>
    <dgm:cxn modelId="{068FF78C-10B3-4603-AB05-49B0AB42D795}" type="presParOf" srcId="{BCE536F6-92F7-4CEB-B180-D1BFC2E65296}" destId="{4A453019-51C1-4DA7-85A0-2694076C660D}" srcOrd="0" destOrd="0" presId="urn:microsoft.com/office/officeart/2005/8/layout/hList1"/>
    <dgm:cxn modelId="{4C6A76CD-9623-46F9-9A8B-19019112C451}" type="presParOf" srcId="{BCE536F6-92F7-4CEB-B180-D1BFC2E65296}" destId="{42A28727-E9B6-4860-BFAE-2106E4C12666}" srcOrd="1" destOrd="0" presId="urn:microsoft.com/office/officeart/2005/8/layout/hList1"/>
    <dgm:cxn modelId="{9DADEA45-67D5-4D99-BDB3-837C003411F2}" type="presParOf" srcId="{B26E1B24-0138-4E34-8BCF-145381A67ECA}" destId="{80DA5997-E4B7-40FD-A92C-DACFA69A6D6C}" srcOrd="3" destOrd="0" presId="urn:microsoft.com/office/officeart/2005/8/layout/hList1"/>
    <dgm:cxn modelId="{46890896-71A2-4D2B-806E-E29C6386C7F2}" type="presParOf" srcId="{B26E1B24-0138-4E34-8BCF-145381A67ECA}" destId="{D92B2B44-94F2-4A5F-9480-BE3B814FA1AC}" srcOrd="4" destOrd="0" presId="urn:microsoft.com/office/officeart/2005/8/layout/hList1"/>
    <dgm:cxn modelId="{F2B59482-6E7C-47AA-95A5-C2BB8ED8F9C9}" type="presParOf" srcId="{D92B2B44-94F2-4A5F-9480-BE3B814FA1AC}" destId="{1678C412-666A-46FD-AD9B-C1ACDDC1173F}" srcOrd="0" destOrd="0" presId="urn:microsoft.com/office/officeart/2005/8/layout/hList1"/>
    <dgm:cxn modelId="{BB0DFC00-57A8-46B7-89F4-57327AD6D3C2}" type="presParOf" srcId="{D92B2B44-94F2-4A5F-9480-BE3B814FA1AC}" destId="{D23E85A2-ECF5-4211-94DF-0E6EF889E46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8989E4-7314-4E6A-8522-BE78B00AF8C8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baseline="0" dirty="0">
              <a:solidFill>
                <a:schemeClr val="tx1"/>
              </a:solidFill>
            </a:rPr>
            <a:t>Buena Pro Consentida o administrativamente firme registrada en el SEACE</a:t>
          </a:r>
        </a:p>
      </dsp:txBody>
      <dsp:txXfrm>
        <a:off x="144776" y="50451"/>
        <a:ext cx="2620721" cy="1534246"/>
      </dsp:txXfrm>
    </dsp:sp>
    <dsp:sp modelId="{7D3BD9F9-E5A2-4EBA-88AB-0A279F8D0EB2}">
      <dsp:nvSpPr>
        <dsp:cNvPr id="0" name=""/>
        <dsp:cNvSpPr/>
      </dsp:nvSpPr>
      <dsp:spPr>
        <a:xfrm>
          <a:off x="2844236" y="435187"/>
          <a:ext cx="991870" cy="7647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600" kern="1200" dirty="0"/>
        </a:p>
      </dsp:txBody>
      <dsp:txXfrm>
        <a:off x="2844236" y="588142"/>
        <a:ext cx="762438" cy="458864"/>
      </dsp:txXfrm>
    </dsp:sp>
    <dsp:sp modelId="{9438BBDC-A430-47B9-8D13-6DB5B44C8744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32D23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baseline="0" dirty="0">
              <a:solidFill>
                <a:schemeClr val="tx1"/>
              </a:solidFill>
            </a:rPr>
            <a:t>Postor ganador presenta los documentos</a:t>
          </a:r>
        </a:p>
      </dsp:txBody>
      <dsp:txXfrm>
        <a:off x="3947439" y="50451"/>
        <a:ext cx="2620721" cy="1534246"/>
      </dsp:txXfrm>
    </dsp:sp>
    <dsp:sp modelId="{4AB4A300-2EB1-4445-B5D9-23E427EE3A32}">
      <dsp:nvSpPr>
        <dsp:cNvPr id="0" name=""/>
        <dsp:cNvSpPr/>
      </dsp:nvSpPr>
      <dsp:spPr>
        <a:xfrm rot="21597603">
          <a:off x="6655367" y="486534"/>
          <a:ext cx="1121417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600" kern="1200" dirty="0"/>
        </a:p>
      </dsp:txBody>
      <dsp:txXfrm>
        <a:off x="6655367" y="621327"/>
        <a:ext cx="919333" cy="404168"/>
      </dsp:txXfrm>
    </dsp:sp>
    <dsp:sp modelId="{FAAFC6C4-C257-43EA-9DEB-87801BF971CF}">
      <dsp:nvSpPr>
        <dsp:cNvPr id="0" name=""/>
        <dsp:cNvSpPr/>
      </dsp:nvSpPr>
      <dsp:spPr>
        <a:xfrm>
          <a:off x="7799412" y="0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</a:rPr>
            <a:t>Suscribe contrato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</a:rPr>
            <a:t>Notifica OC – OS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</a:rPr>
            <a:t>Otorga plazo para subsanar requisitos</a:t>
          </a:r>
        </a:p>
      </dsp:txBody>
      <dsp:txXfrm>
        <a:off x="7847145" y="47733"/>
        <a:ext cx="2620721" cy="1534246"/>
      </dsp:txXfrm>
    </dsp:sp>
    <dsp:sp modelId="{130AB37E-EA3F-4B8A-9E09-B7FBD2E23EF3}">
      <dsp:nvSpPr>
        <dsp:cNvPr id="0" name=""/>
        <dsp:cNvSpPr/>
      </dsp:nvSpPr>
      <dsp:spPr>
        <a:xfrm rot="5522648">
          <a:off x="8682587" y="1796526"/>
          <a:ext cx="853960" cy="7228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600" kern="1200" dirty="0"/>
        </a:p>
      </dsp:txBody>
      <dsp:txXfrm rot="-5400000">
        <a:off x="8896568" y="1731060"/>
        <a:ext cx="433733" cy="637093"/>
      </dsp:txXfrm>
    </dsp:sp>
    <dsp:sp modelId="{8F0FB628-ABF2-4C36-9FBD-063395ECF62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</a:rPr>
            <a:t>Presenta documentos subsanados</a:t>
          </a:r>
        </a:p>
      </dsp:txBody>
      <dsp:txXfrm>
        <a:off x="7750101" y="2766639"/>
        <a:ext cx="2620721" cy="1534246"/>
      </dsp:txXfrm>
    </dsp:sp>
    <dsp:sp modelId="{DB00C8CF-E606-41CD-A249-60D250A5D174}">
      <dsp:nvSpPr>
        <dsp:cNvPr id="0" name=""/>
        <dsp:cNvSpPr/>
      </dsp:nvSpPr>
      <dsp:spPr>
        <a:xfrm rot="10828314">
          <a:off x="6021803" y="3153135"/>
          <a:ext cx="1565243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600" kern="1200" dirty="0"/>
        </a:p>
      </dsp:txBody>
      <dsp:txXfrm rot="10800000">
        <a:off x="6223884" y="3288690"/>
        <a:ext cx="1363159" cy="404168"/>
      </dsp:txXfrm>
    </dsp:sp>
    <dsp:sp modelId="{1BEB5B3A-209F-47FC-AD2D-0F328DE82FCF}">
      <dsp:nvSpPr>
        <dsp:cNvPr id="0" name=""/>
        <dsp:cNvSpPr/>
      </dsp:nvSpPr>
      <dsp:spPr>
        <a:xfrm>
          <a:off x="3303720" y="268267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000" kern="1200" dirty="0">
              <a:solidFill>
                <a:schemeClr val="tx1"/>
              </a:solidFill>
            </a:rPr>
            <a:t>Suscripción de Contrato</a:t>
          </a:r>
        </a:p>
      </dsp:txBody>
      <dsp:txXfrm>
        <a:off x="3351453" y="2730411"/>
        <a:ext cx="2620721" cy="1534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9B891-F5E0-4FFC-A94A-FEA85DD4C86D}">
      <dsp:nvSpPr>
        <dsp:cNvPr id="0" name=""/>
        <dsp:cNvSpPr/>
      </dsp:nvSpPr>
      <dsp:spPr>
        <a:xfrm>
          <a:off x="3286" y="114945"/>
          <a:ext cx="3203971" cy="547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900" b="1" kern="1200" dirty="0"/>
            <a:t>Regla general</a:t>
          </a:r>
        </a:p>
      </dsp:txBody>
      <dsp:txXfrm>
        <a:off x="3286" y="114945"/>
        <a:ext cx="3203971" cy="547200"/>
      </dsp:txXfrm>
    </dsp:sp>
    <dsp:sp modelId="{2A1CEAAC-58BC-4A62-A0AA-A585BEB7325B}">
      <dsp:nvSpPr>
        <dsp:cNvPr id="0" name=""/>
        <dsp:cNvSpPr/>
      </dsp:nvSpPr>
      <dsp:spPr>
        <a:xfrm>
          <a:off x="3286" y="662145"/>
          <a:ext cx="3203971" cy="35742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Desde el día siguiente de la suscripción de contrato o notificación de OC - OS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Desde la fecha prevista en el contrato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Desde que se cumplan las condiciones del contrato.</a:t>
          </a:r>
        </a:p>
      </dsp:txBody>
      <dsp:txXfrm>
        <a:off x="3286" y="662145"/>
        <a:ext cx="3203971" cy="3574247"/>
      </dsp:txXfrm>
    </dsp:sp>
    <dsp:sp modelId="{BEA95A21-B04E-48BF-91AF-492B7486B744}">
      <dsp:nvSpPr>
        <dsp:cNvPr id="0" name=""/>
        <dsp:cNvSpPr/>
      </dsp:nvSpPr>
      <dsp:spPr>
        <a:xfrm>
          <a:off x="3655814" y="114945"/>
          <a:ext cx="3203971" cy="547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900" b="1" kern="1200" dirty="0"/>
            <a:t>Plazo máximo</a:t>
          </a:r>
        </a:p>
      </dsp:txBody>
      <dsp:txXfrm>
        <a:off x="3655814" y="114945"/>
        <a:ext cx="3203971" cy="547200"/>
      </dsp:txXfrm>
    </dsp:sp>
    <dsp:sp modelId="{0D4EC6D4-6064-4FDB-8DB3-F75967542B4E}">
      <dsp:nvSpPr>
        <dsp:cNvPr id="0" name=""/>
        <dsp:cNvSpPr/>
      </dsp:nvSpPr>
      <dsp:spPr>
        <a:xfrm>
          <a:off x="3655814" y="662145"/>
          <a:ext cx="3203971" cy="35742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3 años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Excepción: leyes especiales o naturaleza de contrato exijan plazos mayores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Arrendamiento: máximo 3 años prorrogables. La entidad se reserva derecho de resolver sin daño emergente o lucro cesante. Reajuste según índice de precios al consumidor de INEI</a:t>
          </a:r>
        </a:p>
      </dsp:txBody>
      <dsp:txXfrm>
        <a:off x="3655814" y="662145"/>
        <a:ext cx="3203971" cy="3574247"/>
      </dsp:txXfrm>
    </dsp:sp>
    <dsp:sp modelId="{67DA2E02-23A2-45B6-8CD5-6112A6C6F99B}">
      <dsp:nvSpPr>
        <dsp:cNvPr id="0" name=""/>
        <dsp:cNvSpPr/>
      </dsp:nvSpPr>
      <dsp:spPr>
        <a:xfrm>
          <a:off x="7308342" y="114945"/>
          <a:ext cx="3203971" cy="547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900" b="1" kern="1200" dirty="0"/>
            <a:t>Supervisión de obras</a:t>
          </a:r>
        </a:p>
      </dsp:txBody>
      <dsp:txXfrm>
        <a:off x="7308342" y="114945"/>
        <a:ext cx="3203971" cy="547200"/>
      </dsp:txXfrm>
    </dsp:sp>
    <dsp:sp modelId="{4D8337E1-4EB2-40C7-B445-763D6B97CF72}">
      <dsp:nvSpPr>
        <dsp:cNvPr id="0" name=""/>
        <dsp:cNvSpPr/>
      </dsp:nvSpPr>
      <dsp:spPr>
        <a:xfrm>
          <a:off x="7308342" y="662145"/>
          <a:ext cx="3203971" cy="35742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Vinculado a la duración de la obra o duración del servicio.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900" kern="1200" dirty="0"/>
            <a:t>Cuando la supervisión incluya la liquidación de obra: culmina si la liquidación se somete a arbitraje y el pago hasta la recepción de obra se hace por tarifa y la labor de liquidación es a suma alzada</a:t>
          </a:r>
        </a:p>
      </dsp:txBody>
      <dsp:txXfrm>
        <a:off x="7308342" y="662145"/>
        <a:ext cx="3203971" cy="35742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9294C-FBAD-43E9-90D2-6B310FD10655}">
      <dsp:nvSpPr>
        <dsp:cNvPr id="0" name=""/>
        <dsp:cNvSpPr/>
      </dsp:nvSpPr>
      <dsp:spPr>
        <a:xfrm>
          <a:off x="3286" y="115036"/>
          <a:ext cx="3203971" cy="10192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b="1" kern="1200" dirty="0"/>
            <a:t>Vigente desde:</a:t>
          </a:r>
        </a:p>
      </dsp:txBody>
      <dsp:txXfrm>
        <a:off x="3286" y="115036"/>
        <a:ext cx="3203971" cy="1019242"/>
      </dsp:txXfrm>
    </dsp:sp>
    <dsp:sp modelId="{9164EA0F-472D-4F84-B3AD-16D44B097C4A}">
      <dsp:nvSpPr>
        <dsp:cNvPr id="0" name=""/>
        <dsp:cNvSpPr/>
      </dsp:nvSpPr>
      <dsp:spPr>
        <a:xfrm>
          <a:off x="3286" y="1134279"/>
          <a:ext cx="3203971" cy="31020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Desde el día siguiente de la suscripción o desde la recepción de la OC - OS</a:t>
          </a:r>
        </a:p>
      </dsp:txBody>
      <dsp:txXfrm>
        <a:off x="3286" y="1134279"/>
        <a:ext cx="3203971" cy="3102021"/>
      </dsp:txXfrm>
    </dsp:sp>
    <dsp:sp modelId="{C4BDAB89-F2E2-4A15-B38D-D2E24A56DCD4}">
      <dsp:nvSpPr>
        <dsp:cNvPr id="0" name=""/>
        <dsp:cNvSpPr/>
      </dsp:nvSpPr>
      <dsp:spPr>
        <a:xfrm>
          <a:off x="3655814" y="115036"/>
          <a:ext cx="3203971" cy="10192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b="1" kern="1200" dirty="0"/>
            <a:t>En bienes y servicios</a:t>
          </a:r>
        </a:p>
      </dsp:txBody>
      <dsp:txXfrm>
        <a:off x="3655814" y="115036"/>
        <a:ext cx="3203971" cy="1019242"/>
      </dsp:txXfrm>
    </dsp:sp>
    <dsp:sp modelId="{DE3C4FDD-EB69-4FB4-B6CF-371F85A3806C}">
      <dsp:nvSpPr>
        <dsp:cNvPr id="0" name=""/>
        <dsp:cNvSpPr/>
      </dsp:nvSpPr>
      <dsp:spPr>
        <a:xfrm>
          <a:off x="3655814" y="1134279"/>
          <a:ext cx="3203971" cy="31020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Es vigente hasta que otorgue la conformidad y pague.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Cuando el pago es condición de entrega de los bienes o prestación de servicios, hasta la conformidad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Hasta que se ejecuta la última prestación a cargo del contratista (en caso de prestaciones posteriores al pago)</a:t>
          </a:r>
        </a:p>
      </dsp:txBody>
      <dsp:txXfrm>
        <a:off x="3655814" y="1134279"/>
        <a:ext cx="3203971" cy="3102021"/>
      </dsp:txXfrm>
    </dsp:sp>
    <dsp:sp modelId="{32ED8DA3-3045-4600-A4F1-3097D2B6C113}">
      <dsp:nvSpPr>
        <dsp:cNvPr id="0" name=""/>
        <dsp:cNvSpPr/>
      </dsp:nvSpPr>
      <dsp:spPr>
        <a:xfrm>
          <a:off x="7308342" y="115036"/>
          <a:ext cx="3203971" cy="10192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b="1" kern="1200" dirty="0"/>
            <a:t>En ejecución y consultoría de obras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1800" b="1" kern="1200" dirty="0"/>
        </a:p>
      </dsp:txBody>
      <dsp:txXfrm>
        <a:off x="7308342" y="115036"/>
        <a:ext cx="3203971" cy="1019242"/>
      </dsp:txXfrm>
    </dsp:sp>
    <dsp:sp modelId="{B04CAF9E-FDC2-409E-9A1F-3E16ACCF46FD}">
      <dsp:nvSpPr>
        <dsp:cNvPr id="0" name=""/>
        <dsp:cNvSpPr/>
      </dsp:nvSpPr>
      <dsp:spPr>
        <a:xfrm>
          <a:off x="7308342" y="1134279"/>
          <a:ext cx="3203971" cy="31020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Hasta el consentimiento de la liquidación y se pague.</a:t>
          </a:r>
        </a:p>
      </dsp:txBody>
      <dsp:txXfrm>
        <a:off x="7308342" y="1134279"/>
        <a:ext cx="3203971" cy="31020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0286F7-3DB2-4E0D-ABDE-E3FD2067C741}">
      <dsp:nvSpPr>
        <dsp:cNvPr id="0" name=""/>
        <dsp:cNvSpPr/>
      </dsp:nvSpPr>
      <dsp:spPr>
        <a:xfrm>
          <a:off x="4206240" y="0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000" kern="1200" dirty="0"/>
            <a:t>Fiel cumplimiento de contrato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000" kern="1200" dirty="0"/>
            <a:t>Cumplimiento de prestaciones accesorias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000" kern="1200" dirty="0"/>
            <a:t>Excepciones</a:t>
          </a:r>
        </a:p>
      </dsp:txBody>
      <dsp:txXfrm>
        <a:off x="4206240" y="169974"/>
        <a:ext cx="5799438" cy="1019845"/>
      </dsp:txXfrm>
    </dsp:sp>
    <dsp:sp modelId="{35170E81-AD12-4C16-B7B1-FB58B0459025}">
      <dsp:nvSpPr>
        <dsp:cNvPr id="0" name=""/>
        <dsp:cNvSpPr/>
      </dsp:nvSpPr>
      <dsp:spPr>
        <a:xfrm>
          <a:off x="0" y="0"/>
          <a:ext cx="4206240" cy="13597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>
              <a:solidFill>
                <a:schemeClr val="tx1"/>
              </a:solidFill>
            </a:rPr>
            <a:t>Garantía de  fiel cumplimiento</a:t>
          </a:r>
        </a:p>
      </dsp:txBody>
      <dsp:txXfrm>
        <a:off x="66380" y="66380"/>
        <a:ext cx="4073480" cy="1227033"/>
      </dsp:txXfrm>
    </dsp:sp>
    <dsp:sp modelId="{F0F41403-3924-4D2F-82E0-C13F922DACEC}">
      <dsp:nvSpPr>
        <dsp:cNvPr id="0" name=""/>
        <dsp:cNvSpPr/>
      </dsp:nvSpPr>
      <dsp:spPr>
        <a:xfrm>
          <a:off x="4206240" y="1495772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5430963"/>
            <a:satOff val="-25622"/>
            <a:lumOff val="-92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5430963"/>
              <a:satOff val="-25622"/>
              <a:lumOff val="-9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PE" sz="15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000" kern="1200" dirty="0"/>
            <a:t>Garantía por adelanto directo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000" kern="1200" dirty="0"/>
            <a:t>Garantía por materiales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PE" sz="1500" kern="1200" dirty="0"/>
        </a:p>
      </dsp:txBody>
      <dsp:txXfrm>
        <a:off x="4206240" y="1665746"/>
        <a:ext cx="5799438" cy="1019845"/>
      </dsp:txXfrm>
    </dsp:sp>
    <dsp:sp modelId="{540BE432-13CD-4EE3-8484-DD863BC4AE1B}">
      <dsp:nvSpPr>
        <dsp:cNvPr id="0" name=""/>
        <dsp:cNvSpPr/>
      </dsp:nvSpPr>
      <dsp:spPr>
        <a:xfrm>
          <a:off x="0" y="1495772"/>
          <a:ext cx="4206240" cy="1359793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>
              <a:solidFill>
                <a:schemeClr val="tx1"/>
              </a:solidFill>
            </a:rPr>
            <a:t>Garantía por adelantos</a:t>
          </a:r>
        </a:p>
      </dsp:txBody>
      <dsp:txXfrm>
        <a:off x="66380" y="1562152"/>
        <a:ext cx="4073480" cy="1227033"/>
      </dsp:txXfrm>
    </dsp:sp>
    <dsp:sp modelId="{57D30890-AEAB-4970-9603-3BB14E1525FC}">
      <dsp:nvSpPr>
        <dsp:cNvPr id="0" name=""/>
        <dsp:cNvSpPr/>
      </dsp:nvSpPr>
      <dsp:spPr>
        <a:xfrm>
          <a:off x="4206240" y="2991544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000" kern="1200" dirty="0"/>
            <a:t>En contratos de arrendamiento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2000" kern="1200" dirty="0"/>
            <a:t>Cubre obligaciones derivadas del contrato, excepto indemnización de lucro cesante y daño emergente</a:t>
          </a:r>
        </a:p>
      </dsp:txBody>
      <dsp:txXfrm>
        <a:off x="4206240" y="3161518"/>
        <a:ext cx="5799438" cy="1019845"/>
      </dsp:txXfrm>
    </dsp:sp>
    <dsp:sp modelId="{880CD2F0-972A-4FBC-9620-F7F707CCD82E}">
      <dsp:nvSpPr>
        <dsp:cNvPr id="0" name=""/>
        <dsp:cNvSpPr/>
      </dsp:nvSpPr>
      <dsp:spPr>
        <a:xfrm>
          <a:off x="0" y="2991544"/>
          <a:ext cx="4206240" cy="1359793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baseline="0" dirty="0">
              <a:solidFill>
                <a:schemeClr val="tx1"/>
              </a:solidFill>
            </a:rPr>
            <a:t>Garantías de la entidad</a:t>
          </a:r>
        </a:p>
      </dsp:txBody>
      <dsp:txXfrm>
        <a:off x="66380" y="3057924"/>
        <a:ext cx="4073480" cy="12270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57EE6D-8E68-4D31-A82E-A2899199F0DA}">
      <dsp:nvSpPr>
        <dsp:cNvPr id="0" name=""/>
        <dsp:cNvSpPr/>
      </dsp:nvSpPr>
      <dsp:spPr>
        <a:xfrm>
          <a:off x="3286" y="225587"/>
          <a:ext cx="3203971" cy="6614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 dirty="0"/>
            <a:t>Falta de renovación antes del vencimiento</a:t>
          </a:r>
        </a:p>
      </dsp:txBody>
      <dsp:txXfrm>
        <a:off x="3286" y="225587"/>
        <a:ext cx="3203971" cy="661497"/>
      </dsp:txXfrm>
    </dsp:sp>
    <dsp:sp modelId="{A99C7135-0B38-4412-B852-45539D5C797B}">
      <dsp:nvSpPr>
        <dsp:cNvPr id="0" name=""/>
        <dsp:cNvSpPr/>
      </dsp:nvSpPr>
      <dsp:spPr>
        <a:xfrm>
          <a:off x="3286" y="887085"/>
          <a:ext cx="3203971" cy="35667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Se devuelve cuando:</a:t>
          </a:r>
        </a:p>
        <a:p>
          <a:pPr marL="342900" lvl="2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PE" sz="1800" kern="1200" dirty="0"/>
            <a:t>Conformidad de la prestación</a:t>
          </a:r>
        </a:p>
        <a:p>
          <a:pPr marL="342900" lvl="2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PE" sz="1800" kern="1200" dirty="0"/>
            <a:t>Liquidación consentida</a:t>
          </a:r>
        </a:p>
        <a:p>
          <a:pPr marL="342900" lvl="2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PE" sz="1800" kern="1200" dirty="0"/>
            <a:t>Que no existan deudas del contratista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En garantía por adelantos: No corresponde devolución por el monto pendiente de amortización.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PE" sz="1800" kern="1200" dirty="0"/>
        </a:p>
      </dsp:txBody>
      <dsp:txXfrm>
        <a:off x="3286" y="887085"/>
        <a:ext cx="3203971" cy="3566784"/>
      </dsp:txXfrm>
    </dsp:sp>
    <dsp:sp modelId="{4A453019-51C1-4DA7-85A0-2694076C660D}">
      <dsp:nvSpPr>
        <dsp:cNvPr id="0" name=""/>
        <dsp:cNvSpPr/>
      </dsp:nvSpPr>
      <dsp:spPr>
        <a:xfrm>
          <a:off x="3655814" y="225587"/>
          <a:ext cx="3203971" cy="6614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 dirty="0"/>
            <a:t>Garantía de Fiel Cumplimiento</a:t>
          </a:r>
        </a:p>
      </dsp:txBody>
      <dsp:txXfrm>
        <a:off x="3655814" y="225587"/>
        <a:ext cx="3203971" cy="661497"/>
      </dsp:txXfrm>
    </dsp:sp>
    <dsp:sp modelId="{42A28727-E9B6-4860-BFAE-2106E4C12666}">
      <dsp:nvSpPr>
        <dsp:cNvPr id="0" name=""/>
        <dsp:cNvSpPr/>
      </dsp:nvSpPr>
      <dsp:spPr>
        <a:xfrm>
          <a:off x="3655814" y="887085"/>
          <a:ext cx="3203971" cy="35667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La resolución del contrato imputable al contratista ha quedado consentida o sea declarada así en el laudo. El 100% corresponde a la entidad.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La entidad requiere el pago del saldo previsto en el acta de conformidad de recepción de la prestación o en la liquidación y el contratista no paga en 3 días. La ejecución es por el monto reclamado.</a:t>
          </a:r>
        </a:p>
      </dsp:txBody>
      <dsp:txXfrm>
        <a:off x="3655814" y="887085"/>
        <a:ext cx="3203971" cy="3566784"/>
      </dsp:txXfrm>
    </dsp:sp>
    <dsp:sp modelId="{1678C412-666A-46FD-AD9B-C1ACDDC1173F}">
      <dsp:nvSpPr>
        <dsp:cNvPr id="0" name=""/>
        <dsp:cNvSpPr/>
      </dsp:nvSpPr>
      <dsp:spPr>
        <a:xfrm>
          <a:off x="7308342" y="225587"/>
          <a:ext cx="3203971" cy="6614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800" kern="1200" dirty="0"/>
            <a:t>Garantía por adelantos</a:t>
          </a:r>
        </a:p>
      </dsp:txBody>
      <dsp:txXfrm>
        <a:off x="7308342" y="225587"/>
        <a:ext cx="3203971" cy="661497"/>
      </dsp:txXfrm>
    </dsp:sp>
    <dsp:sp modelId="{D23E85A2-ECF5-4211-94DF-0E6EF889E464}">
      <dsp:nvSpPr>
        <dsp:cNvPr id="0" name=""/>
        <dsp:cNvSpPr/>
      </dsp:nvSpPr>
      <dsp:spPr>
        <a:xfrm>
          <a:off x="7308342" y="887085"/>
          <a:ext cx="3203971" cy="35667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PE" sz="1800" kern="1200" dirty="0"/>
            <a:t>Cuando resuelto el contrato o declarado nulo, no se amortiza el adelanto o pago. Se ejecuta incluso si hay arbitraje u otro en curso.</a:t>
          </a:r>
        </a:p>
      </dsp:txBody>
      <dsp:txXfrm>
        <a:off x="7308342" y="887085"/>
        <a:ext cx="3203971" cy="3566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3A610B93-CF74-4499-9A51-A51745022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D67ED59B-214A-45F0-A947-6C2F4A5C1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3667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CF02A1-B687-4D1A-91BA-E5BF40A3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7791" y="496706"/>
            <a:ext cx="6987655" cy="944809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0C0559-527C-4AAE-AA1D-A778156D7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C7C488-697F-427E-902B-57D3F87F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2661BD9D-A895-47E4-B935-E152B96A862C}" type="datetimeFigureOut">
              <a:rPr lang="es-419" smtClean="0"/>
              <a:t>30/9/2020</a:t>
            </a:fld>
            <a:endParaRPr lang="es-419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896102-0F1B-414E-96A4-763EA9930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7E82AA-245E-4F88-814B-867C1CA7E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1298"/>
            <a:ext cx="2743200" cy="365125"/>
          </a:xfrm>
          <a:prstGeom prst="rect">
            <a:avLst/>
          </a:prstGeom>
        </p:spPr>
        <p:txBody>
          <a:bodyPr/>
          <a:lstStyle/>
          <a:p>
            <a:fld id="{3D86A37D-E5C1-4854-824F-F4E59C040DD6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80732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0E5656-72C3-4F56-BA96-38E09C05B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126CE1D-B19D-4DD3-9D73-167068321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501052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3C32BE-252C-4197-A9A4-A6CC43585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973078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34FF6-2F80-4560-B945-3AB19FA41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858225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59A5B-7509-4151-9CA0-DDF836B4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46943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6D6DF-402D-471B-AE90-CBF55EC42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3B3CEC-E237-4962-80BE-418C2FC6B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5557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6DDEC-4359-4143-8571-35594A2A3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DC2CDE-3CF4-49E4-B078-83730C56F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49947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16045D-142E-4F4D-AD52-5A50A35D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175390-D17C-4BAF-BAB8-3679D3927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38537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F610F-C39C-42EF-8E58-818A2E47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EDFB15-4081-472C-AB78-F291A55DA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CD34F6-F424-4256-8328-E0138B9DD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39132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D011B-4ECF-49AD-A206-B82EB8EC6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2233D06-FAD2-4219-AB94-E8A7271E7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D5678D-FEB2-4675-851E-B57D27664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B40B41F-6C09-4655-8EDE-46D03D08C3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523521-FC92-4BF6-93C9-29B6DAB3DD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7779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AEF2-B324-4C2D-A7E2-8D06A1134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7791" y="496706"/>
            <a:ext cx="6987655" cy="944809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A3F49A-6C8A-4F9B-AD73-C820E11FC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564067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BE0857-3A86-48BA-8526-B89ABF8E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A0D865-2B84-4325-AF10-A9DAB8299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E74CB8-35CE-4F54-8AB0-8805B62B4D9A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319307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31370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FD2061-DECA-434B-A8B2-FB1102F3C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910357-A45F-4EAC-8CA7-E0DF53E8A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7EFA14-63A1-4F8F-A0E6-D2F6596EE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2339006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66E17-7ED7-444F-B68A-EC1FE12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E14C51B-DE11-4C6F-B228-D1E956C10B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s-PE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F1D43F-2E95-41F4-9D64-D205855FB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43077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18CB1-BDC9-4DE1-B89C-5528FE2E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3FA28A-A26B-4302-8EBD-9380DFC3B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18269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7704A06-9D60-429F-A0CE-1227E462E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92E8D1-3CCB-4FA1-8178-1D732C9EE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88061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7D55E-CF20-4468-99D3-54BAE7163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8701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1D3C9A-8861-4A15-AAEE-F8A9E3094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EF425A-50BC-4EB7-B5E9-FE4CC75A4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1079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ACE119-64D2-4BD7-A27F-80414C5B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7791" y="496706"/>
            <a:ext cx="6987655" cy="944809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2D1E9B-9F15-4638-94FC-87FC40F65C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8A50DC2-A55C-4C5D-8E9C-08574F4DA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5502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4D570-FFB4-4528-91DE-BE4FD8905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7157CF5-A511-46BD-B078-3CA3B4653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256924-7EB8-4D3D-A3E6-8607AD109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CE492BA-EA87-4AD8-AEB2-75BEC9CA62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B926675-417A-41F0-9D44-DA372AA9A2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68556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24241B-026A-4470-9B48-77A94E21E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7791" y="496706"/>
            <a:ext cx="6987655" cy="944809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0573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3349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39180-8CAC-4DC1-B47F-455675264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84E595-96C0-4759-BC49-235452825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7165C10-B9B4-42B0-BE1C-01E30D1E8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82959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143620-3915-40D8-922F-06ECAC02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6F428C-B11E-4E19-9E18-D37AED22F8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A396FF-90C1-4E80-87B7-6AC53054A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8930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20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microsoft.com/office/2007/relationships/hdphoto" Target="../media/hdphoto4.wdp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microsoft.com/office/2007/relationships/hdphoto" Target="../media/hdphoto3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9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303A6DE-6877-4E65-84CD-78C9871E9CB3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3" t="8881" r="12052" b="9500"/>
          <a:stretch/>
        </p:blipFill>
        <p:spPr>
          <a:xfrm>
            <a:off x="140704" y="112594"/>
            <a:ext cx="2293147" cy="944808"/>
          </a:xfrm>
          <a:prstGeom prst="rect">
            <a:avLst/>
          </a:prstGeom>
        </p:spPr>
      </p:pic>
      <p:sp>
        <p:nvSpPr>
          <p:cNvPr id="4" name="Marcador de título 3">
            <a:extLst>
              <a:ext uri="{FF2B5EF4-FFF2-40B4-BE49-F238E27FC236}">
                <a16:creationId xmlns:a16="http://schemas.microsoft.com/office/drawing/2014/main" id="{65E5E4D4-72C4-4D05-82DA-981FB5C06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268C31-1573-4C4C-9D65-A5027E447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22" name="Rectangle 17">
            <a:extLst>
              <a:ext uri="{FF2B5EF4-FFF2-40B4-BE49-F238E27FC236}">
                <a16:creationId xmlns:a16="http://schemas.microsoft.com/office/drawing/2014/main" id="{91FC42D6-009F-4C64-A311-0AD3DC184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9A965375-D71D-4E69-890C-EC6EC3231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3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4A446289-02CB-4245-BCE8-3CF123F94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0FFDFA78-F47D-4853-9BA1-36D73CCCCA70}"/>
              </a:ext>
            </a:extLst>
          </p:cNvPr>
          <p:cNvSpPr/>
          <p:nvPr/>
        </p:nvSpPr>
        <p:spPr>
          <a:xfrm>
            <a:off x="0" y="6184913"/>
            <a:ext cx="12192000" cy="68103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>
              <a:solidFill>
                <a:schemeClr val="bg1"/>
              </a:solidFill>
            </a:endParaRP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190B4EE5-2640-4629-BB49-72961AB2B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71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929925C8-DB4C-448E-BCE6-0650F6408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28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D26D83A7-C473-4468-A6C4-38E9C2E5E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9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pic>
        <p:nvPicPr>
          <p:cNvPr id="2064" name="Imagen 1" descr="logo de youtube en blanco PNG image with transparent background | TOPpng">
            <a:extLst>
              <a:ext uri="{FF2B5EF4-FFF2-40B4-BE49-F238E27FC236}">
                <a16:creationId xmlns:a16="http://schemas.microsoft.com/office/drawing/2014/main" id="{344B127F-1589-4D02-9D2A-336AF02A2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6504" b="85366" l="4082" r="97959">
                        <a14:foregroundMark x1="19388" y1="47967" x2="23469" y2="55285"/>
                        <a14:foregroundMark x1="33673" y1="35772" x2="33673" y2="35772"/>
                        <a14:foregroundMark x1="28571" y1="30081" x2="28571" y2="30081"/>
                        <a14:foregroundMark x1="21429" y1="26829" x2="21429" y2="26829"/>
                        <a14:foregroundMark x1="22449" y1="32520" x2="22449" y2="32520"/>
                        <a14:foregroundMark x1="28571" y1="31707" x2="28571" y2="31707"/>
                        <a14:foregroundMark x1="28571" y1="27642" x2="28571" y2="30081"/>
                        <a14:foregroundMark x1="27551" y1="34959" x2="27551" y2="34959"/>
                        <a14:foregroundMark x1="25510" y1="39024" x2="23469" y2="33333"/>
                        <a14:foregroundMark x1="27551" y1="29268" x2="22449" y2="43902"/>
                        <a14:foregroundMark x1="27551" y1="29268" x2="27551" y2="29268"/>
                        <a14:foregroundMark x1="28571" y1="26829" x2="28571" y2="26829"/>
                        <a14:foregroundMark x1="28571" y1="24390" x2="29592" y2="32520"/>
                        <a14:foregroundMark x1="11224" y1="22764" x2="11224" y2="22764"/>
                        <a14:foregroundMark x1="9184" y1="28455" x2="9184" y2="26829"/>
                        <a14:foregroundMark x1="9184" y1="22764" x2="9184" y2="22764"/>
                        <a14:foregroundMark x1="12245" y1="18699" x2="12245" y2="18699"/>
                        <a14:foregroundMark x1="12245" y1="17886" x2="12245" y2="17886"/>
                        <a14:foregroundMark x1="8163" y1="26016" x2="8163" y2="26016"/>
                        <a14:foregroundMark x1="6122" y1="30081" x2="6122" y2="32520"/>
                        <a14:foregroundMark x1="6122" y1="32520" x2="6122" y2="32520"/>
                        <a14:foregroundMark x1="6122" y1="39024" x2="6122" y2="39024"/>
                        <a14:foregroundMark x1="6122" y1="43089" x2="6122" y2="43089"/>
                        <a14:foregroundMark x1="5102" y1="43902" x2="5102" y2="43902"/>
                        <a14:foregroundMark x1="5102" y1="49593" x2="5102" y2="52033"/>
                        <a14:foregroundMark x1="5102" y1="55285" x2="5102" y2="57724"/>
                        <a14:foregroundMark x1="5102" y1="60976" x2="5102" y2="63415"/>
                        <a14:foregroundMark x1="5102" y1="65854" x2="5102" y2="69106"/>
                        <a14:foregroundMark x1="5102" y1="70732" x2="5102" y2="70732"/>
                        <a14:foregroundMark x1="7143" y1="75610" x2="7143" y2="75610"/>
                        <a14:foregroundMark x1="9184" y1="78049" x2="9184" y2="78049"/>
                        <a14:foregroundMark x1="13265" y1="79675" x2="13265" y2="79675"/>
                        <a14:foregroundMark x1="15306" y1="79675" x2="15306" y2="79675"/>
                        <a14:foregroundMark x1="18367" y1="80488" x2="18367" y2="80488"/>
                        <a14:foregroundMark x1="22449" y1="80488" x2="22449" y2="80488"/>
                        <a14:foregroundMark x1="25510" y1="81301" x2="29592" y2="81301"/>
                        <a14:foregroundMark x1="31633" y1="81301" x2="33673" y2="81301"/>
                        <a14:foregroundMark x1="35714" y1="81301" x2="38776" y2="82114"/>
                        <a14:foregroundMark x1="40816" y1="82114" x2="44898" y2="82927"/>
                        <a14:foregroundMark x1="47959" y1="82927" x2="47959" y2="82927"/>
                        <a14:foregroundMark x1="55102" y1="84553" x2="58163" y2="85366"/>
                        <a14:foregroundMark x1="59184" y1="85366" x2="59184" y2="85366"/>
                        <a14:foregroundMark x1="57143" y1="81301" x2="57143" y2="81301"/>
                        <a14:foregroundMark x1="57143" y1="74797" x2="57143" y2="74797"/>
                        <a14:foregroundMark x1="62245" y1="79675" x2="62245" y2="79675"/>
                        <a14:foregroundMark x1="71429" y1="80488" x2="71429" y2="80488"/>
                        <a14:foregroundMark x1="76531" y1="81301" x2="76531" y2="81301"/>
                        <a14:foregroundMark x1="85714" y1="82114" x2="85714" y2="82114"/>
                        <a14:foregroundMark x1="90816" y1="79675" x2="90816" y2="79675"/>
                        <a14:foregroundMark x1="81633" y1="72358" x2="81633" y2="72358"/>
                        <a14:foregroundMark x1="91837" y1="70732" x2="91837" y2="70732"/>
                        <a14:foregroundMark x1="92857" y1="73984" x2="92857" y2="73984"/>
                        <a14:foregroundMark x1="94898" y1="68293" x2="94898" y2="68293"/>
                        <a14:foregroundMark x1="59184" y1="53659" x2="59184" y2="53659"/>
                        <a14:foregroundMark x1="50000" y1="47967" x2="50000" y2="47967"/>
                        <a14:foregroundMark x1="47959" y1="46341" x2="47959" y2="43902"/>
                        <a14:foregroundMark x1="47959" y1="40650" x2="47959" y2="40650"/>
                        <a14:foregroundMark x1="41837" y1="39024" x2="41837" y2="41463"/>
                        <a14:foregroundMark x1="40816" y1="48780" x2="40816" y2="52033"/>
                        <a14:foregroundMark x1="39796" y1="54472" x2="39796" y2="61789"/>
                        <a14:foregroundMark x1="94898" y1="60976" x2="94898" y2="60976"/>
                        <a14:foregroundMark x1="93878" y1="65854" x2="93878" y2="65854"/>
                        <a14:foregroundMark x1="93878" y1="65854" x2="93878" y2="65854"/>
                        <a14:foregroundMark x1="95918" y1="60163" x2="95918" y2="60163"/>
                        <a14:foregroundMark x1="96939" y1="57724" x2="97959" y2="53659"/>
                        <a14:foregroundMark x1="97959" y1="52846" x2="97959" y2="49593"/>
                        <a14:foregroundMark x1="96939" y1="43089" x2="96939" y2="40650"/>
                        <a14:foregroundMark x1="96939" y1="39024" x2="96939" y2="39024"/>
                        <a14:foregroundMark x1="96939" y1="38211" x2="96939" y2="38211"/>
                        <a14:foregroundMark x1="96939" y1="34146" x2="96939" y2="34146"/>
                        <a14:foregroundMark x1="95918" y1="29268" x2="95918" y2="29268"/>
                        <a14:foregroundMark x1="91837" y1="26829" x2="88776" y2="21138"/>
                        <a14:foregroundMark x1="87755" y1="19512" x2="87755" y2="19512"/>
                        <a14:foregroundMark x1="81633" y1="17886" x2="76531" y2="17886"/>
                        <a14:foregroundMark x1="75510" y1="17886" x2="70408" y2="17886"/>
                        <a14:foregroundMark x1="62245" y1="17886" x2="62245" y2="17886"/>
                        <a14:foregroundMark x1="59184" y1="18699" x2="56122" y2="18699"/>
                        <a14:foregroundMark x1="54082" y1="19512" x2="51020" y2="19512"/>
                        <a14:foregroundMark x1="10204" y1="19512" x2="10204" y2="1951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025" b="14369"/>
          <a:stretch>
            <a:fillRect/>
          </a:stretch>
        </p:blipFill>
        <p:spPr bwMode="auto">
          <a:xfrm>
            <a:off x="1738107" y="6429005"/>
            <a:ext cx="3048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Imagen 3" descr="Iconos de computadora logo de facebook, icono blanco y negro, rectángulo,  marca, logos png | PNGWing">
            <a:extLst>
              <a:ext uri="{FF2B5EF4-FFF2-40B4-BE49-F238E27FC236}">
                <a16:creationId xmlns:a16="http://schemas.microsoft.com/office/drawing/2014/main" id="{7D2CAB8E-A18A-427D-9F4C-A72E73DF2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19444" b="95278" l="15556" r="82500">
                        <a14:foregroundMark x1="56389" y1="67500" x2="56389" y2="67500"/>
                        <a14:foregroundMark x1="81389" y1="71667" x2="81389" y2="71667"/>
                        <a14:foregroundMark x1="65556" y1="65000" x2="65556" y2="65000"/>
                        <a14:foregroundMark x1="55833" y1="65556" x2="55833" y2="65556"/>
                        <a14:foregroundMark x1="55833" y1="70000" x2="55833" y2="70000"/>
                        <a14:foregroundMark x1="43611" y1="58056" x2="66944" y2="70000"/>
                        <a14:foregroundMark x1="41944" y1="60000" x2="73611" y2="51944"/>
                        <a14:foregroundMark x1="50278" y1="59444" x2="55833" y2="48333"/>
                        <a14:foregroundMark x1="54722" y1="56389" x2="66111" y2="45278"/>
                        <a14:foregroundMark x1="20556" y1="68056" x2="20556" y2="68056"/>
                        <a14:foregroundMark x1="16944" y1="43889" x2="15833" y2="79167"/>
                        <a14:foregroundMark x1="18056" y1="39722" x2="19444" y2="68611"/>
                        <a14:foregroundMark x1="18056" y1="55556" x2="58333" y2="28333"/>
                        <a14:foregroundMark x1="15833" y1="51389" x2="49167" y2="25278"/>
                        <a14:foregroundMark x1="27222" y1="32778" x2="67500" y2="33333"/>
                        <a14:foregroundMark x1="38333" y1="25278" x2="71667" y2="26111"/>
                        <a14:foregroundMark x1="78889" y1="35833" x2="82500" y2="73611"/>
                        <a14:foregroundMark x1="80833" y1="50833" x2="18889" y2="34722"/>
                        <a14:foregroundMark x1="80833" y1="51944" x2="80833" y2="19722"/>
                        <a14:foregroundMark x1="81389" y1="40278" x2="43611" y2="31667"/>
                        <a14:foregroundMark x1="19444" y1="27222" x2="74722" y2="31667"/>
                        <a14:foregroundMark x1="16944" y1="87778" x2="52222" y2="95278"/>
                        <a14:foregroundMark x1="20000" y1="63056" x2="41944" y2="61389"/>
                        <a14:foregroundMark x1="25000" y1="79722" x2="22500" y2="78056"/>
                        <a14:foregroundMark x1="20000" y1="19167" x2="74167" y2="19167"/>
                        <a14:foregroundMark x1="74167" y1="63611" x2="74167" y2="63611"/>
                        <a14:backgroundMark x1="36389" y1="89722" x2="36389" y2="89722"/>
                        <a14:backgroundMark x1="40000" y1="87222" x2="40000" y2="87222"/>
                        <a14:backgroundMark x1="24167" y1="84722" x2="54722" y2="89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558" t="15326" r="14943" b="15326"/>
          <a:stretch>
            <a:fillRect/>
          </a:stretch>
        </p:blipFill>
        <p:spPr bwMode="auto">
          <a:xfrm>
            <a:off x="6989037" y="6425792"/>
            <a:ext cx="2762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Imagen 5" descr="Logo icono de gráficos escalables, logo de twitter., medios de  comunicación, medios de comunicación social, chat en línea png | PNGWing">
            <a:extLst>
              <a:ext uri="{FF2B5EF4-FFF2-40B4-BE49-F238E27FC236}">
                <a16:creationId xmlns:a16="http://schemas.microsoft.com/office/drawing/2014/main" id="{BEC1AC8D-194E-447A-B0CF-93F9A67175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ackgroundRemoval t="8594" b="84766" l="28587" r="69022">
                        <a14:foregroundMark x1="33804" y1="41016" x2="33804" y2="41016"/>
                        <a14:foregroundMark x1="35761" y1="24805" x2="54674" y2="18555"/>
                        <a14:foregroundMark x1="33804" y1="36133" x2="63043" y2="26953"/>
                        <a14:foregroundMark x1="60761" y1="20703" x2="35761" y2="20703"/>
                        <a14:foregroundMark x1="35000" y1="24805" x2="35326" y2="65820"/>
                        <a14:foregroundMark x1="34239" y1="76367" x2="60000" y2="76367"/>
                        <a14:foregroundMark x1="63370" y1="76953" x2="69022" y2="8594"/>
                        <a14:foregroundMark x1="55000" y1="17773" x2="62283" y2="80469"/>
                        <a14:foregroundMark x1="38043" y1="67773" x2="58478" y2="77734"/>
                        <a14:foregroundMark x1="36848" y1="52344" x2="36848" y2="52344"/>
                        <a14:foregroundMark x1="28587" y1="47461" x2="28587" y2="47461"/>
                        <a14:foregroundMark x1="29674" y1="50977" x2="29674" y2="50977"/>
                        <a14:foregroundMark x1="30000" y1="57227" x2="30761" y2="59375"/>
                        <a14:foregroundMark x1="30761" y1="60156" x2="31522" y2="56641"/>
                        <a14:foregroundMark x1="52065" y1="52344" x2="52065" y2="52344"/>
                        <a14:foregroundMark x1="42935" y1="46680" x2="52391" y2="44531"/>
                        <a14:foregroundMark x1="50109" y1="57227" x2="51304" y2="58008"/>
                        <a14:foregroundMark x1="31522" y1="77734" x2="68696" y2="33984"/>
                        <a14:foregroundMark x1="32283" y1="84766" x2="69022" y2="712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23" t="10776" r="27856" b="10310"/>
          <a:stretch>
            <a:fillRect/>
          </a:stretch>
        </p:blipFill>
        <p:spPr bwMode="auto">
          <a:xfrm>
            <a:off x="9120180" y="6446545"/>
            <a:ext cx="2762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6">
            <a:extLst>
              <a:ext uri="{FF2B5EF4-FFF2-40B4-BE49-F238E27FC236}">
                <a16:creationId xmlns:a16="http://schemas.microsoft.com/office/drawing/2014/main" id="{8E3160D4-A925-4DD2-991F-C406FF933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587" y="6519372"/>
            <a:ext cx="17856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cs typeface="Times New Roman" panose="02020603050405020304" pitchFamily="18" charset="0"/>
              </a:rPr>
              <a:t>Círculo de Arbitraje con el Estado - CAE</a:t>
            </a:r>
            <a:endParaRPr kumimoji="0" lang="es-PE" altLang="es-PE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E" altLang="es-P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ángulo 6">
            <a:extLst>
              <a:ext uri="{FF2B5EF4-FFF2-40B4-BE49-F238E27FC236}">
                <a16:creationId xmlns:a16="http://schemas.microsoft.com/office/drawing/2014/main" id="{B23ADEB9-4A98-452B-8DAC-7A34C2856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4235" y="6526936"/>
            <a:ext cx="1447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@cae.arbitraje</a:t>
            </a:r>
            <a:endParaRPr kumimoji="0" lang="es-PE" altLang="es-PE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E" altLang="es-P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ángulo 6">
            <a:extLst>
              <a:ext uri="{FF2B5EF4-FFF2-40B4-BE49-F238E27FC236}">
                <a16:creationId xmlns:a16="http://schemas.microsoft.com/office/drawing/2014/main" id="{7B77B22B-1872-45AE-A360-EDBEA6F26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6688" y="6380461"/>
            <a:ext cx="1447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/caearbitraje</a:t>
            </a:r>
            <a:endParaRPr kumimoji="0" lang="es-PE" altLang="es-P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ángulo 6">
            <a:extLst>
              <a:ext uri="{FF2B5EF4-FFF2-40B4-BE49-F238E27FC236}">
                <a16:creationId xmlns:a16="http://schemas.microsoft.com/office/drawing/2014/main" id="{67F674DD-D789-4587-8847-606015722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588" y="6609863"/>
            <a:ext cx="1423492" cy="215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/ArbitrajeCae</a:t>
            </a:r>
            <a:endParaRPr kumimoji="0" lang="es-PE" altLang="es-PE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E" altLang="es-P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3" name="Imagen 42" descr="Logo de instagram, iconos de computadora, logo de insta, texto, iconos de  computadora, circulo png | PNGWing">
            <a:extLst>
              <a:ext uri="{FF2B5EF4-FFF2-40B4-BE49-F238E27FC236}">
                <a16:creationId xmlns:a16="http://schemas.microsoft.com/office/drawing/2014/main" id="{4097B51D-B020-4273-9A54-8305C97041B9}"/>
              </a:ext>
            </a:extLst>
          </p:cNvPr>
          <p:cNvPicPr/>
          <p:nvPr/>
        </p:nvPicPr>
        <p:blipFill rotWithShape="1">
          <a:blip r:embed="rId23" cstate="print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2754" b="96667" l="15543" r="84457">
                        <a14:foregroundMark x1="26848" y1="11449" x2="26848" y2="11449"/>
                        <a14:foregroundMark x1="27174" y1="8261" x2="44348" y2="6377"/>
                        <a14:foregroundMark x1="33370" y1="2754" x2="72717" y2="4638"/>
                        <a14:foregroundMark x1="69130" y1="5507" x2="84565" y2="24638"/>
                        <a14:foregroundMark x1="81630" y1="22899" x2="83261" y2="71449"/>
                        <a14:foregroundMark x1="81957" y1="71739" x2="59130" y2="93333"/>
                        <a14:foregroundMark x1="59130" y1="93333" x2="32935" y2="90000"/>
                        <a14:foregroundMark x1="32935" y1="90000" x2="15761" y2="66522"/>
                        <a14:foregroundMark x1="83478" y1="70870" x2="63478" y2="92464"/>
                        <a14:foregroundMark x1="63478" y1="92464" x2="57283" y2="93913"/>
                        <a14:foregroundMark x1="83913" y1="73043" x2="81957" y2="85652"/>
                        <a14:foregroundMark x1="80978" y1="82029" x2="64457" y2="92754"/>
                        <a14:foregroundMark x1="79565" y1="86522" x2="61739" y2="96522"/>
                        <a14:foregroundMark x1="54457" y1="95797" x2="27935" y2="90145"/>
                        <a14:foregroundMark x1="27935" y1="90145" x2="19239" y2="73043"/>
                        <a14:foregroundMark x1="42283" y1="95507" x2="17609" y2="80145"/>
                        <a14:foregroundMark x1="17609" y1="80145" x2="15652" y2="70870"/>
                        <a14:foregroundMark x1="46957" y1="52609" x2="46957" y2="52609"/>
                        <a14:foregroundMark x1="38696" y1="35942" x2="63478" y2="46667"/>
                        <a14:foregroundMark x1="63478" y1="46667" x2="46848" y2="72464"/>
                        <a14:foregroundMark x1="46848" y1="72464" x2="44239" y2="72029"/>
                        <a14:foregroundMark x1="56196" y1="72174" x2="61522" y2="36087"/>
                        <a14:foregroundMark x1="61522" y1="36087" x2="35217" y2="33913"/>
                        <a14:foregroundMark x1="35217" y1="33913" x2="45870" y2="67681"/>
                        <a14:foregroundMark x1="45870" y1="67681" x2="49674" y2="71884"/>
                        <a14:foregroundMark x1="35435" y1="44058" x2="38152" y2="67391"/>
                        <a14:foregroundMark x1="41739" y1="32754" x2="63587" y2="51304"/>
                        <a14:foregroundMark x1="63587" y1="51304" x2="61630" y2="65072"/>
                        <a14:foregroundMark x1="42391" y1="30000" x2="66304" y2="42754"/>
                        <a14:foregroundMark x1="66304" y1="42754" x2="67283" y2="59710"/>
                        <a14:foregroundMark x1="46957" y1="29710" x2="61848" y2="33188"/>
                        <a14:foregroundMark x1="26087" y1="7826" x2="15870" y2="40145"/>
                        <a14:foregroundMark x1="15870" y1="40145" x2="17609" y2="65072"/>
                        <a14:foregroundMark x1="15761" y1="34783" x2="25326" y2="10145"/>
                        <a14:foregroundMark x1="66630" y1="20870" x2="72174" y2="27391"/>
                        <a14:foregroundMark x1="41957" y1="96667" x2="19130" y2="79710"/>
                        <a14:foregroundMark x1="19130" y1="79710" x2="18587" y2="76812"/>
                        <a14:foregroundMark x1="17717" y1="79855" x2="38696" y2="95217"/>
                        <a14:foregroundMark x1="36196" y1="96522" x2="18804" y2="820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638" r="12912"/>
          <a:stretch/>
        </p:blipFill>
        <p:spPr bwMode="auto">
          <a:xfrm>
            <a:off x="4367827" y="6424204"/>
            <a:ext cx="267970" cy="2698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5270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BB4F60-E262-4044-8052-6D5A83D36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F2527F-D652-44B7-9819-E93DC42C6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CB8C388-C115-42B6-A4B9-07CC25628640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93" t="8881" r="12052" b="9500"/>
          <a:stretch/>
        </p:blipFill>
        <p:spPr>
          <a:xfrm>
            <a:off x="140704" y="112594"/>
            <a:ext cx="2293147" cy="9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20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A5B90E4-85CF-4829-BCFE-E23A0C764D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7" t="7869" r="11350" b="7227"/>
          <a:stretch/>
        </p:blipFill>
        <p:spPr>
          <a:xfrm>
            <a:off x="2009775" y="723900"/>
            <a:ext cx="8172449" cy="3432253"/>
          </a:xfrm>
          <a:prstGeom prst="rect">
            <a:avLst/>
          </a:prstGeom>
        </p:spPr>
      </p:pic>
      <p:pic>
        <p:nvPicPr>
          <p:cNvPr id="3077" name="Imagen 1" descr="logo de youtube en blanco PNG image with transparent background | TOPpng">
            <a:extLst>
              <a:ext uri="{FF2B5EF4-FFF2-40B4-BE49-F238E27FC236}">
                <a16:creationId xmlns:a16="http://schemas.microsoft.com/office/drawing/2014/main" id="{7099901A-538C-445B-A3B2-4C6FF3C15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25" b="14369"/>
          <a:stretch>
            <a:fillRect/>
          </a:stretch>
        </p:blipFill>
        <p:spPr bwMode="auto">
          <a:xfrm>
            <a:off x="5079867" y="5567271"/>
            <a:ext cx="3048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Imagen 2" descr="Logo de instagram, iconos de computadora, logo de insta, texto, iconos de  computadora, circulo png | PNGWing">
            <a:extLst>
              <a:ext uri="{FF2B5EF4-FFF2-40B4-BE49-F238E27FC236}">
                <a16:creationId xmlns:a16="http://schemas.microsoft.com/office/drawing/2014/main" id="{2CF3E213-E41A-4AF8-B18C-B02CC2672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37" r="12912"/>
          <a:stretch>
            <a:fillRect/>
          </a:stretch>
        </p:blipFill>
        <p:spPr bwMode="auto">
          <a:xfrm>
            <a:off x="5707856" y="5572760"/>
            <a:ext cx="2762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Imagen 3" descr="Iconos de computadora logo de facebook, icono blanco y negro, rectángulo,  marca, logos png | PNGWing">
            <a:extLst>
              <a:ext uri="{FF2B5EF4-FFF2-40B4-BE49-F238E27FC236}">
                <a16:creationId xmlns:a16="http://schemas.microsoft.com/office/drawing/2014/main" id="{8F3FA2B2-ECE0-49CD-BA0D-DBC37C9438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8" t="15326" r="14943" b="15326"/>
          <a:stretch>
            <a:fillRect/>
          </a:stretch>
        </p:blipFill>
        <p:spPr bwMode="auto">
          <a:xfrm>
            <a:off x="6341212" y="5569857"/>
            <a:ext cx="2762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Imagen 5" descr="Logo icono de gráficos escalables, logo de twitter., medios de  comunicación, medios de comunicación social, chat en línea png | PNGWing">
            <a:extLst>
              <a:ext uri="{FF2B5EF4-FFF2-40B4-BE49-F238E27FC236}">
                <a16:creationId xmlns:a16="http://schemas.microsoft.com/office/drawing/2014/main" id="{CF99D154-C175-4BA7-A56F-44F3309A5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3" t="10776" r="27856" b="10310"/>
          <a:stretch>
            <a:fillRect/>
          </a:stretch>
        </p:blipFill>
        <p:spPr bwMode="auto">
          <a:xfrm>
            <a:off x="6914504" y="5568685"/>
            <a:ext cx="2762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BCBE914A-45EF-4D31-96D1-4D9E7466C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8976AFC-A9ED-41E3-96F7-8134CDB80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3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49746C6A-EC02-41E9-8311-AEBA3A949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47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C6E1051B-9247-4866-A71E-23FB2DC62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71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BEF43972-8AF6-4417-AB4A-01A9251F0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28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6B4F8297-AD65-484B-B3FA-A1BF59B18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95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14" name="Rectángulo 6">
            <a:extLst>
              <a:ext uri="{FF2B5EF4-FFF2-40B4-BE49-F238E27FC236}">
                <a16:creationId xmlns:a16="http://schemas.microsoft.com/office/drawing/2014/main" id="{D4925E53-1F86-4CC3-A758-9673C584B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3070" y="5220730"/>
            <a:ext cx="23736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caeperu.com</a:t>
            </a:r>
            <a:endParaRPr kumimoji="0" lang="es-PE" altLang="es-PE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E" altLang="es-PE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8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7C6F38C-A2C3-4BB1-B5E5-8BAFE876A04C}"/>
              </a:ext>
            </a:extLst>
          </p:cNvPr>
          <p:cNvSpPr txBox="1">
            <a:spLocks/>
          </p:cNvSpPr>
          <p:nvPr/>
        </p:nvSpPr>
        <p:spPr>
          <a:xfrm>
            <a:off x="1139686" y="1170071"/>
            <a:ext cx="10098158" cy="1940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Ejecución Contractual en el Marco de </a:t>
            </a:r>
          </a:p>
          <a:p>
            <a:r>
              <a:rPr lang="es-ES" sz="3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Ley N° 30225 – Primera Parte:</a:t>
            </a:r>
          </a:p>
          <a:p>
            <a:r>
              <a:rPr lang="es-ES" sz="3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Modificación Convencional del Contrato, Ampliaciones de Plazo y Adicionales y Reducciones</a:t>
            </a:r>
            <a:endParaRPr lang="es-PE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9FA0FA71-0771-4F27-827C-9914BA34FEC5}"/>
              </a:ext>
            </a:extLst>
          </p:cNvPr>
          <p:cNvSpPr txBox="1">
            <a:spLocks/>
          </p:cNvSpPr>
          <p:nvPr/>
        </p:nvSpPr>
        <p:spPr>
          <a:xfrm>
            <a:off x="5486400" y="3976081"/>
            <a:ext cx="5592417" cy="556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b="1" dirty="0"/>
              <a:t>Ponencia: Mg. María Hilda Becerra Farfán</a:t>
            </a:r>
          </a:p>
        </p:txBody>
      </p:sp>
    </p:spTree>
    <p:extLst>
      <p:ext uri="{BB962C8B-B14F-4D97-AF65-F5344CB8AC3E}">
        <p14:creationId xmlns:p14="http://schemas.microsoft.com/office/powerpoint/2010/main" val="4049019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06664"/>
            <a:ext cx="10515600" cy="1325563"/>
          </a:xfrm>
        </p:spPr>
        <p:txBody>
          <a:bodyPr/>
          <a:lstStyle/>
          <a:p>
            <a:r>
              <a:rPr lang="es-PE" b="1" dirty="0"/>
              <a:t>Procedimiento para el perfeccionamiento del contrato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13898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s-PE" dirty="0"/>
              <a:t>Cuando no se perfecciona el contrato </a:t>
            </a:r>
            <a:r>
              <a:rPr lang="es-PE" b="1" dirty="0"/>
              <a:t>por causa del postor</a:t>
            </a:r>
            <a:r>
              <a:rPr lang="es-PE" dirty="0"/>
              <a:t>: pérdida automática de la buena pro, </a:t>
            </a:r>
            <a:r>
              <a:rPr lang="es-PE" b="1" dirty="0">
                <a:solidFill>
                  <a:srgbClr val="FF0000"/>
                </a:solidFill>
              </a:rPr>
              <a:t>se convoca al segundo</a:t>
            </a:r>
            <a:r>
              <a:rPr lang="es-PE" dirty="0"/>
              <a:t> (mismo procedimiento). </a:t>
            </a:r>
            <a:r>
              <a:rPr lang="es-PE" b="1" dirty="0">
                <a:solidFill>
                  <a:srgbClr val="FF0000"/>
                </a:solidFill>
              </a:rPr>
              <a:t>Si no se suscribe contrato con el segundo, se declara desierto</a:t>
            </a:r>
            <a:r>
              <a:rPr lang="es-PE" dirty="0"/>
              <a:t>.</a:t>
            </a:r>
          </a:p>
          <a:p>
            <a:pPr algn="just"/>
            <a:endParaRPr lang="es-PE" dirty="0"/>
          </a:p>
          <a:p>
            <a:pPr algn="just"/>
            <a:r>
              <a:rPr lang="es-PE" dirty="0"/>
              <a:t>Cuando no se suscribe por causa atribuible a la entidad: El postor ganador puede requerirle para la suscripción y otorgar un plazo de 5 días hábiles. Vencido el plazo, el postor puede dejar sin efecto la buena pro y deja de estar obligado a suscribir contrato. La entidad no puede volver a convocar el mismo procedimiento en el mismo ejercicio.</a:t>
            </a:r>
          </a:p>
        </p:txBody>
      </p:sp>
    </p:spTree>
    <p:extLst>
      <p:ext uri="{BB962C8B-B14F-4D97-AF65-F5344CB8AC3E}">
        <p14:creationId xmlns:p14="http://schemas.microsoft.com/office/powerpoint/2010/main" val="895700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3603"/>
            <a:ext cx="10515600" cy="1325563"/>
          </a:xfrm>
        </p:spPr>
        <p:txBody>
          <a:bodyPr/>
          <a:lstStyle/>
          <a:p>
            <a:r>
              <a:rPr lang="es-PE" b="1" dirty="0"/>
              <a:t>Plazo de ejecución contractual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5793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7594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66962"/>
            <a:ext cx="10515600" cy="1325563"/>
          </a:xfrm>
        </p:spPr>
        <p:txBody>
          <a:bodyPr/>
          <a:lstStyle/>
          <a:p>
            <a:r>
              <a:rPr lang="es-PE" b="1" dirty="0"/>
              <a:t>Vigencia del contrato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5262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895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02476"/>
            <a:ext cx="10515600" cy="1325563"/>
          </a:xfrm>
        </p:spPr>
        <p:txBody>
          <a:bodyPr/>
          <a:lstStyle/>
          <a:p>
            <a:r>
              <a:rPr lang="es-PE" b="1" dirty="0"/>
              <a:t>Garantías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E" dirty="0"/>
              <a:t>Cartas fianza o pólizas de caución emitidas por entidades supervisadas por la SBS con clasificación B o superior.</a:t>
            </a:r>
          </a:p>
          <a:p>
            <a:pPr algn="just"/>
            <a:r>
              <a:rPr lang="es-PE" dirty="0"/>
              <a:t>Deben ser incondicionales, solidarias, irrevocables y de realización automática en el país, al solo requerimiento de la respectiva Entidad.</a:t>
            </a:r>
          </a:p>
          <a:p>
            <a:pPr algn="just"/>
            <a:r>
              <a:rPr lang="es-PE" dirty="0"/>
              <a:t>Realización automática:  Deben honrarlas de inmediato dentro del plazo máximo de tres (3) días hábiles. Toda demora genera responsabilidad solidaria para el emisor de la garantía y para el postor o contratista, y da lugar al pago de intereses legales en favor de la Entidad.</a:t>
            </a:r>
          </a:p>
          <a:p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87685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40472"/>
            <a:ext cx="10515600" cy="1140946"/>
          </a:xfrm>
        </p:spPr>
        <p:txBody>
          <a:bodyPr/>
          <a:lstStyle/>
          <a:p>
            <a:r>
              <a:rPr lang="es-PE" b="1" dirty="0"/>
              <a:t>Garantías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308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4722"/>
            <a:ext cx="10515600" cy="1325563"/>
          </a:xfrm>
        </p:spPr>
        <p:txBody>
          <a:bodyPr/>
          <a:lstStyle/>
          <a:p>
            <a:r>
              <a:rPr lang="es-PE" b="1" dirty="0"/>
              <a:t>Garantía de fiel cumplimiento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E" dirty="0"/>
              <a:t>Requisito indispensable para firmar contrato</a:t>
            </a:r>
          </a:p>
          <a:p>
            <a:pPr algn="just"/>
            <a:r>
              <a:rPr lang="es-PE" dirty="0"/>
              <a:t>Equivale al 10% del monto del contrato original</a:t>
            </a:r>
          </a:p>
          <a:p>
            <a:pPr algn="just"/>
            <a:r>
              <a:rPr lang="es-PE" dirty="0"/>
              <a:t>Vigencia:</a:t>
            </a:r>
          </a:p>
          <a:p>
            <a:pPr lvl="1" algn="just"/>
            <a:r>
              <a:rPr lang="es-PE" dirty="0"/>
              <a:t>En bienes, servicios en general y consultoría en general: hasta la conformidad de la recepción de la prestación a cargo del contratista.</a:t>
            </a:r>
          </a:p>
          <a:p>
            <a:pPr lvl="1" algn="just"/>
            <a:r>
              <a:rPr lang="es-PE" dirty="0"/>
              <a:t>En obras y consultoría de obras: hasta el consentimiento de la liquidación de obra. La entidad devuelve la garantía: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PE" dirty="0"/>
              <a:t> Cuando hay saldo a favor del contratista y la cuantía se somete a arbitraje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PE" dirty="0"/>
              <a:t>Cuando hay saldo a favor de la entidad que es menor al monto de la garantía: Se devuelve la garantía de fiel cumplimiento y se otorga otra por el saldo en discusión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es-PE" dirty="0"/>
          </a:p>
          <a:p>
            <a:pPr lvl="1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02720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31456"/>
            <a:ext cx="10515600" cy="1325563"/>
          </a:xfrm>
        </p:spPr>
        <p:txBody>
          <a:bodyPr/>
          <a:lstStyle/>
          <a:p>
            <a:r>
              <a:rPr lang="es-PE" b="1" dirty="0"/>
              <a:t>Garantía de fiel cumplimiento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E" dirty="0"/>
              <a:t>Sustitución de garantía en ejecución de obras:</a:t>
            </a:r>
          </a:p>
          <a:p>
            <a:pPr algn="just"/>
            <a:r>
              <a:rPr lang="es-PE" dirty="0"/>
              <a:t>A partir de la fecha en que se anote la recepción de obra, siempre que: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La entidad haya retenido el 5% del monto del contrato a solicitud del contratista.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La retención se hace desde la segunda mitad del número total de valorizaciones, según el calendario de avance de obra valorizado.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El contratista presente garantía de fiel cumplimiento por el 5% del contrato vigente.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5053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92705"/>
            <a:ext cx="10515600" cy="1325563"/>
          </a:xfrm>
        </p:spPr>
        <p:txBody>
          <a:bodyPr/>
          <a:lstStyle/>
          <a:p>
            <a:r>
              <a:rPr lang="es-PE" b="1" dirty="0"/>
              <a:t>Garantía de fiel cumplimiento: Retención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53224"/>
            <a:ext cx="10515600" cy="47919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PE" dirty="0"/>
              <a:t>En contratos suscritos con </a:t>
            </a:r>
            <a:r>
              <a:rPr lang="es-PE" b="1" dirty="0">
                <a:solidFill>
                  <a:srgbClr val="FF0000"/>
                </a:solidFill>
              </a:rPr>
              <a:t>micro y pequeñas empresas</a:t>
            </a:r>
          </a:p>
          <a:p>
            <a:pPr algn="just"/>
            <a:r>
              <a:rPr lang="es-PE" dirty="0"/>
              <a:t>En contratos periódicos de suministro de bienes, servicios en general, consultoría en general</a:t>
            </a:r>
          </a:p>
          <a:p>
            <a:pPr algn="just"/>
            <a:r>
              <a:rPr lang="es-PE" dirty="0"/>
              <a:t>En ejecución y consultoría de obras, SOLO procede si: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Deriva de un procedimiento de Adjudicación Simplificada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El plazo de ejecución sea igual o mayor a 60 días calendario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El pago considere al menos dos valorizaciones periódicas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PE" dirty="0"/>
          </a:p>
          <a:p>
            <a:pPr algn="just"/>
            <a:r>
              <a:rPr lang="es-PE" dirty="0"/>
              <a:t>La retención se realiza durante la primera mitad del número total de pagos a realizarse, con cargo a ser devueltos con la liquidación</a:t>
            </a:r>
          </a:p>
          <a:p>
            <a:pPr algn="just"/>
            <a:r>
              <a:rPr lang="es-PE" dirty="0"/>
              <a:t>Cuando el servicio considere honorario de éxito, se realiza sobre el honorario fijo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2781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4217" y="892125"/>
            <a:ext cx="10515600" cy="1325563"/>
          </a:xfrm>
        </p:spPr>
        <p:txBody>
          <a:bodyPr/>
          <a:lstStyle/>
          <a:p>
            <a:r>
              <a:rPr lang="es-PE" b="1" dirty="0"/>
              <a:t>Garantía de fiel cumplimiento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00834"/>
            <a:ext cx="10515600" cy="4351338"/>
          </a:xfrm>
        </p:spPr>
        <p:txBody>
          <a:bodyPr/>
          <a:lstStyle/>
          <a:p>
            <a:pPr algn="just"/>
            <a:r>
              <a:rPr lang="es-PE" b="1" dirty="0"/>
              <a:t>En prestaciones accesorias: </a:t>
            </a:r>
            <a:r>
              <a:rPr lang="es-PE" dirty="0"/>
              <a:t>Cuando el contrato conlleva prestaciones accesorias como mantenimiento, reparación, etc.</a:t>
            </a:r>
          </a:p>
          <a:p>
            <a:pPr algn="just"/>
            <a:r>
              <a:rPr lang="es-PE" dirty="0"/>
              <a:t>Garantía por el 10% de la prestación accesoria.</a:t>
            </a:r>
          </a:p>
          <a:p>
            <a:pPr algn="just"/>
            <a:r>
              <a:rPr lang="es-PE" dirty="0"/>
              <a:t>Renovación periódica hasta que se cumplan todas las prestaciones.</a:t>
            </a:r>
          </a:p>
        </p:txBody>
      </p:sp>
    </p:spTree>
    <p:extLst>
      <p:ext uri="{BB962C8B-B14F-4D97-AF65-F5344CB8AC3E}">
        <p14:creationId xmlns:p14="http://schemas.microsoft.com/office/powerpoint/2010/main" val="380867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9748" y="949510"/>
            <a:ext cx="10515600" cy="1325563"/>
          </a:xfrm>
        </p:spPr>
        <p:txBody>
          <a:bodyPr/>
          <a:lstStyle/>
          <a:p>
            <a:r>
              <a:rPr lang="es-PE" b="1" dirty="0"/>
              <a:t>Excepciones a garantías de fiel cumplimiento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1958"/>
            <a:ext cx="10515600" cy="4351338"/>
          </a:xfrm>
        </p:spPr>
        <p:txBody>
          <a:bodyPr/>
          <a:lstStyle/>
          <a:p>
            <a:pPr algn="just"/>
            <a:r>
              <a:rPr lang="es-PE" dirty="0"/>
              <a:t>En contratos de bienes y servicios (distintos de consultoría de obra) menores a S/. 100,000, incluye contratos por ítems cuya sumatoria no alcance ese monto y en procedimientos de compras corporativas.</a:t>
            </a:r>
          </a:p>
          <a:p>
            <a:pPr algn="just"/>
            <a:r>
              <a:rPr lang="es-PE" dirty="0"/>
              <a:t>En adquisición de inmuebles.</a:t>
            </a:r>
          </a:p>
          <a:p>
            <a:pPr algn="just"/>
            <a:r>
              <a:rPr lang="es-PE" dirty="0"/>
              <a:t>Arrendamiento de inmuebles.</a:t>
            </a:r>
          </a:p>
          <a:p>
            <a:pPr algn="just"/>
            <a:r>
              <a:rPr lang="es-PE" dirty="0"/>
              <a:t>Contrataciones complementarias.</a:t>
            </a:r>
          </a:p>
        </p:txBody>
      </p:sp>
    </p:spTree>
    <p:extLst>
      <p:ext uri="{BB962C8B-B14F-4D97-AF65-F5344CB8AC3E}">
        <p14:creationId xmlns:p14="http://schemas.microsoft.com/office/powerpoint/2010/main" val="239298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75847"/>
            <a:ext cx="10515600" cy="1325563"/>
          </a:xfrm>
        </p:spPr>
        <p:txBody>
          <a:bodyPr/>
          <a:lstStyle/>
          <a:p>
            <a:r>
              <a:rPr lang="es-PE" b="1" dirty="0"/>
              <a:t>Contenido del Contrato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7908235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E" dirty="0"/>
              <a:t>En los actos preparatorios:</a:t>
            </a:r>
          </a:p>
          <a:p>
            <a:pPr algn="just"/>
            <a:r>
              <a:rPr lang="es-PE" dirty="0"/>
              <a:t>Elaborar la proforma del contrato</a:t>
            </a:r>
          </a:p>
          <a:p>
            <a:pPr algn="just"/>
            <a:r>
              <a:rPr lang="es-PE" dirty="0"/>
              <a:t>En ejecución de obras: </a:t>
            </a:r>
          </a:p>
          <a:p>
            <a:pPr lvl="1" algn="just"/>
            <a:r>
              <a:rPr lang="es-PE" dirty="0"/>
              <a:t>Identificar y asignar riesgos.</a:t>
            </a:r>
          </a:p>
          <a:p>
            <a:pPr lvl="1" algn="just"/>
            <a:r>
              <a:rPr lang="es-PE" dirty="0"/>
              <a:t>Disponibilidad de terreno para su entrega total o parcial.</a:t>
            </a:r>
          </a:p>
          <a:p>
            <a:pPr lvl="1" algn="just"/>
            <a:r>
              <a:rPr lang="es-PE" dirty="0"/>
              <a:t>Residentes o supervisores a tiempo completo no deben prestar servicios en más de una obra a la vez.</a:t>
            </a:r>
          </a:p>
          <a:p>
            <a:endParaRPr lang="es-PE" dirty="0"/>
          </a:p>
          <a:p>
            <a:pPr lvl="1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89772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6844" y="644710"/>
            <a:ext cx="5416826" cy="1325563"/>
          </a:xfrm>
        </p:spPr>
        <p:txBody>
          <a:bodyPr/>
          <a:lstStyle/>
          <a:p>
            <a:r>
              <a:rPr lang="es-PE" b="1" dirty="0"/>
              <a:t>Garantía por adelantos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1958"/>
            <a:ext cx="10515600" cy="4351338"/>
          </a:xfrm>
        </p:spPr>
        <p:txBody>
          <a:bodyPr/>
          <a:lstStyle/>
          <a:p>
            <a:pPr algn="just"/>
            <a:r>
              <a:rPr lang="es-PE" dirty="0"/>
              <a:t>Procede por adelantos directos y por materiales.</a:t>
            </a:r>
          </a:p>
          <a:p>
            <a:pPr algn="just"/>
            <a:r>
              <a:rPr lang="es-PE" dirty="0"/>
              <a:t>El monto es equivalente al adelanto.</a:t>
            </a:r>
          </a:p>
          <a:p>
            <a:pPr algn="just"/>
            <a:r>
              <a:rPr lang="es-PE" dirty="0"/>
              <a:t>Plazo: mínimo 3 meses renovable hasta la amortización total del adelanto. Se puede reducir hasta el monto por amortizar.</a:t>
            </a:r>
          </a:p>
          <a:p>
            <a:pPr algn="just"/>
            <a:r>
              <a:rPr lang="es-PE" dirty="0"/>
              <a:t>Si el plazo de ejecución es menor a 3 meses, se emiten por plazo menor, debe cubrir la fecha prevista para la amortización del adelanto.</a:t>
            </a:r>
          </a:p>
          <a:p>
            <a:pPr algn="just"/>
            <a:r>
              <a:rPr lang="es-PE" dirty="0"/>
              <a:t>En materiales, se mantiene hasta la utilización de los materiales, puede reducirse de manera proporcional.</a:t>
            </a:r>
          </a:p>
        </p:txBody>
      </p:sp>
    </p:spTree>
    <p:extLst>
      <p:ext uri="{BB962C8B-B14F-4D97-AF65-F5344CB8AC3E}">
        <p14:creationId xmlns:p14="http://schemas.microsoft.com/office/powerpoint/2010/main" val="32835685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95870" y="681037"/>
            <a:ext cx="5801139" cy="1325563"/>
          </a:xfrm>
        </p:spPr>
        <p:txBody>
          <a:bodyPr/>
          <a:lstStyle/>
          <a:p>
            <a:r>
              <a:rPr lang="es-PE" b="1" dirty="0"/>
              <a:t>Garantía por adelantos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PE" b="1" dirty="0">
                <a:solidFill>
                  <a:srgbClr val="FF0000"/>
                </a:solidFill>
              </a:rPr>
              <a:t>Adelanto Directo </a:t>
            </a:r>
            <a:endParaRPr lang="es-PE" dirty="0"/>
          </a:p>
          <a:p>
            <a:pPr algn="just"/>
            <a:r>
              <a:rPr lang="es-PE" dirty="0"/>
              <a:t>Deben estar previstos en los documentos del procedimiento: incluyendo el plazo para solicitarlo.</a:t>
            </a:r>
          </a:p>
          <a:p>
            <a:pPr algn="just"/>
            <a:r>
              <a:rPr lang="es-PE" dirty="0"/>
              <a:t>Monto máximo: 30% del monto del contrato original.</a:t>
            </a:r>
          </a:p>
          <a:p>
            <a:pPr algn="just"/>
            <a:r>
              <a:rPr lang="es-PE" dirty="0"/>
              <a:t>Con la solicitud, se presenta la garantía y el comprobante de pago.</a:t>
            </a:r>
          </a:p>
          <a:p>
            <a:pPr algn="just"/>
            <a:r>
              <a:rPr lang="es-PE" dirty="0"/>
              <a:t>Se amortiza mediante descuentos proporcionales en cada uno de los pagos parciales que se efectúen al contratista.</a:t>
            </a:r>
          </a:p>
          <a:p>
            <a:pPr algn="just"/>
            <a:r>
              <a:rPr lang="es-PE" dirty="0"/>
              <a:t>La diferencia por la amortización parcial se ajusta en el pago siguiente o al momento de dar la conformidad.</a:t>
            </a:r>
          </a:p>
        </p:txBody>
      </p:sp>
    </p:spTree>
    <p:extLst>
      <p:ext uri="{BB962C8B-B14F-4D97-AF65-F5344CB8AC3E}">
        <p14:creationId xmlns:p14="http://schemas.microsoft.com/office/powerpoint/2010/main" val="1672206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83602"/>
            <a:ext cx="10515600" cy="1325563"/>
          </a:xfrm>
        </p:spPr>
        <p:txBody>
          <a:bodyPr/>
          <a:lstStyle/>
          <a:p>
            <a:r>
              <a:rPr lang="es-PE" b="1" dirty="0"/>
              <a:t>Ejecución de garantías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226783"/>
              </p:ext>
            </p:extLst>
          </p:nvPr>
        </p:nvGraphicFramePr>
        <p:xfrm>
          <a:off x="838200" y="1923635"/>
          <a:ext cx="10515600" cy="4679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4453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2113" y="837409"/>
            <a:ext cx="8835887" cy="1325563"/>
          </a:xfrm>
        </p:spPr>
        <p:txBody>
          <a:bodyPr/>
          <a:lstStyle/>
          <a:p>
            <a:r>
              <a:rPr lang="es-PE" b="1" dirty="0"/>
              <a:t>Ejecución de garantías: procedimiento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62972"/>
            <a:ext cx="10515600" cy="4351338"/>
          </a:xfrm>
        </p:spPr>
        <p:txBody>
          <a:bodyPr/>
          <a:lstStyle/>
          <a:p>
            <a:pPr algn="just"/>
            <a:r>
              <a:rPr lang="es-PE" dirty="0"/>
              <a:t>Para ejecutar la garantía de adelanto, la entidad requiere notarialmente al contratista para que en un plazo de 10 días devuelva el monto pendiente de amortizar.</a:t>
            </a:r>
          </a:p>
          <a:p>
            <a:pPr algn="just"/>
            <a:r>
              <a:rPr lang="es-PE" dirty="0"/>
              <a:t>La entidad tiene la responsabilidad de verificar que la causa de ejecución se cumpla. </a:t>
            </a:r>
          </a:p>
          <a:p>
            <a:pPr algn="just"/>
            <a:r>
              <a:rPr lang="es-PE" dirty="0"/>
              <a:t>La entidad bancaria debe cumplir con la ejecución, sin verificar la causa. El incumplimiento es sancionado por la SBS.</a:t>
            </a:r>
          </a:p>
        </p:txBody>
      </p:sp>
    </p:spTree>
    <p:extLst>
      <p:ext uri="{BB962C8B-B14F-4D97-AF65-F5344CB8AC3E}">
        <p14:creationId xmlns:p14="http://schemas.microsoft.com/office/powerpoint/2010/main" val="2615706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9947" y="722006"/>
            <a:ext cx="6374296" cy="1325563"/>
          </a:xfrm>
        </p:spPr>
        <p:txBody>
          <a:bodyPr/>
          <a:lstStyle/>
          <a:p>
            <a:r>
              <a:rPr lang="es-PE" b="1" dirty="0"/>
              <a:t>Modificaciones al Contrato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08043" y="1804642"/>
            <a:ext cx="9882809" cy="4351338"/>
          </a:xfrm>
        </p:spPr>
        <p:txBody>
          <a:bodyPr/>
          <a:lstStyle/>
          <a:p>
            <a:pPr algn="just"/>
            <a:r>
              <a:rPr lang="es-PE" dirty="0"/>
              <a:t>Por orden de la entidad</a:t>
            </a:r>
          </a:p>
          <a:p>
            <a:pPr algn="just"/>
            <a:r>
              <a:rPr lang="es-PE" dirty="0"/>
              <a:t>A solicitud del contratista aprobada por la entidad</a:t>
            </a:r>
          </a:p>
          <a:p>
            <a:pPr algn="just"/>
            <a:r>
              <a:rPr lang="es-PE" dirty="0"/>
              <a:t>Finalidad: alcanzar la finalidad del contrato de manera oportuna y eficiente</a:t>
            </a:r>
          </a:p>
          <a:p>
            <a:pPr algn="just"/>
            <a:r>
              <a:rPr lang="es-PE" dirty="0"/>
              <a:t>Límite: Afectar el equilibrio económico financiero del contrato</a:t>
            </a:r>
          </a:p>
          <a:p>
            <a:pPr marL="0" indent="0" algn="just">
              <a:buNone/>
            </a:pPr>
            <a:endParaRPr lang="es-PE" dirty="0"/>
          </a:p>
          <a:p>
            <a:pPr marL="0" indent="0" algn="just">
              <a:buNone/>
            </a:pPr>
            <a:r>
              <a:rPr lang="es-PE" b="1" dirty="0">
                <a:solidFill>
                  <a:srgbClr val="FF0000"/>
                </a:solidFill>
              </a:rPr>
              <a:t>Principio de equidad:</a:t>
            </a:r>
            <a:r>
              <a:rPr lang="es-PE" dirty="0"/>
              <a:t> La parte beneficiada debe compensar económicamente a la parte perjudicada para restablecer el equilibrio</a:t>
            </a:r>
          </a:p>
          <a:p>
            <a:endParaRPr lang="es-PE" dirty="0"/>
          </a:p>
          <a:p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978951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195" y="847737"/>
            <a:ext cx="8663609" cy="1325563"/>
          </a:xfrm>
        </p:spPr>
        <p:txBody>
          <a:bodyPr/>
          <a:lstStyle/>
          <a:p>
            <a:r>
              <a:rPr lang="es-PE" b="1" dirty="0"/>
              <a:t>Modificaciones al Contrato: supuestos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4194" y="2056445"/>
            <a:ext cx="7512327" cy="4351338"/>
          </a:xfrm>
        </p:spPr>
        <p:txBody>
          <a:bodyPr/>
          <a:lstStyle/>
          <a:p>
            <a:pPr algn="just"/>
            <a:r>
              <a:rPr lang="es-PE" dirty="0"/>
              <a:t>Prestaciones Adicionales</a:t>
            </a:r>
          </a:p>
          <a:p>
            <a:pPr algn="just"/>
            <a:r>
              <a:rPr lang="es-PE" dirty="0"/>
              <a:t>Reducción de prestaciones</a:t>
            </a:r>
          </a:p>
          <a:p>
            <a:pPr algn="just"/>
            <a:r>
              <a:rPr lang="es-PE" dirty="0"/>
              <a:t>Autorización de ampliaciones de plazo</a:t>
            </a:r>
          </a:p>
          <a:p>
            <a:pPr algn="just"/>
            <a:r>
              <a:rPr lang="es-PE" dirty="0"/>
              <a:t>Otras modificaciones</a:t>
            </a:r>
          </a:p>
        </p:txBody>
      </p:sp>
    </p:spTree>
    <p:extLst>
      <p:ext uri="{BB962C8B-B14F-4D97-AF65-F5344CB8AC3E}">
        <p14:creationId xmlns:p14="http://schemas.microsoft.com/office/powerpoint/2010/main" val="71089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5878" y="842688"/>
            <a:ext cx="9047922" cy="1325563"/>
          </a:xfrm>
        </p:spPr>
        <p:txBody>
          <a:bodyPr/>
          <a:lstStyle/>
          <a:p>
            <a:r>
              <a:rPr lang="es-PE" b="1" dirty="0"/>
              <a:t>Prestaciones Adicionales: </a:t>
            </a:r>
            <a:r>
              <a:rPr lang="es-PE" b="1" dirty="0">
                <a:solidFill>
                  <a:srgbClr val="FF0000"/>
                </a:solidFill>
              </a:rPr>
              <a:t>bienes, servicios y consultoría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44218" y="2168251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s-PE" dirty="0"/>
              <a:t>Sustento del área usuaria</a:t>
            </a:r>
          </a:p>
          <a:p>
            <a:pPr algn="just"/>
            <a:r>
              <a:rPr lang="es-PE" dirty="0"/>
              <a:t>Indispensable para alcanzar la finalidad del contrato</a:t>
            </a:r>
          </a:p>
          <a:p>
            <a:pPr algn="just"/>
            <a:r>
              <a:rPr lang="es-PE" dirty="0">
                <a:solidFill>
                  <a:srgbClr val="FF0000"/>
                </a:solidFill>
              </a:rPr>
              <a:t>Hasta 25% del monto del contrato original</a:t>
            </a:r>
          </a:p>
          <a:p>
            <a:pPr algn="just"/>
            <a:r>
              <a:rPr lang="es-PE" dirty="0"/>
              <a:t>El costo se calcula sobre la base de las especificaciones técnicas o términos de referencia y las condiciones pactadas en el contrato. En defecto, por acuerdo de las partes.</a:t>
            </a:r>
          </a:p>
          <a:p>
            <a:pPr algn="just"/>
            <a:r>
              <a:rPr lang="es-PE" dirty="0"/>
              <a:t>Excepcional</a:t>
            </a:r>
          </a:p>
          <a:p>
            <a:pPr algn="just"/>
            <a:endParaRPr lang="es-PE" dirty="0"/>
          </a:p>
          <a:p>
            <a:pPr algn="just"/>
            <a:r>
              <a:rPr lang="es-PE" dirty="0">
                <a:solidFill>
                  <a:srgbClr val="FF0000"/>
                </a:solidFill>
              </a:rPr>
              <a:t>Reducción de prestaciones en bienes, servicios y obras: Hasta 25% del monto del contrato original</a:t>
            </a:r>
          </a:p>
        </p:txBody>
      </p:sp>
    </p:spTree>
    <p:extLst>
      <p:ext uri="{BB962C8B-B14F-4D97-AF65-F5344CB8AC3E}">
        <p14:creationId xmlns:p14="http://schemas.microsoft.com/office/powerpoint/2010/main" val="9147763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15917" y="710843"/>
            <a:ext cx="5960166" cy="1325563"/>
          </a:xfrm>
        </p:spPr>
        <p:txBody>
          <a:bodyPr/>
          <a:lstStyle/>
          <a:p>
            <a:r>
              <a:rPr lang="es-PE" b="1" dirty="0"/>
              <a:t>Prestaciones Adicionales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94352" y="2396629"/>
            <a:ext cx="9803296" cy="1738049"/>
          </a:xfrm>
        </p:spPr>
        <p:txBody>
          <a:bodyPr/>
          <a:lstStyle/>
          <a:p>
            <a:pPr algn="just"/>
            <a:r>
              <a:rPr lang="es-PE" dirty="0"/>
              <a:t>Mediante resolución del Titular de la entidad.</a:t>
            </a:r>
          </a:p>
          <a:p>
            <a:pPr algn="just"/>
            <a:r>
              <a:rPr lang="es-PE" dirty="0"/>
              <a:t>Da lugar al incremento o reducción de garantías. Dentro de los 8 días de ordenada la prestación adicional.</a:t>
            </a:r>
          </a:p>
          <a:p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1011923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2182" y="825609"/>
            <a:ext cx="10515600" cy="1325563"/>
          </a:xfrm>
        </p:spPr>
        <p:txBody>
          <a:bodyPr/>
          <a:lstStyle/>
          <a:p>
            <a:r>
              <a:rPr lang="es-PE" b="1" dirty="0"/>
              <a:t>Prestaciones adicionales: </a:t>
            </a:r>
            <a:r>
              <a:rPr lang="es-PE" b="1" dirty="0">
                <a:solidFill>
                  <a:srgbClr val="FF0000"/>
                </a:solidFill>
              </a:rPr>
              <a:t>Obras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2801906"/>
              </p:ext>
            </p:extLst>
          </p:nvPr>
        </p:nvGraphicFramePr>
        <p:xfrm>
          <a:off x="838200" y="1825625"/>
          <a:ext cx="10515600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b="1" baseline="0" dirty="0">
                          <a:solidFill>
                            <a:schemeClr val="tx1"/>
                          </a:solidFill>
                        </a:rPr>
                        <a:t>Hasta 15% del monto del contrato original  restándole los deductivos vinculados.</a:t>
                      </a:r>
                    </a:p>
                    <a:p>
                      <a:pPr algn="ctr"/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b="1" u="sng" baseline="0" dirty="0">
                          <a:solidFill>
                            <a:schemeClr val="tx1"/>
                          </a:solidFill>
                        </a:rPr>
                        <a:t>Hasta 50%</a:t>
                      </a:r>
                      <a:r>
                        <a:rPr lang="es-PE" b="1" baseline="0" dirty="0">
                          <a:solidFill>
                            <a:schemeClr val="tx1"/>
                          </a:solidFill>
                        </a:rPr>
                        <a:t> del monto del contrato original  restándole los deductivos vinculados.</a:t>
                      </a:r>
                    </a:p>
                    <a:p>
                      <a:pPr algn="ctr"/>
                      <a:endParaRPr lang="es-PE" dirty="0"/>
                    </a:p>
                    <a:p>
                      <a:pPr algn="ctr"/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Aprobados por el Titular de la Entidad.</a:t>
                      </a:r>
                    </a:p>
                    <a:p>
                      <a:pPr algn="l"/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Los adicionales</a:t>
                      </a:r>
                      <a:r>
                        <a:rPr lang="es-PE" baseline="0" dirty="0"/>
                        <a:t> son indispensables por deficiencias del expediente técnico.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En contratos de supervisión: En casos distintos de adicionales de obra, por variaciones</a:t>
                      </a:r>
                      <a:r>
                        <a:rPr lang="es-PE" baseline="0" dirty="0"/>
                        <a:t> en el plazo de la obra o variación en el ritmo de trabajo.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Son indispensables</a:t>
                      </a:r>
                      <a:r>
                        <a:rPr lang="es-PE" baseline="0" dirty="0"/>
                        <a:t> por situaciones imprevisibles posteriores al perfeccionamiento del contrato.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Por causas no previsibles en</a:t>
                      </a:r>
                      <a:r>
                        <a:rPr lang="es-PE" baseline="0" dirty="0"/>
                        <a:t> el expediente técnico y que no son de responsabilidad del contratista.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Aprobados por el titular</a:t>
                      </a:r>
                      <a:r>
                        <a:rPr lang="es-PE" baseline="0" dirty="0"/>
                        <a:t> de la entidad.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Autorización previa de</a:t>
                      </a:r>
                      <a:r>
                        <a:rPr lang="es-PE" baseline="0" dirty="0"/>
                        <a:t> la CGR.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PE" dirty="0"/>
                        <a:t>Comunicar a la Comisión de Presupuesto</a:t>
                      </a:r>
                      <a:r>
                        <a:rPr lang="es-PE" baseline="0" dirty="0"/>
                        <a:t> y Cuenta General de la República del Congreso y del MEF.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4494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50165" y="681037"/>
            <a:ext cx="10515600" cy="1325563"/>
          </a:xfrm>
        </p:spPr>
        <p:txBody>
          <a:bodyPr/>
          <a:lstStyle/>
          <a:p>
            <a:r>
              <a:rPr lang="es-PE" b="1" dirty="0"/>
              <a:t>Ampliación del plazo contractual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44218" y="184439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PE" dirty="0"/>
              <a:t>Cuando se apruebe un adicional que afecte el plazo</a:t>
            </a:r>
          </a:p>
          <a:p>
            <a:pPr algn="just"/>
            <a:r>
              <a:rPr lang="es-PE" dirty="0"/>
              <a:t>Por atrasos o paralizaciones no imputables al contratista</a:t>
            </a:r>
          </a:p>
          <a:p>
            <a:pPr algn="just"/>
            <a:r>
              <a:rPr lang="es-PE" dirty="0"/>
              <a:t>Se solicita dentro de los 7 días de aprobado el adicional o finalizado el hecho que motivó la paralización</a:t>
            </a:r>
          </a:p>
          <a:p>
            <a:pPr algn="just"/>
            <a:r>
              <a:rPr lang="es-PE" dirty="0"/>
              <a:t>La entidad resuelve en 10 días hábiles</a:t>
            </a:r>
          </a:p>
          <a:p>
            <a:pPr algn="just"/>
            <a:r>
              <a:rPr lang="es-PE" dirty="0"/>
              <a:t>De no existir pronunciamiento: </a:t>
            </a:r>
            <a:r>
              <a:rPr lang="es-PE" b="1" dirty="0">
                <a:solidFill>
                  <a:srgbClr val="FF0000"/>
                </a:solidFill>
              </a:rPr>
              <a:t>se entiende aprobada</a:t>
            </a:r>
          </a:p>
          <a:p>
            <a:pPr algn="just"/>
            <a:r>
              <a:rPr lang="es-PE" b="1" dirty="0">
                <a:solidFill>
                  <a:srgbClr val="FF0000"/>
                </a:solidFill>
              </a:rPr>
              <a:t>En bienes, servicios y consultoría en general: dan lugar a gastos generales debidamente acreditados</a:t>
            </a:r>
          </a:p>
          <a:p>
            <a:pPr algn="just"/>
            <a:r>
              <a:rPr lang="es-PE" b="1" dirty="0">
                <a:solidFill>
                  <a:srgbClr val="FF0000"/>
                </a:solidFill>
              </a:rPr>
              <a:t>Consultoría de obra: gasto general, el costo directo acreditado y la utilidad</a:t>
            </a:r>
          </a:p>
          <a:p>
            <a:pPr algn="just"/>
            <a:r>
              <a:rPr lang="es-PE" b="1" dirty="0"/>
              <a:t>La ampliación de plazo, modifica también los contratos vinculados</a:t>
            </a:r>
          </a:p>
        </p:txBody>
      </p:sp>
    </p:spTree>
    <p:extLst>
      <p:ext uri="{BB962C8B-B14F-4D97-AF65-F5344CB8AC3E}">
        <p14:creationId xmlns:p14="http://schemas.microsoft.com/office/powerpoint/2010/main" val="156329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4722"/>
            <a:ext cx="10515600" cy="1325563"/>
          </a:xfrm>
        </p:spPr>
        <p:txBody>
          <a:bodyPr/>
          <a:lstStyle/>
          <a:p>
            <a:r>
              <a:rPr lang="es-PE" b="1" dirty="0"/>
              <a:t>Contenido del Contrato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E" dirty="0"/>
              <a:t>Responsabilidad de la Entidad: Adecuada formulación del expediente técnico o estudios definitivos es responsabilidad del proyectista y la supervisión.</a:t>
            </a:r>
          </a:p>
          <a:p>
            <a:pPr marL="457200" lvl="1" indent="0" algn="just">
              <a:buNone/>
            </a:pPr>
            <a:endParaRPr lang="es-PE" dirty="0"/>
          </a:p>
          <a:p>
            <a:pPr algn="just"/>
            <a:r>
              <a:rPr lang="es-PE" dirty="0"/>
              <a:t> Responsabilidad del Contratista: Realizar correctamente todas las prestaciones del contrato utilizando la debida diligencia y apoyando el buen desarrollo contractual para conseguir los objetivos públicos.</a:t>
            </a:r>
          </a:p>
        </p:txBody>
      </p:sp>
    </p:spTree>
    <p:extLst>
      <p:ext uri="{BB962C8B-B14F-4D97-AF65-F5344CB8AC3E}">
        <p14:creationId xmlns:p14="http://schemas.microsoft.com/office/powerpoint/2010/main" val="35058898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70852" y="578319"/>
            <a:ext cx="6158948" cy="1325563"/>
          </a:xfrm>
        </p:spPr>
        <p:txBody>
          <a:bodyPr/>
          <a:lstStyle/>
          <a:p>
            <a:r>
              <a:rPr lang="es-PE" b="1" dirty="0"/>
              <a:t>Otras modificaciones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91980"/>
            <a:ext cx="10515600" cy="4824681"/>
          </a:xfrm>
        </p:spPr>
        <p:txBody>
          <a:bodyPr>
            <a:normAutofit lnSpcReduction="10000"/>
          </a:bodyPr>
          <a:lstStyle/>
          <a:p>
            <a:pPr algn="just"/>
            <a:r>
              <a:rPr lang="es-PE" dirty="0"/>
              <a:t>Es posible solicitar otras modificaciones cuando sean indispensables para lograr la finalidad del contrato.</a:t>
            </a:r>
          </a:p>
          <a:p>
            <a:pPr algn="just"/>
            <a:r>
              <a:rPr lang="es-PE" dirty="0"/>
              <a:t>Requieren informe técnico legal que sustente: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La necesidad de la modificación para cumplir la finalidad del contrato de manera oportuna y eficiente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Que no se cambien los elementos esenciales del objeto de contratación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s-PE" dirty="0"/>
              <a:t> Que los hechos que lo sustentan derivan de hechos sobrevinientes a la presentación de ofertas, no imputables a las partes</a:t>
            </a:r>
          </a:p>
          <a:p>
            <a:pPr algn="just"/>
            <a:r>
              <a:rPr lang="es-PE" dirty="0"/>
              <a:t>Si están sujetos a supervisión: opinión favorable del supervisor.</a:t>
            </a:r>
          </a:p>
          <a:p>
            <a:pPr algn="just"/>
            <a:r>
              <a:rPr lang="es-PE" dirty="0"/>
              <a:t>Suscripción de adenda y registro en OSCE.</a:t>
            </a:r>
          </a:p>
          <a:p>
            <a:pPr algn="just"/>
            <a:r>
              <a:rPr lang="es-PE" dirty="0">
                <a:solidFill>
                  <a:srgbClr val="FF0000"/>
                </a:solidFill>
              </a:rPr>
              <a:t>Cuando implique incremento del precio requiere certificación presupuestal y aprobación por el titular.</a:t>
            </a:r>
          </a:p>
        </p:txBody>
      </p:sp>
    </p:spTree>
    <p:extLst>
      <p:ext uri="{BB962C8B-B14F-4D97-AF65-F5344CB8AC3E}">
        <p14:creationId xmlns:p14="http://schemas.microsoft.com/office/powerpoint/2010/main" val="42416463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52630" y="686213"/>
            <a:ext cx="5310809" cy="1325563"/>
          </a:xfrm>
        </p:spPr>
        <p:txBody>
          <a:bodyPr/>
          <a:lstStyle/>
          <a:p>
            <a:r>
              <a:rPr lang="es-PE" b="1" dirty="0"/>
              <a:t>Subcontratación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0965" y="2011776"/>
            <a:ext cx="10515600" cy="4351338"/>
          </a:xfrm>
        </p:spPr>
        <p:txBody>
          <a:bodyPr/>
          <a:lstStyle/>
          <a:p>
            <a:pPr algn="just"/>
            <a:r>
              <a:rPr lang="es-PE" dirty="0"/>
              <a:t>Previa autorización de la entidad</a:t>
            </a:r>
          </a:p>
          <a:p>
            <a:pPr algn="just"/>
            <a:r>
              <a:rPr lang="es-PE" dirty="0"/>
              <a:t>Hasta </a:t>
            </a:r>
            <a:r>
              <a:rPr lang="es-PE" b="1" dirty="0">
                <a:solidFill>
                  <a:srgbClr val="FF0000"/>
                </a:solidFill>
              </a:rPr>
              <a:t>el 40% del monto del contrato original</a:t>
            </a:r>
            <a:r>
              <a:rPr lang="es-PE" dirty="0"/>
              <a:t>, salvo prohibición expresa de las Bases</a:t>
            </a:r>
          </a:p>
          <a:p>
            <a:pPr algn="just"/>
            <a:r>
              <a:rPr lang="es-PE" dirty="0"/>
              <a:t>No es posible subcontratar prestaciones esenciales que determinaron la selección del contratista: No aplica en consultores individuales</a:t>
            </a:r>
          </a:p>
          <a:p>
            <a:pPr algn="just"/>
            <a:r>
              <a:rPr lang="es-PE" dirty="0"/>
              <a:t>El subcontratista debe tener RNP vigente</a:t>
            </a:r>
          </a:p>
          <a:p>
            <a:pPr algn="just"/>
            <a:r>
              <a:rPr lang="es-PE" dirty="0"/>
              <a:t>El contratista mantiene la responsabilidad </a:t>
            </a:r>
          </a:p>
          <a:p>
            <a:pPr algn="just"/>
            <a:r>
              <a:rPr lang="es-PE" dirty="0"/>
              <a:t>La entidad aprueba en un plazo de 5 días hábiles de formulado el pedido. Si no hay pronunciamiento, </a:t>
            </a:r>
            <a:r>
              <a:rPr lang="es-PE" b="1" dirty="0">
                <a:solidFill>
                  <a:srgbClr val="FF0000"/>
                </a:solidFill>
              </a:rPr>
              <a:t>se entiende rechazado.</a:t>
            </a:r>
          </a:p>
        </p:txBody>
      </p:sp>
    </p:spTree>
    <p:extLst>
      <p:ext uri="{BB962C8B-B14F-4D97-AF65-F5344CB8AC3E}">
        <p14:creationId xmlns:p14="http://schemas.microsoft.com/office/powerpoint/2010/main" val="37069123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5609" y="1105450"/>
            <a:ext cx="9365974" cy="1325563"/>
          </a:xfrm>
        </p:spPr>
        <p:txBody>
          <a:bodyPr/>
          <a:lstStyle/>
          <a:p>
            <a:r>
              <a:rPr lang="es-PE" b="1" dirty="0"/>
              <a:t>Cesión de derechos y cesión de posición contractual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5609" y="3101836"/>
            <a:ext cx="7020339" cy="1210920"/>
          </a:xfrm>
        </p:spPr>
        <p:txBody>
          <a:bodyPr/>
          <a:lstStyle/>
          <a:p>
            <a:pPr algn="just"/>
            <a:r>
              <a:rPr lang="es-PE" dirty="0"/>
              <a:t>Procede la cesión de derechos</a:t>
            </a:r>
          </a:p>
          <a:p>
            <a:pPr algn="just"/>
            <a:r>
              <a:rPr lang="es-PE" dirty="0"/>
              <a:t>No procede la cesión de posición contractual</a:t>
            </a:r>
          </a:p>
        </p:txBody>
      </p:sp>
    </p:spTree>
    <p:extLst>
      <p:ext uri="{BB962C8B-B14F-4D97-AF65-F5344CB8AC3E}">
        <p14:creationId xmlns:p14="http://schemas.microsoft.com/office/powerpoint/2010/main" val="35559602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9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49212"/>
            <a:ext cx="10515600" cy="1325563"/>
          </a:xfrm>
        </p:spPr>
        <p:txBody>
          <a:bodyPr/>
          <a:lstStyle/>
          <a:p>
            <a:r>
              <a:rPr lang="es-PE" b="1" dirty="0"/>
              <a:t>Contenido del Contrato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PE" dirty="0"/>
              <a:t>Se sujeta a la proforma del contrato contenida en los documentos del procedimiento de selección.</a:t>
            </a:r>
          </a:p>
          <a:p>
            <a:pPr algn="just"/>
            <a:r>
              <a:rPr lang="es-PE" dirty="0"/>
              <a:t>El contrato está conformado por el documento que lo contiene, documentos del procedimiento de selección y oferta ganadora.</a:t>
            </a:r>
          </a:p>
          <a:p>
            <a:pPr algn="just"/>
            <a:r>
              <a:rPr lang="es-PE" dirty="0"/>
              <a:t>Se incluyen cláusulas sobre:</a:t>
            </a:r>
          </a:p>
          <a:p>
            <a:pPr lvl="1" algn="just"/>
            <a:r>
              <a:rPr lang="es-PE" dirty="0"/>
              <a:t>Garantías</a:t>
            </a:r>
          </a:p>
          <a:p>
            <a:pPr lvl="1" algn="just"/>
            <a:r>
              <a:rPr lang="es-PE" dirty="0"/>
              <a:t>Anticorrupción</a:t>
            </a:r>
          </a:p>
          <a:p>
            <a:pPr lvl="1" algn="just"/>
            <a:r>
              <a:rPr lang="es-PE" dirty="0"/>
              <a:t>Solución de Controversias</a:t>
            </a:r>
          </a:p>
          <a:p>
            <a:pPr lvl="1" algn="just"/>
            <a:r>
              <a:rPr lang="es-PE" dirty="0"/>
              <a:t>Resolución por incumplimiento</a:t>
            </a:r>
          </a:p>
          <a:p>
            <a:pPr lvl="1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73095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60762"/>
            <a:ext cx="10942983" cy="1325563"/>
          </a:xfrm>
        </p:spPr>
        <p:txBody>
          <a:bodyPr/>
          <a:lstStyle/>
          <a:p>
            <a:r>
              <a:rPr lang="es-PE" b="1" dirty="0"/>
              <a:t>Contenido del contrato: cláusulas anticorrupción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45900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es-PE" dirty="0"/>
              <a:t>Declaración  y garantía del contratista y sus vinculadas (según artículo 11 de la Ley)  que no ha ofrecido, negociado o efectuado pago o beneficio ilegal en relación al contrato.</a:t>
            </a:r>
          </a:p>
          <a:p>
            <a:pPr algn="just"/>
            <a:r>
              <a:rPr lang="es-PE" dirty="0"/>
              <a:t>Obligación del contratista de conducirse con honestidad, probidad, veracidad, integridad y no cometer actos ilegales.</a:t>
            </a:r>
          </a:p>
          <a:p>
            <a:pPr algn="just"/>
            <a:r>
              <a:rPr lang="es-PE" dirty="0"/>
              <a:t>Compromiso de comunicar a las autoridades competentes, de manera oportuna cualquier acto o conducta que tenga conocimiento y adoptar medidas para evitar ese tipo de prácticas.</a:t>
            </a:r>
          </a:p>
          <a:p>
            <a:pPr algn="just"/>
            <a:r>
              <a:rPr lang="es-PE" dirty="0"/>
              <a:t>El </a:t>
            </a:r>
            <a:r>
              <a:rPr lang="es-PE" b="1" dirty="0">
                <a:solidFill>
                  <a:srgbClr val="FF0000"/>
                </a:solidFill>
              </a:rPr>
              <a:t>incumplimiento</a:t>
            </a:r>
            <a:r>
              <a:rPr lang="es-PE" dirty="0"/>
              <a:t> durante la ejecución contractual, da lugar al derecho de la entidad a </a:t>
            </a:r>
            <a:r>
              <a:rPr lang="es-PE" b="1" dirty="0">
                <a:solidFill>
                  <a:srgbClr val="FF0000"/>
                </a:solidFill>
              </a:rPr>
              <a:t>resolver el contrato</a:t>
            </a:r>
            <a:r>
              <a:rPr lang="es-P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597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4722"/>
            <a:ext cx="10515600" cy="1325563"/>
          </a:xfrm>
        </p:spPr>
        <p:txBody>
          <a:bodyPr/>
          <a:lstStyle/>
          <a:p>
            <a:r>
              <a:rPr lang="es-PE" b="1" dirty="0"/>
              <a:t>Obligación de contratar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3855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PE" dirty="0"/>
              <a:t>Es obligación de la entidad y del contratista</a:t>
            </a:r>
          </a:p>
          <a:p>
            <a:pPr algn="just"/>
            <a:r>
              <a:rPr lang="es-PE" dirty="0"/>
              <a:t>La obligación surge cuanto </a:t>
            </a:r>
            <a:r>
              <a:rPr lang="es-PE" b="1" dirty="0">
                <a:solidFill>
                  <a:srgbClr val="FF0000"/>
                </a:solidFill>
              </a:rPr>
              <a:t>la buena pro ha quedado consentida o administrativamente firme</a:t>
            </a:r>
            <a:r>
              <a:rPr lang="es-PE" dirty="0"/>
              <a:t> </a:t>
            </a:r>
          </a:p>
          <a:p>
            <a:pPr algn="just"/>
            <a:r>
              <a:rPr lang="es-PE" dirty="0"/>
              <a:t>La entidad puede dejar de contratar únicamente por:</a:t>
            </a:r>
          </a:p>
          <a:p>
            <a:pPr lvl="1" algn="just"/>
            <a:r>
              <a:rPr lang="es-PE" dirty="0"/>
              <a:t>Recorte presupuestal respecto del objeto materia del procedimiento de selección</a:t>
            </a:r>
          </a:p>
          <a:p>
            <a:pPr lvl="1" algn="just"/>
            <a:r>
              <a:rPr lang="es-PE" dirty="0"/>
              <a:t>Por norma expresa</a:t>
            </a:r>
          </a:p>
          <a:p>
            <a:pPr lvl="1" algn="just"/>
            <a:r>
              <a:rPr lang="es-PE" dirty="0"/>
              <a:t>Por desaparición de la necesidad debidamente acreditada</a:t>
            </a:r>
          </a:p>
          <a:p>
            <a:pPr lvl="1" algn="just"/>
            <a:r>
              <a:rPr lang="es-PE" dirty="0"/>
              <a:t>En estos casos, no puede convocar el mismo procedimiento de selección, salvo el caso de falta de presupuesto</a:t>
            </a:r>
          </a:p>
          <a:p>
            <a:pPr algn="just"/>
            <a:r>
              <a:rPr lang="es-PE" dirty="0"/>
              <a:t>Negativa de contratar de la entidad en otros casos: responsabilidad del titular o del funcionario delegado</a:t>
            </a:r>
          </a:p>
          <a:p>
            <a:pPr algn="just"/>
            <a:r>
              <a:rPr lang="es-PE" dirty="0"/>
              <a:t>Negativa de contratar del contratista: Sanción por el TCE</a:t>
            </a:r>
          </a:p>
        </p:txBody>
      </p:sp>
    </p:spTree>
    <p:extLst>
      <p:ext uri="{BB962C8B-B14F-4D97-AF65-F5344CB8AC3E}">
        <p14:creationId xmlns:p14="http://schemas.microsoft.com/office/powerpoint/2010/main" val="307737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34614"/>
            <a:ext cx="10515600" cy="1325563"/>
          </a:xfrm>
        </p:spPr>
        <p:txBody>
          <a:bodyPr/>
          <a:lstStyle/>
          <a:p>
            <a:r>
              <a:rPr lang="es-PE" b="1" dirty="0"/>
              <a:t>Perfeccionamiento del contrato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48142"/>
            <a:ext cx="8690113" cy="4351338"/>
          </a:xfrm>
        </p:spPr>
        <p:txBody>
          <a:bodyPr/>
          <a:lstStyle/>
          <a:p>
            <a:pPr algn="just"/>
            <a:r>
              <a:rPr lang="es-PE" dirty="0"/>
              <a:t>Orden de compra o de servicios: </a:t>
            </a:r>
          </a:p>
          <a:p>
            <a:pPr lvl="1" algn="just"/>
            <a:r>
              <a:rPr lang="es-PE" dirty="0"/>
              <a:t>En bienes y servicios: cuando deriva de Subasta inversa electrónica o Adjudicación Simplificada</a:t>
            </a:r>
          </a:p>
          <a:p>
            <a:pPr lvl="1" algn="just"/>
            <a:r>
              <a:rPr lang="es-PE" dirty="0"/>
              <a:t>En el caso de ítems</a:t>
            </a:r>
          </a:p>
          <a:p>
            <a:pPr lvl="1" algn="just"/>
            <a:r>
              <a:rPr lang="es-PE" dirty="0"/>
              <a:t>Monto máximo S/. 100,000 soles</a:t>
            </a:r>
          </a:p>
          <a:p>
            <a:pPr lvl="1" algn="just"/>
            <a:r>
              <a:rPr lang="es-PE" dirty="0"/>
              <a:t>En comparación de precios</a:t>
            </a:r>
          </a:p>
          <a:p>
            <a:pPr lvl="1" algn="just"/>
            <a:r>
              <a:rPr lang="es-PE" dirty="0"/>
              <a:t>Catálogos electrónicos</a:t>
            </a:r>
          </a:p>
          <a:p>
            <a:pPr algn="just"/>
            <a:r>
              <a:rPr lang="es-PE" dirty="0"/>
              <a:t>Documento que contiene el contrato</a:t>
            </a:r>
          </a:p>
          <a:p>
            <a:pPr lvl="1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29236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6752" y="807981"/>
            <a:ext cx="10515600" cy="1325563"/>
          </a:xfrm>
        </p:spPr>
        <p:txBody>
          <a:bodyPr/>
          <a:lstStyle/>
          <a:p>
            <a:r>
              <a:rPr lang="es-PE" b="1" dirty="0"/>
              <a:t>Perfeccionamiento del contrato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46752" y="1921509"/>
            <a:ext cx="9498496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PE" dirty="0"/>
              <a:t>Garantías, salvo las excepciones.</a:t>
            </a:r>
          </a:p>
          <a:p>
            <a:pPr algn="just"/>
            <a:r>
              <a:rPr lang="es-PE" dirty="0"/>
              <a:t>Contrato de consorcio con firmas legalizadas, cuando corresponda.</a:t>
            </a:r>
          </a:p>
          <a:p>
            <a:pPr algn="just"/>
            <a:r>
              <a:rPr lang="es-PE" dirty="0"/>
              <a:t>Código de Cuenta Interbancario CCI.</a:t>
            </a:r>
          </a:p>
          <a:p>
            <a:pPr algn="just"/>
            <a:r>
              <a:rPr lang="es-PE" dirty="0"/>
              <a:t>Documento que acredite las facultades para perfeccionar contrato.</a:t>
            </a:r>
          </a:p>
          <a:p>
            <a:pPr algn="just"/>
            <a:r>
              <a:rPr lang="es-PE" dirty="0"/>
              <a:t>En obras y consultoría de obras: documentos que acrediten los requisitos de calificación referidos a la capacidad técnica y profesional.</a:t>
            </a:r>
          </a:p>
          <a:p>
            <a:pPr algn="just"/>
            <a:r>
              <a:rPr lang="es-PE" dirty="0"/>
              <a:t>Otros documentos previstos en las Bases.</a:t>
            </a:r>
          </a:p>
          <a:p>
            <a:pPr marL="0" indent="0" algn="just">
              <a:buNone/>
            </a:pPr>
            <a:endParaRPr lang="es-PE" dirty="0"/>
          </a:p>
          <a:p>
            <a:pPr marL="0" indent="0" algn="just">
              <a:buNone/>
            </a:pPr>
            <a:r>
              <a:rPr lang="es-PE" dirty="0"/>
              <a:t>No se exigen cuando el contratante sea otra entidad</a:t>
            </a:r>
          </a:p>
        </p:txBody>
      </p:sp>
    </p:spTree>
    <p:extLst>
      <p:ext uri="{BB962C8B-B14F-4D97-AF65-F5344CB8AC3E}">
        <p14:creationId xmlns:p14="http://schemas.microsoft.com/office/powerpoint/2010/main" val="3260655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71157"/>
            <a:ext cx="10515600" cy="1325563"/>
          </a:xfrm>
        </p:spPr>
        <p:txBody>
          <a:bodyPr/>
          <a:lstStyle/>
          <a:p>
            <a:r>
              <a:rPr lang="es-PE" b="1" dirty="0"/>
              <a:t>Procedimiento para el perfeccionamiento del contrato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021864"/>
              </p:ext>
            </p:extLst>
          </p:nvPr>
        </p:nvGraphicFramePr>
        <p:xfrm>
          <a:off x="838200" y="22695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3623380" y="2428749"/>
            <a:ext cx="1064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b="1" dirty="0"/>
              <a:t>8 días háb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473310" y="2465525"/>
            <a:ext cx="13698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600" b="1" dirty="0"/>
              <a:t>2 días háb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128015" y="4075848"/>
            <a:ext cx="16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/>
              <a:t>Máx. 4 días háb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6975283" y="5073988"/>
            <a:ext cx="15212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600" b="1" dirty="0"/>
              <a:t>Máx. 2 días háb</a:t>
            </a:r>
          </a:p>
        </p:txBody>
      </p:sp>
    </p:spTree>
    <p:extLst>
      <p:ext uri="{BB962C8B-B14F-4D97-AF65-F5344CB8AC3E}">
        <p14:creationId xmlns:p14="http://schemas.microsoft.com/office/powerpoint/2010/main" val="3644080956"/>
      </p:ext>
    </p:extLst>
  </p:cSld>
  <p:clrMapOvr>
    <a:masterClrMapping/>
  </p:clrMapOvr>
</p:sld>
</file>

<file path=ppt/theme/theme1.xml><?xml version="1.0" encoding="utf-8"?>
<a:theme xmlns:a="http://schemas.openxmlformats.org/drawingml/2006/main" name="PLANTILLA CIRCULO DE ARBITRAJE CON EL ESTADO - CAE 202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CIRCULO DE ARBITRAJE CON EL ESTADO - CAE 2020" id="{FF278CD7-B755-45C0-93B7-8FAE6A022784}" vid="{B1EABC5C-8ADC-4B48-859F-8EB044F126BF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CIRCULO DE ARBITRAJE CON EL ESTADO - CAE 2020</Template>
  <TotalTime>42</TotalTime>
  <Words>2441</Words>
  <Application>Microsoft Office PowerPoint</Application>
  <PresentationFormat>Panorámica</PresentationFormat>
  <Paragraphs>232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Light</vt:lpstr>
      <vt:lpstr>Wingdings</vt:lpstr>
      <vt:lpstr>PLANTILLA CIRCULO DE ARBITRAJE CON EL ESTADO - CAE 2020</vt:lpstr>
      <vt:lpstr>Diseño personalizado</vt:lpstr>
      <vt:lpstr>2_Diseño personalizado</vt:lpstr>
      <vt:lpstr>Presentación de PowerPoint</vt:lpstr>
      <vt:lpstr>Contenido del Contrato</vt:lpstr>
      <vt:lpstr>Contenido del Contrato</vt:lpstr>
      <vt:lpstr>Contenido del Contrato</vt:lpstr>
      <vt:lpstr>Contenido del contrato: cláusulas anticorrupción</vt:lpstr>
      <vt:lpstr>Obligación de contratar</vt:lpstr>
      <vt:lpstr>Perfeccionamiento del contrato</vt:lpstr>
      <vt:lpstr>Perfeccionamiento del contrato</vt:lpstr>
      <vt:lpstr>Procedimiento para el perfeccionamiento del contrato</vt:lpstr>
      <vt:lpstr>Procedimiento para el perfeccionamiento del contrato</vt:lpstr>
      <vt:lpstr>Plazo de ejecución contractual</vt:lpstr>
      <vt:lpstr>Vigencia del contrato</vt:lpstr>
      <vt:lpstr>Garantías</vt:lpstr>
      <vt:lpstr>Garantías</vt:lpstr>
      <vt:lpstr>Garantía de fiel cumplimiento</vt:lpstr>
      <vt:lpstr>Garantía de fiel cumplimiento</vt:lpstr>
      <vt:lpstr>Garantía de fiel cumplimiento: Retención </vt:lpstr>
      <vt:lpstr>Garantía de fiel cumplimiento</vt:lpstr>
      <vt:lpstr>Excepciones a garantías de fiel cumplimiento</vt:lpstr>
      <vt:lpstr>Garantía por adelantos</vt:lpstr>
      <vt:lpstr>Garantía por adelantos</vt:lpstr>
      <vt:lpstr>Ejecución de garantías</vt:lpstr>
      <vt:lpstr>Ejecución de garantías: procedimiento</vt:lpstr>
      <vt:lpstr>Modificaciones al Contrato</vt:lpstr>
      <vt:lpstr>Modificaciones al Contrato: supuestos</vt:lpstr>
      <vt:lpstr>Prestaciones Adicionales: bienes, servicios y consultoría</vt:lpstr>
      <vt:lpstr>Prestaciones Adicionales</vt:lpstr>
      <vt:lpstr>Prestaciones adicionales: Obras</vt:lpstr>
      <vt:lpstr>Ampliación del plazo contractual</vt:lpstr>
      <vt:lpstr>Otras modificaciones</vt:lpstr>
      <vt:lpstr>Subcontratación</vt:lpstr>
      <vt:lpstr>Cesión de derechos y cesión de posición contractual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u201510179 (Jara Falla, Arturo Francisco)</dc:creator>
  <cp:lastModifiedBy>Jorge Ruiz</cp:lastModifiedBy>
  <cp:revision>9</cp:revision>
  <dcterms:created xsi:type="dcterms:W3CDTF">2020-09-29T20:04:00Z</dcterms:created>
  <dcterms:modified xsi:type="dcterms:W3CDTF">2020-09-30T20:28:37Z</dcterms:modified>
</cp:coreProperties>
</file>