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7" r:id="rId3"/>
    <p:sldId id="1086" r:id="rId4"/>
    <p:sldId id="1157" r:id="rId5"/>
    <p:sldId id="1162" r:id="rId6"/>
    <p:sldId id="1163" r:id="rId7"/>
    <p:sldId id="1166" r:id="rId8"/>
    <p:sldId id="1167" r:id="rId9"/>
    <p:sldId id="1168" r:id="rId10"/>
    <p:sldId id="1169" r:id="rId11"/>
    <p:sldId id="1170" r:id="rId12"/>
    <p:sldId id="1172" r:id="rId13"/>
    <p:sldId id="1173" r:id="rId14"/>
    <p:sldId id="1174" r:id="rId15"/>
    <p:sldId id="1175" r:id="rId16"/>
    <p:sldId id="1176" r:id="rId17"/>
    <p:sldId id="1177" r:id="rId18"/>
    <p:sldId id="1179" r:id="rId19"/>
    <p:sldId id="1159" r:id="rId20"/>
    <p:sldId id="1178" r:id="rId21"/>
    <p:sldId id="1180" r:id="rId22"/>
    <p:sldId id="1181" r:id="rId23"/>
    <p:sldId id="1182" r:id="rId24"/>
    <p:sldId id="1184" r:id="rId25"/>
    <p:sldId id="1183" r:id="rId2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Roboto Condensed" panose="020B060402020202020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996633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A961BA-CAE7-444B-88E4-E167B6592C82}">
  <a:tblStyle styleId="{0BA961BA-CAE7-444B-88E4-E167B6592C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0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718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07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55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9288D4D-4418-4419-8C4E-29C1148FDEF8}"/>
              </a:ext>
            </a:extLst>
          </p:cNvPr>
          <p:cNvSpPr/>
          <p:nvPr/>
        </p:nvSpPr>
        <p:spPr>
          <a:xfrm>
            <a:off x="323528" y="1131590"/>
            <a:ext cx="813690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435" tIns="29218" rIns="58435" bIns="29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Black" panose="020B0A04020102020204" pitchFamily="34" charset="0"/>
              </a:rPr>
              <a:t>CURSO EN CONTRATACIONES Y ADQUISICIONES DEL ESTADO </a:t>
            </a:r>
          </a:p>
          <a:p>
            <a:pPr algn="ctr"/>
            <a:endParaRPr lang="es-PE" sz="105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D60D73-C000-4F13-B321-C2ADE36C0260}"/>
              </a:ext>
            </a:extLst>
          </p:cNvPr>
          <p:cNvSpPr txBox="1"/>
          <p:nvPr/>
        </p:nvSpPr>
        <p:spPr>
          <a:xfrm>
            <a:off x="5148064" y="4287460"/>
            <a:ext cx="3159666" cy="272351"/>
          </a:xfrm>
          <a:prstGeom prst="rect">
            <a:avLst/>
          </a:prstGeom>
          <a:solidFill>
            <a:schemeClr val="bg1"/>
          </a:solidFill>
        </p:spPr>
        <p:txBody>
          <a:bodyPr vert="horz" lIns="58435" tIns="29218" rIns="58435" bIns="29218" rtlCol="0" anchor="t">
            <a:normAutofit fontScale="55000" lnSpcReduction="20000"/>
          </a:bodyPr>
          <a:lstStyle/>
          <a:p>
            <a:pPr indent="-146095">
              <a:lnSpc>
                <a:spcPct val="90000"/>
              </a:lnSpc>
              <a:spcAft>
                <a:spcPts val="383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</a:rPr>
              <a:t>Expositor:  Daniel Triveño Daza.</a:t>
            </a:r>
          </a:p>
          <a:p>
            <a:pPr>
              <a:lnSpc>
                <a:spcPct val="90000"/>
              </a:lnSpc>
              <a:spcAft>
                <a:spcPts val="383"/>
              </a:spcAft>
            </a:pPr>
            <a:endParaRPr lang="en-US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1 Imagen">
            <a:extLst>
              <a:ext uri="{FF2B5EF4-FFF2-40B4-BE49-F238E27FC236}">
                <a16:creationId xmlns:a16="http://schemas.microsoft.com/office/drawing/2014/main" id="{2E357118-7521-474A-8178-78B75BF1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0" y="2283718"/>
            <a:ext cx="3947828" cy="23303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C0E1AF-E4DF-466B-A326-98E90186EF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9" t="15077" r="23159" b="30057"/>
          <a:stretch/>
        </p:blipFill>
        <p:spPr>
          <a:xfrm>
            <a:off x="5796136" y="22944"/>
            <a:ext cx="3175687" cy="10857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0E44076-81A5-4DB3-8975-4704E6A182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720"/>
          <a:stretch/>
        </p:blipFill>
        <p:spPr>
          <a:xfrm>
            <a:off x="0" y="4777879"/>
            <a:ext cx="9144000" cy="352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1E5A67-3D14-4AD8-BB0F-ED52EF07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0" t="37052" r="21455" b="46476"/>
          <a:stretch/>
        </p:blipFill>
        <p:spPr>
          <a:xfrm>
            <a:off x="107504" y="2458101"/>
            <a:ext cx="8640960" cy="11050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B0D702-3275-4D40-970E-05FB817A43BD}"/>
              </a:ext>
            </a:extLst>
          </p:cNvPr>
          <p:cNvSpPr txBox="1"/>
          <p:nvPr/>
        </p:nvSpPr>
        <p:spPr>
          <a:xfrm>
            <a:off x="293134" y="1409372"/>
            <a:ext cx="78488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100" b="1" dirty="0"/>
              <a:t>EJEMPLO DE APLICACIÓN DE PENALIDAD POR MORA</a:t>
            </a:r>
          </a:p>
          <a:p>
            <a:pPr algn="just"/>
            <a:r>
              <a:rPr lang="es-PE" sz="1100" dirty="0"/>
              <a:t>Proceso de Selección: Adjudicación Directa N° 005-2020-MUNDO DEL CUIDADO</a:t>
            </a:r>
          </a:p>
          <a:p>
            <a:pPr algn="just"/>
            <a:r>
              <a:rPr lang="es-PE" sz="1100" dirty="0"/>
              <a:t>Contratista: “LABORATORIOS S.A.C”</a:t>
            </a:r>
          </a:p>
          <a:p>
            <a:pPr algn="just"/>
            <a:r>
              <a:rPr lang="es-PE" sz="1100" dirty="0"/>
              <a:t>Contrato N° 012-2020-MUNDO DEL CUIDADO</a:t>
            </a:r>
          </a:p>
          <a:p>
            <a:pPr algn="just"/>
            <a:r>
              <a:rPr lang="es-PE" sz="1100" dirty="0"/>
              <a:t>Orden de Compra N° 0000231-2020</a:t>
            </a:r>
          </a:p>
          <a:p>
            <a:pPr algn="just"/>
            <a:r>
              <a:rPr lang="es-PE" sz="1100" dirty="0"/>
              <a:t>UNICA ENTREGA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A4EA48-CF37-4375-AFD4-467B05C56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7" t="62464" r="40093" b="13601"/>
          <a:stretch/>
        </p:blipFill>
        <p:spPr>
          <a:xfrm>
            <a:off x="1403648" y="3468663"/>
            <a:ext cx="4968552" cy="167483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9F14A3A-9AB0-4A8B-AF77-62B954CFDAF9}"/>
              </a:ext>
            </a:extLst>
          </p:cNvPr>
          <p:cNvSpPr/>
          <p:nvPr/>
        </p:nvSpPr>
        <p:spPr>
          <a:xfrm>
            <a:off x="4788024" y="2954611"/>
            <a:ext cx="648072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15/04/2020</a:t>
            </a:r>
            <a:endParaRPr lang="es-PE" sz="7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FEF4CC-9309-4C28-A3AA-AF3FD09317ED}"/>
              </a:ext>
            </a:extLst>
          </p:cNvPr>
          <p:cNvSpPr/>
          <p:nvPr/>
        </p:nvSpPr>
        <p:spPr>
          <a:xfrm>
            <a:off x="6048164" y="2966670"/>
            <a:ext cx="648072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20/05/2020</a:t>
            </a:r>
            <a:endParaRPr lang="es-PE" sz="7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606EEE8-1A1D-4CAC-A1E6-3174C6EF02E4}"/>
              </a:ext>
            </a:extLst>
          </p:cNvPr>
          <p:cNvSpPr/>
          <p:nvPr/>
        </p:nvSpPr>
        <p:spPr>
          <a:xfrm>
            <a:off x="6696236" y="2954611"/>
            <a:ext cx="648072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30/05/2020</a:t>
            </a:r>
            <a:endParaRPr lang="es-PE" sz="700" dirty="0"/>
          </a:p>
        </p:txBody>
      </p:sp>
      <p:sp>
        <p:nvSpPr>
          <p:cNvPr id="13" name="Es igual a 12">
            <a:extLst>
              <a:ext uri="{FF2B5EF4-FFF2-40B4-BE49-F238E27FC236}">
                <a16:creationId xmlns:a16="http://schemas.microsoft.com/office/drawing/2014/main" id="{75C6ABDD-DAA4-4F01-98E4-44490B57FA70}"/>
              </a:ext>
            </a:extLst>
          </p:cNvPr>
          <p:cNvSpPr/>
          <p:nvPr/>
        </p:nvSpPr>
        <p:spPr>
          <a:xfrm>
            <a:off x="4815580" y="3880766"/>
            <a:ext cx="324038" cy="275472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C098B76E-028A-4893-89F6-2A0671106568}"/>
              </a:ext>
            </a:extLst>
          </p:cNvPr>
          <p:cNvSpPr/>
          <p:nvPr/>
        </p:nvSpPr>
        <p:spPr>
          <a:xfrm>
            <a:off x="3951484" y="3918531"/>
            <a:ext cx="144016" cy="170670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FFDB9282-A6A1-4322-A3ED-A090952AC06D}"/>
              </a:ext>
            </a:extLst>
          </p:cNvPr>
          <p:cNvSpPr/>
          <p:nvPr/>
        </p:nvSpPr>
        <p:spPr>
          <a:xfrm>
            <a:off x="3951484" y="4083773"/>
            <a:ext cx="144016" cy="170670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124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89D6E2-2506-4E9C-B92D-BF587841A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34913" r="21630" b="48532"/>
          <a:stretch/>
        </p:blipFill>
        <p:spPr>
          <a:xfrm>
            <a:off x="101354" y="2431066"/>
            <a:ext cx="8359077" cy="11079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22A0B1-B613-442C-9D14-776864D5FF8A}"/>
              </a:ext>
            </a:extLst>
          </p:cNvPr>
          <p:cNvSpPr txBox="1"/>
          <p:nvPr/>
        </p:nvSpPr>
        <p:spPr>
          <a:xfrm>
            <a:off x="107504" y="1363831"/>
            <a:ext cx="78488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100" b="1" dirty="0"/>
              <a:t>EJEMPLO DE APLICACIÓN DE PENALIDAD POR MORA</a:t>
            </a:r>
          </a:p>
          <a:p>
            <a:pPr algn="just"/>
            <a:r>
              <a:rPr lang="es-PE" sz="1100" dirty="0"/>
              <a:t>Proceso de Selección: Adjudicación Directa N° 007-2020-MINISTERIO DE LA LECTURA </a:t>
            </a:r>
          </a:p>
          <a:p>
            <a:pPr algn="just"/>
            <a:r>
              <a:rPr lang="es-PE" sz="1100" dirty="0"/>
              <a:t>Contratista: “BIBLIOTECA SRL”</a:t>
            </a:r>
          </a:p>
          <a:p>
            <a:pPr algn="just"/>
            <a:r>
              <a:rPr lang="es-PE" sz="1100" dirty="0"/>
              <a:t>Contrato N° 012-2020-MINISTERIO DE LA LECTURA</a:t>
            </a:r>
          </a:p>
          <a:p>
            <a:pPr algn="just"/>
            <a:r>
              <a:rPr lang="es-PE" sz="1100" dirty="0"/>
              <a:t>Orden de Compra N° 0000123-2020</a:t>
            </a:r>
          </a:p>
          <a:p>
            <a:pPr algn="just"/>
            <a:r>
              <a:rPr lang="es-PE" sz="1100" dirty="0"/>
              <a:t>UNICA ENTREGA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F4EBB5-9536-46F7-B0B0-9678C2438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88" t="60532" r="39125" b="10529"/>
          <a:stretch/>
        </p:blipFill>
        <p:spPr>
          <a:xfrm>
            <a:off x="1691680" y="3435846"/>
            <a:ext cx="5045508" cy="178333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CCADD46-79E7-4E63-B085-797519C60883}"/>
              </a:ext>
            </a:extLst>
          </p:cNvPr>
          <p:cNvSpPr/>
          <p:nvPr/>
        </p:nvSpPr>
        <p:spPr>
          <a:xfrm>
            <a:off x="5868144" y="2959064"/>
            <a:ext cx="576064" cy="2359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" dirty="0"/>
              <a:t>29/03/2020</a:t>
            </a:r>
            <a:endParaRPr lang="es-PE" sz="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CF5D10-A24E-460B-B604-4841AD3CEB86}"/>
              </a:ext>
            </a:extLst>
          </p:cNvPr>
          <p:cNvSpPr/>
          <p:nvPr/>
        </p:nvSpPr>
        <p:spPr>
          <a:xfrm>
            <a:off x="6477660" y="2984287"/>
            <a:ext cx="648072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10/06/2020</a:t>
            </a:r>
            <a:endParaRPr lang="es-PE" sz="7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E7D804C-8320-4608-8C74-427F9F880B8D}"/>
              </a:ext>
            </a:extLst>
          </p:cNvPr>
          <p:cNvSpPr/>
          <p:nvPr/>
        </p:nvSpPr>
        <p:spPr>
          <a:xfrm>
            <a:off x="4572000" y="2959064"/>
            <a:ext cx="648072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17/02/2020</a:t>
            </a:r>
            <a:endParaRPr lang="es-PE" sz="700" dirty="0"/>
          </a:p>
        </p:txBody>
      </p:sp>
      <p:sp>
        <p:nvSpPr>
          <p:cNvPr id="13" name="Es igual a 12">
            <a:extLst>
              <a:ext uri="{FF2B5EF4-FFF2-40B4-BE49-F238E27FC236}">
                <a16:creationId xmlns:a16="http://schemas.microsoft.com/office/drawing/2014/main" id="{F88B95E6-CC52-47EB-B94B-AA811F3A1B54}"/>
              </a:ext>
            </a:extLst>
          </p:cNvPr>
          <p:cNvSpPr/>
          <p:nvPr/>
        </p:nvSpPr>
        <p:spPr>
          <a:xfrm>
            <a:off x="5148064" y="3888563"/>
            <a:ext cx="324038" cy="275472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41CCA087-338F-4DDF-9B13-81FF147499D6}"/>
              </a:ext>
            </a:extLst>
          </p:cNvPr>
          <p:cNvSpPr/>
          <p:nvPr/>
        </p:nvSpPr>
        <p:spPr>
          <a:xfrm>
            <a:off x="4280892" y="3867661"/>
            <a:ext cx="144016" cy="170670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9959B250-6E84-46C6-9D42-2E2EDA742D71}"/>
              </a:ext>
            </a:extLst>
          </p:cNvPr>
          <p:cNvSpPr/>
          <p:nvPr/>
        </p:nvSpPr>
        <p:spPr>
          <a:xfrm>
            <a:off x="4288784" y="4002446"/>
            <a:ext cx="144016" cy="170670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BD99EF-709D-43E7-B9C8-9BE2523B4F44}"/>
              </a:ext>
            </a:extLst>
          </p:cNvPr>
          <p:cNvSpPr/>
          <p:nvPr/>
        </p:nvSpPr>
        <p:spPr>
          <a:xfrm>
            <a:off x="539552" y="2959064"/>
            <a:ext cx="1478716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Adquisición de libros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64275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ES" sz="1687" spc="-21" dirty="0">
                <a:solidFill>
                  <a:schemeClr val="bg1"/>
                </a:solidFill>
              </a:rPr>
              <a:t>O</a:t>
            </a:r>
            <a:r>
              <a:rPr lang="es-PE" sz="1687" spc="-21" dirty="0">
                <a:solidFill>
                  <a:schemeClr val="bg1"/>
                </a:solidFill>
              </a:rPr>
              <a:t>TRAS PENALIDADES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C3650A-2539-4FA2-A17F-71C625E6267F}"/>
              </a:ext>
            </a:extLst>
          </p:cNvPr>
          <p:cNvSpPr/>
          <p:nvPr/>
        </p:nvSpPr>
        <p:spPr>
          <a:xfrm>
            <a:off x="827584" y="1491630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documentos del procedimiento de selección pueden establecer penalidades distintas a la penalidad por mora.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penalidades siempre deben ser objetivas, razonables, congruentes y proporcionales.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incluyen los supuestos de aplicación de penalidad, la forma de cálculo de la penalidad para cada supuesto y el procedimiento mediante el cual se verifica el supuesto a penalizar.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Estas penalidades se calculan de forma independiente a la penalidad por mora.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7246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ES" sz="1687" spc="-21" dirty="0">
                <a:solidFill>
                  <a:schemeClr val="bg1"/>
                </a:solidFill>
              </a:rPr>
              <a:t>O</a:t>
            </a:r>
            <a:r>
              <a:rPr lang="es-PE" sz="1687" spc="-21" dirty="0">
                <a:solidFill>
                  <a:schemeClr val="bg1"/>
                </a:solidFill>
              </a:rPr>
              <a:t>TRAS PENALIDADES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FD6C16-3F34-4C8E-966A-C36A25733818}"/>
              </a:ext>
            </a:extLst>
          </p:cNvPr>
          <p:cNvSpPr txBox="1"/>
          <p:nvPr/>
        </p:nvSpPr>
        <p:spPr>
          <a:xfrm>
            <a:off x="532620" y="1349930"/>
            <a:ext cx="78488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EJEMPLO DE APLICACIÓN DE OTRAS PENALIDADES</a:t>
            </a:r>
          </a:p>
          <a:p>
            <a:pPr algn="just"/>
            <a:r>
              <a:rPr lang="es-PE" dirty="0"/>
              <a:t>Contratista: “VIGILANCIA S.A.C”</a:t>
            </a:r>
          </a:p>
          <a:p>
            <a:pPr algn="just"/>
            <a:r>
              <a:rPr lang="es-PE" dirty="0"/>
              <a:t>Contrato N° 123-2020-MINISTERIO DE SEGURIDAD de fecha 10/01/2020</a:t>
            </a:r>
          </a:p>
          <a:p>
            <a:pPr algn="just"/>
            <a:r>
              <a:rPr lang="es-PE" dirty="0"/>
              <a:t>Objeto del Contrato: Servicio de Vigilancia</a:t>
            </a:r>
          </a:p>
          <a:p>
            <a:pPr algn="just"/>
            <a:r>
              <a:rPr lang="es-PE" dirty="0"/>
              <a:t>Monto del Contrato: S/. 60,000.00 Soles	</a:t>
            </a: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6EC1B84-A6FF-4B96-B1D2-8089656AD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08794"/>
              </p:ext>
            </p:extLst>
          </p:nvPr>
        </p:nvGraphicFramePr>
        <p:xfrm>
          <a:off x="611560" y="2707530"/>
          <a:ext cx="7920880" cy="1971040"/>
        </p:xfrm>
        <a:graphic>
          <a:graphicData uri="http://schemas.openxmlformats.org/drawingml/2006/table">
            <a:tbl>
              <a:tblPr firstRow="1" bandRow="1">
                <a:tableStyleId>{0BA961BA-CAE7-444B-88E4-E167B6592C82}</a:tableStyleId>
              </a:tblPr>
              <a:tblGrid>
                <a:gridCol w="543589">
                  <a:extLst>
                    <a:ext uri="{9D8B030D-6E8A-4147-A177-3AD203B41FA5}">
                      <a16:colId xmlns:a16="http://schemas.microsoft.com/office/drawing/2014/main" val="3249804076"/>
                    </a:ext>
                  </a:extLst>
                </a:gridCol>
                <a:gridCol w="2778520">
                  <a:extLst>
                    <a:ext uri="{9D8B030D-6E8A-4147-A177-3AD203B41FA5}">
                      <a16:colId xmlns:a16="http://schemas.microsoft.com/office/drawing/2014/main" val="3573435797"/>
                    </a:ext>
                  </a:extLst>
                </a:gridCol>
                <a:gridCol w="1062973">
                  <a:extLst>
                    <a:ext uri="{9D8B030D-6E8A-4147-A177-3AD203B41FA5}">
                      <a16:colId xmlns:a16="http://schemas.microsoft.com/office/drawing/2014/main" val="3192088817"/>
                    </a:ext>
                  </a:extLst>
                </a:gridCol>
                <a:gridCol w="3535798">
                  <a:extLst>
                    <a:ext uri="{9D8B030D-6E8A-4147-A177-3AD203B41FA5}">
                      <a16:colId xmlns:a16="http://schemas.microsoft.com/office/drawing/2014/main" val="1857475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N°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Incumplimiento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Penalidad 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Forma o Procedimiento de Verificación</a:t>
                      </a:r>
                      <a:endParaRPr lang="es-P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3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1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Cuando el puesto se cubra después de 02 horas de tolerancia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07% UIT por cada agente</a:t>
                      </a:r>
                      <a:endParaRPr lang="es-PE" sz="1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Cada vez que el Contratista incurra en las faltas señaladas será notificado mediante Carta comunicando la penalidad impuesta.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ES" sz="1100" dirty="0"/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El monto de las penalidades serán descontadas de la facturación mensual.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ES" sz="1100" dirty="0"/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La UIT aplicable será la que corresponda a la fecha de suscripción del Contrato.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6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2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Puesto no cubierto o por abandono del puesto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15% UIT por cada agente</a:t>
                      </a:r>
                      <a:endParaRPr lang="es-PE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3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3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Personal sin el vestuario correspondiente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05% UIT por agente</a:t>
                      </a:r>
                      <a:endParaRPr lang="es-PE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31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4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/>
                        <a:t>Cuando el personal realice 02 turnos continuos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10% UIT por agente</a:t>
                      </a:r>
                      <a:endParaRPr lang="es-PE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35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ES" sz="1687" spc="-21" dirty="0">
                <a:solidFill>
                  <a:schemeClr val="bg1"/>
                </a:solidFill>
              </a:rPr>
              <a:t>O</a:t>
            </a:r>
            <a:r>
              <a:rPr lang="es-PE" sz="1687" spc="-21" dirty="0">
                <a:solidFill>
                  <a:schemeClr val="bg1"/>
                </a:solidFill>
              </a:rPr>
              <a:t>TRAS PENALIDADES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F1D805-BEA0-41CB-AD92-221659E5185C}"/>
              </a:ext>
            </a:extLst>
          </p:cNvPr>
          <p:cNvSpPr/>
          <p:nvPr/>
        </p:nvSpPr>
        <p:spPr>
          <a:xfrm>
            <a:off x="827584" y="149163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B77FAE-8671-4E30-82FE-9F53B50DA7E7}"/>
              </a:ext>
            </a:extLst>
          </p:cNvPr>
          <p:cNvSpPr/>
          <p:nvPr/>
        </p:nvSpPr>
        <p:spPr>
          <a:xfrm>
            <a:off x="827584" y="149163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Hechos ocurridos durante la prestación de servicio: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el mes de febrero y marzo se registró lo siguiente:</a:t>
            </a:r>
          </a:p>
          <a:p>
            <a:pPr algn="just"/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Mes de febrero de 2020: 05 agentes prestaron el servicio sin la vestimenta correspondiente.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Mes de marzo de 2020: 07 agentes llegaron después de las (02) horas de tolerancia y 10 agentes prestaron el servicios en dos turnos continuos.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1698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ES" sz="1687" spc="-21" dirty="0">
                <a:solidFill>
                  <a:schemeClr val="bg1"/>
                </a:solidFill>
              </a:rPr>
              <a:t>O</a:t>
            </a:r>
            <a:r>
              <a:rPr lang="es-PE" sz="1687" spc="-21" dirty="0">
                <a:solidFill>
                  <a:schemeClr val="bg1"/>
                </a:solidFill>
              </a:rPr>
              <a:t>TRAS PENALIDADES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F1D805-BEA0-41CB-AD92-221659E5185C}"/>
              </a:ext>
            </a:extLst>
          </p:cNvPr>
          <p:cNvSpPr/>
          <p:nvPr/>
        </p:nvSpPr>
        <p:spPr>
          <a:xfrm>
            <a:off x="827584" y="149163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B77FAE-8671-4E30-82FE-9F53B50DA7E7}"/>
              </a:ext>
            </a:extLst>
          </p:cNvPr>
          <p:cNvSpPr/>
          <p:nvPr/>
        </p:nvSpPr>
        <p:spPr>
          <a:xfrm>
            <a:off x="827584" y="149163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CALCULAMOS LA PENALIDAD APLICABLE</a:t>
            </a:r>
          </a:p>
          <a:p>
            <a:pPr algn="just"/>
            <a:r>
              <a:rPr lang="es-ES" b="1" dirty="0"/>
              <a:t>Recordar que la penalidad máxima es: S/. 6,000.00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Mes de febrero 2020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Agentes que no usaron la vestimenta correcta para prestar el servicio:  05</a:t>
            </a:r>
          </a:p>
          <a:p>
            <a:pPr algn="just"/>
            <a:r>
              <a:rPr lang="es-ES" dirty="0"/>
              <a:t>Porcentaje de Aplicación de la UIT:   5%</a:t>
            </a:r>
          </a:p>
          <a:p>
            <a:pPr algn="just"/>
            <a:r>
              <a:rPr lang="es-ES" dirty="0"/>
              <a:t>UIT para el 2020: 4,300</a:t>
            </a:r>
          </a:p>
          <a:p>
            <a:pPr algn="just"/>
            <a:r>
              <a:rPr lang="es-ES" dirty="0"/>
              <a:t>Monto de la penalidad por agente: 4, 300 x 5% = S/. 215.00</a:t>
            </a:r>
          </a:p>
          <a:p>
            <a:pPr algn="just"/>
            <a:r>
              <a:rPr lang="es-ES" dirty="0"/>
              <a:t>Monto Total de la penalidad en el mes de febrero= S/. 1,075.00 </a:t>
            </a:r>
          </a:p>
          <a:p>
            <a:pPr algn="just"/>
            <a:endParaRPr lang="es-ES" b="1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490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ES" sz="1687" spc="-21" dirty="0">
                <a:solidFill>
                  <a:schemeClr val="bg1"/>
                </a:solidFill>
              </a:rPr>
              <a:t>O</a:t>
            </a:r>
            <a:r>
              <a:rPr lang="es-PE" sz="1687" spc="-21" dirty="0">
                <a:solidFill>
                  <a:schemeClr val="bg1"/>
                </a:solidFill>
              </a:rPr>
              <a:t>TRAS PENALIDADES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F1D805-BEA0-41CB-AD92-221659E5185C}"/>
              </a:ext>
            </a:extLst>
          </p:cNvPr>
          <p:cNvSpPr/>
          <p:nvPr/>
        </p:nvSpPr>
        <p:spPr>
          <a:xfrm>
            <a:off x="827584" y="149163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B77FAE-8671-4E30-82FE-9F53B50DA7E7}"/>
              </a:ext>
            </a:extLst>
          </p:cNvPr>
          <p:cNvSpPr/>
          <p:nvPr/>
        </p:nvSpPr>
        <p:spPr>
          <a:xfrm>
            <a:off x="827584" y="149163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CALCULAMOS LA PENALIDAD APLICABLE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Mes de Marzo 2020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Agentes que llegaron después de las (02) horas de tolerancia :  07</a:t>
            </a:r>
          </a:p>
          <a:p>
            <a:pPr algn="just"/>
            <a:r>
              <a:rPr lang="es-ES" dirty="0"/>
              <a:t>Porcentaje de Aplicación de la UIT:  7%</a:t>
            </a:r>
          </a:p>
          <a:p>
            <a:pPr algn="just"/>
            <a:r>
              <a:rPr lang="es-ES" dirty="0"/>
              <a:t>UIT para el 2020: 4,300</a:t>
            </a:r>
          </a:p>
          <a:p>
            <a:pPr algn="just"/>
            <a:r>
              <a:rPr lang="es-ES" dirty="0"/>
              <a:t>Monto de la penalidad por agente: 4, 300 x 07% = S/. 301.00</a:t>
            </a:r>
          </a:p>
          <a:p>
            <a:pPr algn="just"/>
            <a:r>
              <a:rPr lang="es-ES" dirty="0"/>
              <a:t>Monto Total de la penalidad en el mes de marzo= S/. 2,107.00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Agentes que prestaron el servicios en dos turnos continuos :  10</a:t>
            </a:r>
          </a:p>
          <a:p>
            <a:pPr algn="just"/>
            <a:r>
              <a:rPr lang="es-ES" dirty="0"/>
              <a:t>Porcentaje de Aplicación de la UIT:   10%</a:t>
            </a:r>
          </a:p>
          <a:p>
            <a:pPr algn="just"/>
            <a:r>
              <a:rPr lang="es-ES" dirty="0"/>
              <a:t>UIT para el 2020: 4,300</a:t>
            </a:r>
          </a:p>
          <a:p>
            <a:pPr algn="just"/>
            <a:r>
              <a:rPr lang="es-ES" dirty="0"/>
              <a:t>Monto de la penalidad por agente: 4, 300 x 10% = S/. 430.00</a:t>
            </a:r>
          </a:p>
          <a:p>
            <a:pPr algn="just"/>
            <a:r>
              <a:rPr lang="es-ES" dirty="0"/>
              <a:t>Monto de la penalidad en el mes de marzo = S/. 2,818 </a:t>
            </a:r>
            <a:r>
              <a:rPr lang="es-ES" dirty="0">
                <a:solidFill>
                  <a:srgbClr val="FF0000"/>
                </a:solidFill>
              </a:rPr>
              <a:t>¿Por qué?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b="1" dirty="0"/>
          </a:p>
          <a:p>
            <a:pPr algn="just"/>
            <a:endParaRPr lang="es-ES" dirty="0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D9913EE0-F527-4A4C-88A6-C16BE916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7382" r="7519" b="13568"/>
          <a:stretch/>
        </p:blipFill>
        <p:spPr>
          <a:xfrm>
            <a:off x="6530296" y="2102607"/>
            <a:ext cx="2051720" cy="21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ES" sz="1687" spc="-21" dirty="0">
                <a:solidFill>
                  <a:schemeClr val="bg1"/>
                </a:solidFill>
              </a:rPr>
              <a:t>O</a:t>
            </a:r>
            <a:r>
              <a:rPr lang="es-PE" sz="1687" spc="-21" dirty="0">
                <a:solidFill>
                  <a:schemeClr val="bg1"/>
                </a:solidFill>
              </a:rPr>
              <a:t>TRAS PENALIDADES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F1D805-BEA0-41CB-AD92-221659E5185C}"/>
              </a:ext>
            </a:extLst>
          </p:cNvPr>
          <p:cNvSpPr/>
          <p:nvPr/>
        </p:nvSpPr>
        <p:spPr>
          <a:xfrm>
            <a:off x="827584" y="149163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B77FAE-8671-4E30-82FE-9F53B50DA7E7}"/>
              </a:ext>
            </a:extLst>
          </p:cNvPr>
          <p:cNvSpPr/>
          <p:nvPr/>
        </p:nvSpPr>
        <p:spPr>
          <a:xfrm>
            <a:off x="539552" y="1374957"/>
            <a:ext cx="64807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CALCULAMOS LA PENALIDAD APLICABLE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Recordar que la penalidad máxima es: S/. 6,000.00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En el mes de febrero se puso la penalidad de S/. 1,075.00</a:t>
            </a:r>
          </a:p>
          <a:p>
            <a:pPr algn="just"/>
            <a:r>
              <a:rPr lang="es-ES" dirty="0"/>
              <a:t>En el mes de marzo se puso la penalidad de S/. 2,107.00 </a:t>
            </a:r>
          </a:p>
          <a:p>
            <a:pPr algn="just"/>
            <a:r>
              <a:rPr lang="es-ES" dirty="0"/>
              <a:t>Monto de la penalidad acumulada. s/. 3,182.00 </a:t>
            </a:r>
          </a:p>
          <a:p>
            <a:pPr algn="just"/>
            <a:r>
              <a:rPr lang="es-ES" dirty="0"/>
              <a:t>Saldo de penalidad por aplicar S/. 2, 818.00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 preguntarán: ¿Qué puedo hacer si el Contratista ya llegó a acumular el máximo de la penalidad y continua incumpliendo?</a:t>
            </a:r>
          </a:p>
          <a:p>
            <a:pPr algn="just"/>
            <a:endParaRPr lang="es-ES" dirty="0"/>
          </a:p>
          <a:p>
            <a:pPr algn="just"/>
            <a:r>
              <a:rPr lang="es-ES" sz="1200" dirty="0"/>
              <a:t>De acuerdo al numeral 1 del Art. 164.1. La Entidad puede resolver el contrato, en los casos en que el contratista: </a:t>
            </a:r>
            <a:r>
              <a:rPr lang="es-ES" sz="1200" b="1" dirty="0"/>
              <a:t>Haya llegado a acumular el monto máximo de la penalidad por mora o el monto máximo para otras penalidades, en la ejecución de la prestación a su cargo.</a:t>
            </a:r>
          </a:p>
          <a:p>
            <a:pPr algn="just"/>
            <a:endParaRPr lang="es-ES" dirty="0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F377364F-A6B6-4A50-BA27-E6033DD52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7382" r="7519" b="13568"/>
          <a:stretch/>
        </p:blipFill>
        <p:spPr>
          <a:xfrm>
            <a:off x="7056121" y="2127853"/>
            <a:ext cx="2051720" cy="21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3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18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CONFORMIDAD DE LA PRESTACIÓN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3DF484E-B76B-46A4-A2F5-18E6CE0C991C}"/>
              </a:ext>
            </a:extLst>
          </p:cNvPr>
          <p:cNvSpPr/>
          <p:nvPr/>
        </p:nvSpPr>
        <p:spPr>
          <a:xfrm>
            <a:off x="685816" y="1851670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La recepción y conformidad es responsabilidad del área usuaria.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 el caso de bienes, la recepción es responsabilidad del área de almacén y la conformidad es responsabilidad de quien se indique en los documentos del procedimiento de selección.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La conformidad requiere del informe del funcionario responsable del área usuaria, verifica la calidad, cantidad y cumplimiento de las condiciones contractuales, debiendo realizar las pruebas que fueran necesarias. </a:t>
            </a:r>
          </a:p>
        </p:txBody>
      </p:sp>
    </p:spTree>
    <p:extLst>
      <p:ext uri="{BB962C8B-B14F-4D97-AF65-F5344CB8AC3E}">
        <p14:creationId xmlns:p14="http://schemas.microsoft.com/office/powerpoint/2010/main" val="168463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19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CONFORMIDAD DE LA PRESTACIÓN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E4C3C0-E3F0-4C44-9759-5841E42B9724}"/>
              </a:ext>
            </a:extLst>
          </p:cNvPr>
          <p:cNvSpPr/>
          <p:nvPr/>
        </p:nvSpPr>
        <p:spPr>
          <a:xfrm>
            <a:off x="251520" y="1895859"/>
            <a:ext cx="230425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Recepción de bienes/servicios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B3A8386-4168-4B20-92DA-A1B7771DCFB3}"/>
              </a:ext>
            </a:extLst>
          </p:cNvPr>
          <p:cNvSpPr/>
          <p:nvPr/>
        </p:nvSpPr>
        <p:spPr>
          <a:xfrm>
            <a:off x="6588226" y="1879698"/>
            <a:ext cx="230425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Conformidad (derecho al pago)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447774D-FD70-4BE7-8C87-DC2BCE8A41ED}"/>
              </a:ext>
            </a:extLst>
          </p:cNvPr>
          <p:cNvCxnSpPr>
            <a:cxnSpLocks/>
          </p:cNvCxnSpPr>
          <p:nvPr/>
        </p:nvCxnSpPr>
        <p:spPr>
          <a:xfrm>
            <a:off x="2699792" y="2787774"/>
            <a:ext cx="36724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342BA51-C1F2-4962-B7B5-973F62CBEAD1}"/>
              </a:ext>
            </a:extLst>
          </p:cNvPr>
          <p:cNvSpPr/>
          <p:nvPr/>
        </p:nvSpPr>
        <p:spPr>
          <a:xfrm>
            <a:off x="2843808" y="1436427"/>
            <a:ext cx="3672408" cy="1220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10 días de producida la recepción</a:t>
            </a:r>
          </a:p>
          <a:p>
            <a:pPr algn="ctr"/>
            <a:r>
              <a:rPr lang="es-PE" dirty="0"/>
              <a:t>Max. 20 días </a:t>
            </a:r>
          </a:p>
          <a:p>
            <a:pPr algn="ctr"/>
            <a:r>
              <a:rPr lang="es-PE" dirty="0"/>
              <a:t>(Depende la complejidad o sofisticación de la contratación, o en consultorías)</a:t>
            </a:r>
          </a:p>
        </p:txBody>
      </p:sp>
    </p:spTree>
    <p:extLst>
      <p:ext uri="{BB962C8B-B14F-4D97-AF65-F5344CB8AC3E}">
        <p14:creationId xmlns:p14="http://schemas.microsoft.com/office/powerpoint/2010/main" val="9376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179" y="418872"/>
            <a:ext cx="5132939" cy="766200"/>
          </a:xfrm>
        </p:spPr>
        <p:txBody>
          <a:bodyPr/>
          <a:lstStyle/>
          <a:p>
            <a:pPr algn="just"/>
            <a:r>
              <a:rPr lang="es-PE" sz="1600" dirty="0">
                <a:solidFill>
                  <a:schemeClr val="bg1"/>
                </a:solidFill>
                <a:latin typeface="+mn-lt"/>
              </a:rPr>
              <a:t>SESIÓN 4: </a:t>
            </a:r>
            <a:r>
              <a:rPr lang="es-ES" sz="16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EJECUCIÓN CONTRACTUAL EN EL MARCO DE LA LEY Nº 30225 – SEGUNDA PARTE.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5 Imagen">
            <a:extLst>
              <a:ext uri="{FF2B5EF4-FFF2-40B4-BE49-F238E27FC236}">
                <a16:creationId xmlns:a16="http://schemas.microsoft.com/office/drawing/2014/main" id="{E6EC8CED-43E1-4A81-B1A8-8CD415F4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9622"/>
            <a:ext cx="3863206" cy="1641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8 Rectángulo">
            <a:extLst>
              <a:ext uri="{FF2B5EF4-FFF2-40B4-BE49-F238E27FC236}">
                <a16:creationId xmlns:a16="http://schemas.microsoft.com/office/drawing/2014/main" id="{AFF85B94-44C8-4099-8C5C-51C0F67D27D7}"/>
              </a:ext>
            </a:extLst>
          </p:cNvPr>
          <p:cNvSpPr/>
          <p:nvPr/>
        </p:nvSpPr>
        <p:spPr>
          <a:xfrm>
            <a:off x="1043608" y="3219822"/>
            <a:ext cx="6858000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1050">
              <a:solidFill>
                <a:schemeClr val="bg1"/>
              </a:solidFill>
            </a:endParaRPr>
          </a:p>
        </p:txBody>
      </p:sp>
      <p:sp>
        <p:nvSpPr>
          <p:cNvPr id="24" name="3 Rectángulo">
            <a:extLst>
              <a:ext uri="{FF2B5EF4-FFF2-40B4-BE49-F238E27FC236}">
                <a16:creationId xmlns:a16="http://schemas.microsoft.com/office/drawing/2014/main" id="{D12A68B3-5429-482C-8508-C63EA813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50" y="3177416"/>
            <a:ext cx="6669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APLICACIÓN DE PENALIDAD POR MORA Y OTRAS PENALIDADES, EMISIÓN DE CONFORMIDAD,  PROCEDIMIENTO DE PAGO Y CONTRATACIONES COMPLEMENTARIAS</a:t>
            </a:r>
            <a:endParaRPr lang="es-PE" altLang="es-P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FE27F2-7580-45FB-887B-32A9AF533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9" t="15077" r="23159" b="30057"/>
          <a:stretch/>
        </p:blipFill>
        <p:spPr>
          <a:xfrm>
            <a:off x="5929713" y="31265"/>
            <a:ext cx="3175687" cy="10857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20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CONFORMIDAD DE LA PRESTACIÓN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3DF484E-B76B-46A4-A2F5-18E6CE0C991C}"/>
              </a:ext>
            </a:extLst>
          </p:cNvPr>
          <p:cNvSpPr/>
          <p:nvPr/>
        </p:nvSpPr>
        <p:spPr>
          <a:xfrm>
            <a:off x="583636" y="1374528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De existir observaciones, la Entidad comunica al contratista, otorgándole un plazo para subsanar no menor de dos (2) ni mayor de diez (10) días.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Dependiendo de la complejidad o sofisticación de la contratación, o si se trata de consultorías, el plazo para subsanar no puede ser menor de cinco (5) ni mayor de veinte (20) días.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Subsanadas las observaciones dentro del plazo otorgado, </a:t>
            </a:r>
            <a:r>
              <a:rPr lang="es-ES" u="sng" dirty="0">
                <a:solidFill>
                  <a:schemeClr val="tx1"/>
                </a:solidFill>
              </a:rPr>
              <a:t>no corresponde la aplicación de penalidades. 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Si pese al plazo otorgado, el contratista no cumpliese con la subsanación, la Entidad puede otorgar periodos adicionales para las correcciones pertinentes, sin embargo, </a:t>
            </a:r>
            <a:r>
              <a:rPr lang="es-ES" u="sng" dirty="0"/>
              <a:t>corresponderá aplicar la penalidad por mora desde el vencimiento del primer plazo para subsanar.</a:t>
            </a:r>
          </a:p>
        </p:txBody>
      </p:sp>
    </p:spTree>
    <p:extLst>
      <p:ext uri="{BB962C8B-B14F-4D97-AF65-F5344CB8AC3E}">
        <p14:creationId xmlns:p14="http://schemas.microsoft.com/office/powerpoint/2010/main" val="362905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CONFORMIDAD DE LA PRESTACIÓN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3DF484E-B76B-46A4-A2F5-18E6CE0C991C}"/>
              </a:ext>
            </a:extLst>
          </p:cNvPr>
          <p:cNvSpPr/>
          <p:nvPr/>
        </p:nvSpPr>
        <p:spPr>
          <a:xfrm>
            <a:off x="705232" y="1636161"/>
            <a:ext cx="69127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No se otorgará plazo para subsanar cuando los bienes, servicios en general y/o consultorías no cumplan con las características y condiciones ofrecidas, en este caso, la Entidad no efectúa la recepción o no otorga la conformidad. Se considera no ejecutada la prestación, aplicándose la penalidad que corresponda por cada día de atraso.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discrepancias en relación a la recepción y conformidad pueden ser sometidas a conciliación y/o arbitraje dentro del plazo de treinta (30) días hábiles de ocurrida la recepción, la negativa de esta o de vencido el plazo para otorgar la conformidad.</a:t>
            </a:r>
          </a:p>
        </p:txBody>
      </p:sp>
    </p:spTree>
    <p:extLst>
      <p:ext uri="{BB962C8B-B14F-4D97-AF65-F5344CB8AC3E}">
        <p14:creationId xmlns:p14="http://schemas.microsoft.com/office/powerpoint/2010/main" val="350670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22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PAGO DE LA PRESTACIÓN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33ADC3-2327-4962-8851-0FCC83E1E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33201" r="24012" b="19200"/>
          <a:stretch/>
        </p:blipFill>
        <p:spPr>
          <a:xfrm>
            <a:off x="539552" y="1531450"/>
            <a:ext cx="6574392" cy="31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23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CONTRATACIONES COMPLEMENTARIAS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0C09C11-D8FC-4672-B1AA-620289055AEA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673929"/>
            <a:ext cx="6205884" cy="371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es-PE" altLang="es-PE" sz="1600" b="1" dirty="0">
                <a:solidFill>
                  <a:schemeClr val="tx1"/>
                </a:solidFill>
                <a:latin typeface="+mj-lt"/>
              </a:rPr>
              <a:t>Es considerada un contrato nuevo. </a:t>
            </a:r>
          </a:p>
          <a:p>
            <a:pPr>
              <a:lnSpc>
                <a:spcPct val="80000"/>
              </a:lnSpc>
              <a:buFontTx/>
              <a:buNone/>
            </a:pPr>
            <a:endParaRPr lang="es-PE" altLang="es-PE" sz="16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PE" altLang="es-PE" sz="1600" b="1" dirty="0">
                <a:solidFill>
                  <a:schemeClr val="tx1"/>
                </a:solidFill>
                <a:latin typeface="+mj-lt"/>
              </a:rPr>
              <a:t>Las condiciones para que se realice son las siguientes: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Dentro de los 3 meses de culminado el contrato original.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Con el mismo contratista.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En tanto culmine el proceso de selección convocado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Por los mismos bienes y/o servicios.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Por única vez.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</a:rPr>
              <a:t>Hasta por un máximo del 30% del contrato original.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E" altLang="es-PE" sz="1400" dirty="0">
                <a:solidFill>
                  <a:schemeClr val="tx1"/>
                </a:solidFill>
                <a:latin typeface="Arial"/>
                <a:cs typeface="Arial"/>
              </a:rPr>
              <a:t>Preservando las condiciones que dieron lugar a la adquisición o contratación original.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latin typeface="Arial"/>
                <a:cs typeface="Arial"/>
              </a:rPr>
              <a:t>No caben contrataciones complementarias en los contratos que tengan por objeto la ejecución de obras ni de consultorías, ni en las contrataciones directas. </a:t>
            </a:r>
            <a:endParaRPr lang="es-PE" altLang="es-PE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PE" altLang="es-PE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s-PE" altLang="es-PE" sz="21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PE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39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D467E-AA45-489E-9F9B-48434B9C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5736" y="2283718"/>
            <a:ext cx="6350013" cy="2724300"/>
          </a:xfrm>
        </p:spPr>
        <p:txBody>
          <a:bodyPr/>
          <a:lstStyle/>
          <a:p>
            <a:pPr marL="101600" indent="0">
              <a:buNone/>
            </a:pPr>
            <a:r>
              <a:rPr lang="es-ES" sz="6600" b="1" dirty="0">
                <a:latin typeface="+mj-lt"/>
              </a:rPr>
              <a:t>GRACIAS</a:t>
            </a:r>
            <a:endParaRPr lang="es-PE" sz="6600" b="1" dirty="0">
              <a:latin typeface="+mj-lt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0D5ABA-0A66-4E04-8614-ECCE1DED1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152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25</a:t>
            </a:fld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6875B4-DFE8-47F6-AE1B-39714CFEC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5"/>
          <a:stretch/>
        </p:blipFill>
        <p:spPr>
          <a:xfrm>
            <a:off x="1331640" y="1419622"/>
            <a:ext cx="6696744" cy="30597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65854C-3E56-4B04-8C1F-B11CA6DA9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3" b="17365"/>
          <a:stretch/>
        </p:blipFill>
        <p:spPr>
          <a:xfrm>
            <a:off x="5370822" y="3291620"/>
            <a:ext cx="2317180" cy="86409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593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1939" b="1" dirty="0">
                <a:solidFill>
                  <a:schemeClr val="bg1"/>
                </a:solidFill>
                <a:latin typeface="Arial" panose="020B0604020202020204" pitchFamily="34" charset="0"/>
                <a:ea typeface="Optima" panose="02020500000000000000" pitchFamily="18" charset="0"/>
                <a:cs typeface="Arial" panose="020B0604020202020204" pitchFamily="34" charset="0"/>
              </a:rPr>
              <a:t>Evolución normativa del régimen de Contrataciones del Estado</a:t>
            </a: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</a:t>
            </a:fld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207" t="32485" r="19104" b="21249"/>
          <a:stretch/>
        </p:blipFill>
        <p:spPr>
          <a:xfrm>
            <a:off x="539552" y="1347614"/>
            <a:ext cx="7358012" cy="36718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7766D5-4B12-41B9-920B-42E20AA73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9" t="15077" r="23159" b="30057"/>
          <a:stretch/>
        </p:blipFill>
        <p:spPr>
          <a:xfrm>
            <a:off x="5950885" y="29678"/>
            <a:ext cx="3175687" cy="10857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0D33061-EB16-4B17-92D0-3AF151951A55}"/>
              </a:ext>
            </a:extLst>
          </p:cNvPr>
          <p:cNvSpPr/>
          <p:nvPr/>
        </p:nvSpPr>
        <p:spPr>
          <a:xfrm>
            <a:off x="5436096" y="2715766"/>
            <a:ext cx="3303061" cy="15586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/>
              <a:t>D.S N° 082-2019-EF / T.U.O de la Ley N° 30225 (Ley)</a:t>
            </a:r>
          </a:p>
          <a:p>
            <a:pPr algn="just"/>
            <a:endParaRPr lang="es-ES" sz="1000" b="1" dirty="0"/>
          </a:p>
          <a:p>
            <a:pPr algn="just"/>
            <a:r>
              <a:rPr lang="es-ES" sz="1000" b="1" dirty="0"/>
              <a:t>D.S N° 344-2018-EF modificado por                                                 D.S N° 377-2019-EF y D.S N° 168-2020-EF                           Pub. 10/07/2020 (Reglamento)</a:t>
            </a:r>
            <a:endParaRPr lang="es-PE" sz="10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BE8C9B-68B6-481B-B1E0-1D07CFFC9521}"/>
              </a:ext>
            </a:extLst>
          </p:cNvPr>
          <p:cNvSpPr/>
          <p:nvPr/>
        </p:nvSpPr>
        <p:spPr>
          <a:xfrm>
            <a:off x="1403648" y="3076337"/>
            <a:ext cx="3099024" cy="10801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A4441B-39DF-4515-BD8D-C397D5981D69}"/>
              </a:ext>
            </a:extLst>
          </p:cNvPr>
          <p:cNvSpPr/>
          <p:nvPr/>
        </p:nvSpPr>
        <p:spPr>
          <a:xfrm>
            <a:off x="1403648" y="4100336"/>
            <a:ext cx="3456384" cy="650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CCCB1E-EE03-4418-A270-B9A1C30136D9}"/>
              </a:ext>
            </a:extLst>
          </p:cNvPr>
          <p:cNvSpPr/>
          <p:nvPr/>
        </p:nvSpPr>
        <p:spPr>
          <a:xfrm>
            <a:off x="1331640" y="3003798"/>
            <a:ext cx="1440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F89F1E0-30FC-418A-ABE9-3F3DC52CB22A}"/>
              </a:ext>
            </a:extLst>
          </p:cNvPr>
          <p:cNvSpPr/>
          <p:nvPr/>
        </p:nvSpPr>
        <p:spPr>
          <a:xfrm>
            <a:off x="1547664" y="4304087"/>
            <a:ext cx="3099023" cy="56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128A52-EF54-46DD-BCBC-AD3BA7AA35E1}"/>
              </a:ext>
            </a:extLst>
          </p:cNvPr>
          <p:cNvSpPr/>
          <p:nvPr/>
        </p:nvSpPr>
        <p:spPr>
          <a:xfrm>
            <a:off x="1619672" y="3003798"/>
            <a:ext cx="3099023" cy="56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37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4EC0DB-791C-47A9-B75E-4B0AF9D0ED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23528" y="483518"/>
            <a:ext cx="6205884" cy="766762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s-PE" sz="2000" dirty="0">
                <a:solidFill>
                  <a:srgbClr val="C00000"/>
                </a:solidFill>
                <a:ea typeface="Optima" panose="02020500000000000000" pitchFamily="18" charset="0"/>
                <a:cs typeface="Calibri" panose="020F0502020204030204" pitchFamily="34" charset="0"/>
              </a:rPr>
            </a:br>
            <a:endParaRPr lang="es-PE" sz="1939" b="1" dirty="0">
              <a:solidFill>
                <a:schemeClr val="bg1"/>
              </a:solidFill>
              <a:latin typeface="Arial" panose="020B0604020202020204" pitchFamily="34" charset="0"/>
              <a:ea typeface="Optima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8532-D067-4AA7-A2C2-1BE93F69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FCC8D1-9840-4943-B33F-D7F0226B84D1}"/>
              </a:ext>
            </a:extLst>
          </p:cNvPr>
          <p:cNvSpPr txBox="1">
            <a:spLocks/>
          </p:cNvSpPr>
          <p:nvPr/>
        </p:nvSpPr>
        <p:spPr>
          <a:xfrm>
            <a:off x="306760" y="459095"/>
            <a:ext cx="5736153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CL" sz="1687" dirty="0">
                <a:solidFill>
                  <a:schemeClr val="bg1"/>
                </a:solidFill>
                <a:latin typeface="+mj-lt"/>
              </a:rPr>
              <a:t>Penalidad</a:t>
            </a:r>
            <a:endParaRPr lang="es-PE" sz="168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1274703"/>
            <a:ext cx="7382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Ante el incumplimiento injustificado de obligaciones contractuales.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La penalidades deben ser objetivas, razonables y congruentes.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La Entidad prevé en los documentos del procedimiento de selección la aplicación de la penalidad por mora; asimismo, puede prever otras penalidades.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Estos dos (2) tipos de penalidades pueden alcanzar cada una un monto máximo equivalente al diez por ciento (10%) del monto del contrato vigente, o de ser el caso, del ítem que debió ejecutarse.</a:t>
            </a:r>
          </a:p>
          <a:p>
            <a:pPr algn="just"/>
            <a:endParaRPr lang="es-ES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Las penalidades se deducen de los pagos a cuenta, de las valorizaciones, del pago final o en la liquidación final, según corresponda.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Si es necesario, la penalidad se cobra del monto resultante de la ejecución de la garantía de fi el cumplimiento.</a:t>
            </a:r>
            <a:endParaRPr lang="es-PE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1E393E-A345-43EA-8B95-FCE94D1F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08561" y="26144"/>
            <a:ext cx="3175687" cy="10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91C506-F8A4-4126-951A-70C039829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43947" r="50000" b="21986"/>
          <a:stretch/>
        </p:blipFill>
        <p:spPr>
          <a:xfrm>
            <a:off x="899592" y="1947152"/>
            <a:ext cx="6768752" cy="28054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00ED4E5-55A7-45A8-ABF5-2D2D52E93B6C}"/>
              </a:ext>
            </a:extLst>
          </p:cNvPr>
          <p:cNvSpPr txBox="1"/>
          <p:nvPr/>
        </p:nvSpPr>
        <p:spPr>
          <a:xfrm>
            <a:off x="512828" y="1378861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En caso de retraso injustificado en la ejecución de las prestaciones, se aplica la penalidad por mora </a:t>
            </a:r>
            <a:r>
              <a:rPr lang="es-PE" b="1" dirty="0"/>
              <a:t>automáticamente</a:t>
            </a:r>
            <a:r>
              <a:rPr lang="es-PE" dirty="0"/>
              <a:t> y se calcula de acuerdo a la siguiente fórmula:</a:t>
            </a:r>
          </a:p>
        </p:txBody>
      </p:sp>
    </p:spTree>
    <p:extLst>
      <p:ext uri="{BB962C8B-B14F-4D97-AF65-F5344CB8AC3E}">
        <p14:creationId xmlns:p14="http://schemas.microsoft.com/office/powerpoint/2010/main" val="283371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597190-6945-43F4-8F00-49FC45B98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2" t="54670" r="32103" b="26201"/>
          <a:stretch/>
        </p:blipFill>
        <p:spPr>
          <a:xfrm>
            <a:off x="539552" y="2804186"/>
            <a:ext cx="5976664" cy="13849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C270D7-DB0B-4F6A-92A8-00F6884D657D}"/>
              </a:ext>
            </a:extLst>
          </p:cNvPr>
          <p:cNvSpPr txBox="1"/>
          <p:nvPr/>
        </p:nvSpPr>
        <p:spPr>
          <a:xfrm>
            <a:off x="512828" y="1378861"/>
            <a:ext cx="78488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EJEMPLO DE APLICACIÓN DE PENALIDAD POR MORA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Contratista: “NUESTRA SALUD PRIMERO S.A.C”</a:t>
            </a:r>
          </a:p>
          <a:p>
            <a:pPr algn="just"/>
            <a:r>
              <a:rPr lang="es-PE" dirty="0"/>
              <a:t>Contrato N° 123-2020-MINISTERIO DE BIENESTAR de fecha 10/01/2020</a:t>
            </a:r>
          </a:p>
          <a:p>
            <a:pPr algn="just"/>
            <a:r>
              <a:rPr lang="es-PE" dirty="0"/>
              <a:t>Adquisición de “Gotitas 100 ml”</a:t>
            </a:r>
          </a:p>
          <a:p>
            <a:pPr algn="just"/>
            <a:r>
              <a:rPr lang="es-PE" dirty="0"/>
              <a:t>Monto del Contrato: S/. 60,000.00 Soles	Cantidad: 20,000 productos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A54513-AA00-44E7-8931-7A8C6E0AC029}"/>
              </a:ext>
            </a:extLst>
          </p:cNvPr>
          <p:cNvSpPr/>
          <p:nvPr/>
        </p:nvSpPr>
        <p:spPr>
          <a:xfrm>
            <a:off x="2892734" y="3932195"/>
            <a:ext cx="127029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(20/01/2020)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DA1B8B-8A8C-4E36-95FA-E4B8DF7FA22F}"/>
              </a:ext>
            </a:extLst>
          </p:cNvPr>
          <p:cNvSpPr/>
          <p:nvPr/>
        </p:nvSpPr>
        <p:spPr>
          <a:xfrm>
            <a:off x="4698014" y="3931211"/>
            <a:ext cx="138615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(30/01/2020)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336784-6024-44EF-B5BB-C2A641CC309A}"/>
              </a:ext>
            </a:extLst>
          </p:cNvPr>
          <p:cNvSpPr/>
          <p:nvPr/>
        </p:nvSpPr>
        <p:spPr>
          <a:xfrm>
            <a:off x="5420181" y="3411562"/>
            <a:ext cx="936103" cy="21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10,000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C691F0-42B9-4390-8E10-ADD77C644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6" t="31632" r="26375" b="18596"/>
          <a:stretch/>
        </p:blipFill>
        <p:spPr>
          <a:xfrm>
            <a:off x="323528" y="1412804"/>
            <a:ext cx="6336704" cy="338149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498F705-2220-4679-81AC-AB9470891F6E}"/>
              </a:ext>
            </a:extLst>
          </p:cNvPr>
          <p:cNvSpPr/>
          <p:nvPr/>
        </p:nvSpPr>
        <p:spPr>
          <a:xfrm>
            <a:off x="5233006" y="1582214"/>
            <a:ext cx="127029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(23/01/2020)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920615D-4917-4277-86C7-71189011A465}"/>
              </a:ext>
            </a:extLst>
          </p:cNvPr>
          <p:cNvCxnSpPr>
            <a:cxnSpLocks/>
          </p:cNvCxnSpPr>
          <p:nvPr/>
        </p:nvCxnSpPr>
        <p:spPr>
          <a:xfrm>
            <a:off x="683568" y="3075806"/>
            <a:ext cx="34563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329888-C200-48F6-A9ED-0883AA565D47}"/>
              </a:ext>
            </a:extLst>
          </p:cNvPr>
          <p:cNvSpPr/>
          <p:nvPr/>
        </p:nvSpPr>
        <p:spPr>
          <a:xfrm>
            <a:off x="4211960" y="2859782"/>
            <a:ext cx="936104" cy="43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Es igual a 10">
            <a:extLst>
              <a:ext uri="{FF2B5EF4-FFF2-40B4-BE49-F238E27FC236}">
                <a16:creationId xmlns:a16="http://schemas.microsoft.com/office/drawing/2014/main" id="{9E4BACDB-552E-4E47-9606-7D02AD2E690E}"/>
              </a:ext>
            </a:extLst>
          </p:cNvPr>
          <p:cNvSpPr/>
          <p:nvPr/>
        </p:nvSpPr>
        <p:spPr>
          <a:xfrm>
            <a:off x="4355976" y="2715766"/>
            <a:ext cx="648074" cy="576063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7DA0DE20-9730-4BDD-9C2B-A97ADA52810F}"/>
              </a:ext>
            </a:extLst>
          </p:cNvPr>
          <p:cNvSpPr/>
          <p:nvPr/>
        </p:nvSpPr>
        <p:spPr>
          <a:xfrm>
            <a:off x="2557484" y="3103552"/>
            <a:ext cx="288032" cy="288024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120CAFBF-6D54-412D-95CE-09FA998DA40C}"/>
              </a:ext>
            </a:extLst>
          </p:cNvPr>
          <p:cNvSpPr/>
          <p:nvPr/>
        </p:nvSpPr>
        <p:spPr>
          <a:xfrm>
            <a:off x="2533412" y="2787781"/>
            <a:ext cx="288032" cy="288024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37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1D9795-2226-4DCD-9B9C-D75DACC45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8605" r="27950" b="28488"/>
          <a:stretch/>
        </p:blipFill>
        <p:spPr>
          <a:xfrm>
            <a:off x="179512" y="1419622"/>
            <a:ext cx="6624736" cy="336192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D5F6A05-4AAC-459F-9849-551DF4419832}"/>
              </a:ext>
            </a:extLst>
          </p:cNvPr>
          <p:cNvSpPr/>
          <p:nvPr/>
        </p:nvSpPr>
        <p:spPr>
          <a:xfrm>
            <a:off x="5652120" y="1503905"/>
            <a:ext cx="127029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(10/02/2020)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0EF287E-B18E-4153-A3D9-798BC3138EA3}"/>
              </a:ext>
            </a:extLst>
          </p:cNvPr>
          <p:cNvCxnSpPr>
            <a:cxnSpLocks/>
          </p:cNvCxnSpPr>
          <p:nvPr/>
        </p:nvCxnSpPr>
        <p:spPr>
          <a:xfrm>
            <a:off x="755576" y="2787774"/>
            <a:ext cx="35283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70CCD457-3B92-4993-A44A-7D1E6D3A3D5E}"/>
              </a:ext>
            </a:extLst>
          </p:cNvPr>
          <p:cNvSpPr/>
          <p:nvPr/>
        </p:nvSpPr>
        <p:spPr>
          <a:xfrm>
            <a:off x="2627784" y="2499750"/>
            <a:ext cx="288032" cy="288024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A988012F-0255-4F60-B434-F5489A4630AD}"/>
              </a:ext>
            </a:extLst>
          </p:cNvPr>
          <p:cNvSpPr/>
          <p:nvPr/>
        </p:nvSpPr>
        <p:spPr>
          <a:xfrm>
            <a:off x="2627784" y="2816586"/>
            <a:ext cx="288032" cy="288024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E6E3DA-4EE4-4645-B409-9BE4467236D1}"/>
              </a:ext>
            </a:extLst>
          </p:cNvPr>
          <p:cNvSpPr/>
          <p:nvPr/>
        </p:nvSpPr>
        <p:spPr>
          <a:xfrm>
            <a:off x="4336676" y="2538155"/>
            <a:ext cx="792088" cy="432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Es igual a 11">
            <a:extLst>
              <a:ext uri="{FF2B5EF4-FFF2-40B4-BE49-F238E27FC236}">
                <a16:creationId xmlns:a16="http://schemas.microsoft.com/office/drawing/2014/main" id="{44892E56-FFDB-472E-8DDC-85A27D3CA52C}"/>
              </a:ext>
            </a:extLst>
          </p:cNvPr>
          <p:cNvSpPr/>
          <p:nvPr/>
        </p:nvSpPr>
        <p:spPr>
          <a:xfrm>
            <a:off x="4408683" y="2498383"/>
            <a:ext cx="648074" cy="576063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4DEB5A-6A81-4168-B02E-C08226772B11}"/>
              </a:ext>
            </a:extLst>
          </p:cNvPr>
          <p:cNvSpPr/>
          <p:nvPr/>
        </p:nvSpPr>
        <p:spPr>
          <a:xfrm>
            <a:off x="4860032" y="3711974"/>
            <a:ext cx="127029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S/. 3,000.00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1CCD06F-5DAE-4E12-BFF3-AB93680FC6EA}"/>
              </a:ext>
            </a:extLst>
          </p:cNvPr>
          <p:cNvCxnSpPr>
            <a:cxnSpLocks/>
          </p:cNvCxnSpPr>
          <p:nvPr/>
        </p:nvCxnSpPr>
        <p:spPr>
          <a:xfrm>
            <a:off x="3203848" y="4587974"/>
            <a:ext cx="2448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A0A2964-D293-4BC9-BFD1-F31B5AC2ACE9}"/>
              </a:ext>
            </a:extLst>
          </p:cNvPr>
          <p:cNvCxnSpPr>
            <a:cxnSpLocks/>
          </p:cNvCxnSpPr>
          <p:nvPr/>
        </p:nvCxnSpPr>
        <p:spPr>
          <a:xfrm>
            <a:off x="683568" y="4630062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932E943-ED14-4160-81FD-F68E180B8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555526"/>
            <a:ext cx="5258400" cy="265428"/>
          </a:xfrm>
          <a:prstGeom prst="rect">
            <a:avLst/>
          </a:prstGeom>
        </p:spPr>
        <p:txBody>
          <a:bodyPr spcFirstLastPara="1" vert="horz" wrap="square" lIns="0" tIns="5749" rIns="0" bIns="0" rtlCol="0" anchor="t" anchorCtr="0">
            <a:spAutoFit/>
          </a:bodyPr>
          <a:lstStyle/>
          <a:p>
            <a:pPr marL="6051">
              <a:spcBef>
                <a:spcPts val="45"/>
              </a:spcBef>
            </a:pPr>
            <a:r>
              <a:rPr lang="es-PE" sz="1687" spc="-21" dirty="0">
                <a:solidFill>
                  <a:schemeClr val="bg1"/>
                </a:solidFill>
              </a:rPr>
              <a:t>Penalidad por mora en la ejecución de la prestación</a:t>
            </a:r>
            <a:endParaRPr sz="1687" spc="-21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2FADF2-C7A6-48AE-AC8D-5BDCAB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9" t="15077" r="23159" b="30057"/>
          <a:stretch/>
        </p:blipFill>
        <p:spPr>
          <a:xfrm>
            <a:off x="5968313" y="12675"/>
            <a:ext cx="3175687" cy="1085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EF855D-AAAB-45B8-8460-3EFE8F8E3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36778" r="21630" b="48329"/>
          <a:stretch/>
        </p:blipFill>
        <p:spPr>
          <a:xfrm>
            <a:off x="179512" y="2640478"/>
            <a:ext cx="8377888" cy="9535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4E03F9-07EE-408D-92F8-4DE6458D08B1}"/>
              </a:ext>
            </a:extLst>
          </p:cNvPr>
          <p:cNvSpPr txBox="1"/>
          <p:nvPr/>
        </p:nvSpPr>
        <p:spPr>
          <a:xfrm>
            <a:off x="293134" y="1409372"/>
            <a:ext cx="784887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EJEMPLO DE APLICACIÓN DE PENALIDAD POR MORA</a:t>
            </a:r>
          </a:p>
          <a:p>
            <a:pPr algn="just"/>
            <a:r>
              <a:rPr lang="es-PE" sz="1200" dirty="0"/>
              <a:t>Proceso de Selección: Adjudicación Directa N° 005-2020-MUNDO DEL APRENDIZAJE</a:t>
            </a:r>
          </a:p>
          <a:p>
            <a:pPr algn="just"/>
            <a:r>
              <a:rPr lang="es-PE" sz="1200" dirty="0"/>
              <a:t>Contratista: “TABLES S.A.C”</a:t>
            </a:r>
          </a:p>
          <a:p>
            <a:pPr algn="just"/>
            <a:r>
              <a:rPr lang="es-PE" sz="1200" dirty="0"/>
              <a:t>Contrato N° 024-2020-MUNDO DEL APRENDIZAJE</a:t>
            </a:r>
          </a:p>
          <a:p>
            <a:pPr algn="just"/>
            <a:r>
              <a:rPr lang="es-PE" sz="1200" dirty="0"/>
              <a:t>Orden de Compra N° 0000182-2020</a:t>
            </a:r>
          </a:p>
          <a:p>
            <a:pPr algn="just"/>
            <a:r>
              <a:rPr lang="es-PE" sz="1200" dirty="0"/>
              <a:t>UNICA ENTREGA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7427C9D-A7C6-420E-B8E4-6E26A6EA7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0" t="60873" r="40430" b="12200"/>
          <a:stretch/>
        </p:blipFill>
        <p:spPr>
          <a:xfrm>
            <a:off x="1337249" y="3594035"/>
            <a:ext cx="5394991" cy="16420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6080327-7EC0-4A0B-8887-AB46914FE43E}"/>
              </a:ext>
            </a:extLst>
          </p:cNvPr>
          <p:cNvSpPr/>
          <p:nvPr/>
        </p:nvSpPr>
        <p:spPr>
          <a:xfrm>
            <a:off x="621549" y="3023000"/>
            <a:ext cx="1457503" cy="3519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/>
              <a:t>Adquisición de carpetas escolares</a:t>
            </a:r>
            <a:endParaRPr lang="es-PE" sz="1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44DF713-0D80-482E-88F9-664D7B2DE50C}"/>
              </a:ext>
            </a:extLst>
          </p:cNvPr>
          <p:cNvSpPr/>
          <p:nvPr/>
        </p:nvSpPr>
        <p:spPr>
          <a:xfrm>
            <a:off x="4670154" y="3077154"/>
            <a:ext cx="648072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21/02/2020</a:t>
            </a:r>
            <a:endParaRPr lang="es-PE" sz="7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A5BCF79-8388-4702-B841-67F6617FB014}"/>
              </a:ext>
            </a:extLst>
          </p:cNvPr>
          <p:cNvSpPr/>
          <p:nvPr/>
        </p:nvSpPr>
        <p:spPr>
          <a:xfrm>
            <a:off x="5968313" y="3117256"/>
            <a:ext cx="576064" cy="1741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" dirty="0"/>
              <a:t>02/05/2020</a:t>
            </a:r>
            <a:endParaRPr lang="es-PE" sz="6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4F9804A-6CFC-4D0F-96C4-F7B959B92D4E}"/>
              </a:ext>
            </a:extLst>
          </p:cNvPr>
          <p:cNvSpPr/>
          <p:nvPr/>
        </p:nvSpPr>
        <p:spPr>
          <a:xfrm>
            <a:off x="6633218" y="3093606"/>
            <a:ext cx="576064" cy="210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" dirty="0"/>
              <a:t>18/05/2020</a:t>
            </a:r>
            <a:endParaRPr lang="es-PE" sz="600" dirty="0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E055688-BE31-4C46-800D-DF3D38ED375B}"/>
              </a:ext>
            </a:extLst>
          </p:cNvPr>
          <p:cNvSpPr/>
          <p:nvPr/>
        </p:nvSpPr>
        <p:spPr>
          <a:xfrm>
            <a:off x="4211960" y="4011910"/>
            <a:ext cx="144016" cy="170670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ED622B55-6346-4FFA-8152-518457031C9C}"/>
              </a:ext>
            </a:extLst>
          </p:cNvPr>
          <p:cNvSpPr/>
          <p:nvPr/>
        </p:nvSpPr>
        <p:spPr>
          <a:xfrm>
            <a:off x="4198573" y="4159035"/>
            <a:ext cx="144016" cy="170670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s igual a 14">
            <a:extLst>
              <a:ext uri="{FF2B5EF4-FFF2-40B4-BE49-F238E27FC236}">
                <a16:creationId xmlns:a16="http://schemas.microsoft.com/office/drawing/2014/main" id="{427865E8-6456-438E-A1C1-8D9C2CCF3F58}"/>
              </a:ext>
            </a:extLst>
          </p:cNvPr>
          <p:cNvSpPr/>
          <p:nvPr/>
        </p:nvSpPr>
        <p:spPr>
          <a:xfrm>
            <a:off x="5106537" y="3986122"/>
            <a:ext cx="324038" cy="275472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3318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1686</Words>
  <Application>Microsoft Office PowerPoint</Application>
  <PresentationFormat>Presentación en pantalla (16:9)</PresentationFormat>
  <Paragraphs>227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 Black</vt:lpstr>
      <vt:lpstr>Wingdings</vt:lpstr>
      <vt:lpstr>Roboto Condensed Light</vt:lpstr>
      <vt:lpstr>Arvo</vt:lpstr>
      <vt:lpstr>Times New Roman</vt:lpstr>
      <vt:lpstr>Arial</vt:lpstr>
      <vt:lpstr>Roboto Condensed</vt:lpstr>
      <vt:lpstr>Salerio template</vt:lpstr>
      <vt:lpstr>Presentación de PowerPoint</vt:lpstr>
      <vt:lpstr>SESIÓN 4: EJECUCIÓN CONTRACTUAL EN EL MARCO DE LA LEY Nº 30225 – SEGUNDA PARTE.</vt:lpstr>
      <vt:lpstr>Evolución normativa del régimen de Contrataciones del Estado</vt:lpstr>
      <vt:lpstr> </vt:lpstr>
      <vt:lpstr>Penalidad por mora en la ejecución de la prestación</vt:lpstr>
      <vt:lpstr>Penalidad por mora en la ejecución de la prestación</vt:lpstr>
      <vt:lpstr>Penalidad por mora en la ejecución de la prestación</vt:lpstr>
      <vt:lpstr>Penalidad por mora en la ejecución de la prestación</vt:lpstr>
      <vt:lpstr>Penalidad por mora en la ejecución de la prestación</vt:lpstr>
      <vt:lpstr>Penalidad por mora en la ejecución de la prestación</vt:lpstr>
      <vt:lpstr>Penalidad por mora en la ejecución de la prestación</vt:lpstr>
      <vt:lpstr>OTRAS PENALIDADES</vt:lpstr>
      <vt:lpstr>OTRAS PENALIDADES</vt:lpstr>
      <vt:lpstr>OTRAS PENALIDADES</vt:lpstr>
      <vt:lpstr>OTRAS PENALIDADES</vt:lpstr>
      <vt:lpstr>OTRAS PENALIDADES</vt:lpstr>
      <vt:lpstr>OTRAS PENALIDADES</vt:lpstr>
      <vt:lpstr> </vt:lpstr>
      <vt:lpstr> </vt:lpstr>
      <vt:lpstr> </vt:lpstr>
      <vt:lpstr> </vt:lpstr>
      <vt:lpstr> </vt:lpstr>
      <vt:lpstr> 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EXPLORATORIO SOBRE LA SITUACIÓN DE LAS PARROQUIAS DEL ARZOBISPADO DE LIMA</dc:title>
  <dc:creator>Oscar Ramos</dc:creator>
  <cp:lastModifiedBy>Jorge Ruiz</cp:lastModifiedBy>
  <cp:revision>111</cp:revision>
  <dcterms:modified xsi:type="dcterms:W3CDTF">2020-10-01T23:21:49Z</dcterms:modified>
</cp:coreProperties>
</file>