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theme+xml" PartName="/ppt/theme/theme2.xml"/>
  <Override ContentType="application/vnd.openxmlformats-officedocument.presentationml.slideLayout+xml" PartName="/ppt/slideLayouts/slideLayout26.xml"/>
  <Override ContentType="application/vnd.openxmlformats-officedocument.theme+xml" PartName="/ppt/theme/theme3.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theme+xml" PartName="/ppt/theme/theme4.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theme+xml" PartName="/ppt/theme/theme5.xml"/>
  <Override ContentType="application/vnd.openxmlformats-officedocument.presentationml.slideLayout+xml" PartName="/ppt/slideLayouts/slideLayout52.xml"/>
  <Override ContentType="application/vnd.openxmlformats-officedocument.theme+xml" PartName="/ppt/theme/theme6.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theme+xml" PartName="/ppt/theme/theme7.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theme+xml" PartName="/ppt/theme/theme8.xml"/>
  <Override ContentType="application/vnd.openxmlformats-officedocument.presentationml.slideLayout+xml" PartName="/ppt/slideLayouts/slideLayout82.xml"/>
  <Override ContentType="application/vnd.openxmlformats-officedocument.theme+xml" PartName="/ppt/theme/theme9.xml"/>
  <Override ContentType="application/vnd.openxmlformats-officedocument.theme+xml" PartName="/ppt/theme/theme10.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presentationml.notesSlide+xml" PartName="/ppt/notesSlides/notesSlide27.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presentationml.notesSlide+xml" PartName="/ppt/notesSlides/notesSlide28.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presentationml.notesSlide+xml" PartName="/ppt/notesSlides/notesSlide2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89" r:id="rId4"/>
    <p:sldMasterId id="2147483704" r:id="rId5"/>
    <p:sldMasterId id="2147483716" r:id="rId6"/>
    <p:sldMasterId id="2147483718" r:id="rId7"/>
    <p:sldMasterId id="2147483733" r:id="rId8"/>
    <p:sldMasterId id="2147483745" r:id="rId9"/>
  </p:sldMasterIdLst>
  <p:notesMasterIdLst>
    <p:notesMasterId r:id="rId118"/>
  </p:notesMasterIdLst>
  <p:sldIdLst>
    <p:sldId id="261" r:id="rId10"/>
    <p:sldId id="265" r:id="rId11"/>
    <p:sldId id="304" r:id="rId12"/>
    <p:sldId id="305" r:id="rId13"/>
    <p:sldId id="306" r:id="rId14"/>
    <p:sldId id="375" r:id="rId15"/>
    <p:sldId id="266"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7" r:id="rId51"/>
    <p:sldId id="308" r:id="rId52"/>
    <p:sldId id="309" r:id="rId53"/>
    <p:sldId id="310" r:id="rId54"/>
    <p:sldId id="311" r:id="rId55"/>
    <p:sldId id="312" r:id="rId56"/>
    <p:sldId id="313" r:id="rId57"/>
    <p:sldId id="314" r:id="rId58"/>
    <p:sldId id="315"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55"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56" r:id="rId86"/>
    <p:sldId id="357" r:id="rId87"/>
    <p:sldId id="358" r:id="rId88"/>
    <p:sldId id="359" r:id="rId89"/>
    <p:sldId id="360" r:id="rId90"/>
    <p:sldId id="361" r:id="rId91"/>
    <p:sldId id="362" r:id="rId92"/>
    <p:sldId id="363" r:id="rId93"/>
    <p:sldId id="342" r:id="rId94"/>
    <p:sldId id="364" r:id="rId95"/>
    <p:sldId id="343" r:id="rId96"/>
    <p:sldId id="344" r:id="rId97"/>
    <p:sldId id="366" r:id="rId98"/>
    <p:sldId id="365" r:id="rId99"/>
    <p:sldId id="367" r:id="rId100"/>
    <p:sldId id="345" r:id="rId101"/>
    <p:sldId id="368" r:id="rId102"/>
    <p:sldId id="369" r:id="rId103"/>
    <p:sldId id="371" r:id="rId104"/>
    <p:sldId id="372" r:id="rId105"/>
    <p:sldId id="346" r:id="rId106"/>
    <p:sldId id="373" r:id="rId107"/>
    <p:sldId id="374" r:id="rId108"/>
    <p:sldId id="376" r:id="rId109"/>
    <p:sldId id="377" r:id="rId110"/>
    <p:sldId id="378" r:id="rId111"/>
    <p:sldId id="379" r:id="rId112"/>
    <p:sldId id="380" r:id="rId113"/>
    <p:sldId id="381" r:id="rId114"/>
    <p:sldId id="382" r:id="rId115"/>
    <p:sldId id="383" r:id="rId116"/>
    <p:sldId id="260" r:id="rId1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54F20-C115-4E5A-94A8-02A2E4FFBFA7}" type="doc">
      <dgm:prSet loTypeId="urn:microsoft.com/office/officeart/2005/8/layout/hierarchy6" loCatId="hierarchy" qsTypeId="urn:microsoft.com/office/officeart/2005/8/quickstyle/simple1" qsCatId="simple" csTypeId="urn:microsoft.com/office/officeart/2005/8/colors/accent6_1" csCatId="accent6" phldr="1"/>
      <dgm:spPr/>
      <dgm:t>
        <a:bodyPr/>
        <a:lstStyle/>
        <a:p>
          <a:endParaRPr lang="es-PE"/>
        </a:p>
      </dgm:t>
    </dgm:pt>
    <dgm:pt modelId="{D2E7941D-9784-41EE-9311-09D4345399DC}">
      <dgm:prSet phldrT="[Texto]" custT="1"/>
      <dgm:spPr/>
      <dgm:t>
        <a:bodyPr/>
        <a:lstStyle/>
        <a:p>
          <a:pPr>
            <a:lnSpc>
              <a:spcPct val="100000"/>
            </a:lnSpc>
            <a:spcAft>
              <a:spcPts val="400"/>
            </a:spcAft>
          </a:pPr>
          <a:r>
            <a:rPr lang="es-PE" sz="1400" b="1" baseline="0" dirty="0"/>
            <a:t>PEI</a:t>
          </a:r>
        </a:p>
        <a:p>
          <a:pPr>
            <a:lnSpc>
              <a:spcPct val="100000"/>
            </a:lnSpc>
            <a:spcAft>
              <a:spcPts val="400"/>
            </a:spcAft>
          </a:pPr>
          <a:r>
            <a:rPr lang="es-PE" sz="1400" b="1" baseline="0" dirty="0"/>
            <a:t>OBJETIVO ESTRATÉGICO</a:t>
          </a:r>
        </a:p>
        <a:p>
          <a:pPr>
            <a:lnSpc>
              <a:spcPct val="100000"/>
            </a:lnSpc>
            <a:spcAft>
              <a:spcPts val="400"/>
            </a:spcAft>
          </a:pPr>
          <a:r>
            <a:rPr lang="es-PE" sz="1200" baseline="0" dirty="0"/>
            <a:t>Reducir la desnutrición crónica en niños de 0 a 5 años </a:t>
          </a:r>
        </a:p>
      </dgm:t>
    </dgm:pt>
    <dgm:pt modelId="{56BF7077-9A4D-4561-BB5C-45E6EFCAC4D7}" type="parTrans" cxnId="{22DF85E5-0354-4A0B-BE7C-F6578D4CA896}">
      <dgm:prSet/>
      <dgm:spPr/>
      <dgm:t>
        <a:bodyPr/>
        <a:lstStyle/>
        <a:p>
          <a:endParaRPr lang="es-PE"/>
        </a:p>
      </dgm:t>
    </dgm:pt>
    <dgm:pt modelId="{011DA67C-6138-4143-9C07-7544E9465C75}" type="sibTrans" cxnId="{22DF85E5-0354-4A0B-BE7C-F6578D4CA896}">
      <dgm:prSet/>
      <dgm:spPr/>
      <dgm:t>
        <a:bodyPr/>
        <a:lstStyle/>
        <a:p>
          <a:endParaRPr lang="es-PE"/>
        </a:p>
      </dgm:t>
    </dgm:pt>
    <dgm:pt modelId="{AD471F24-4486-48F9-A223-3B09B697655A}">
      <dgm:prSet phldrT="[Texto]" custT="1"/>
      <dgm:spPr/>
      <dgm:t>
        <a:bodyPr/>
        <a:lstStyle/>
        <a:p>
          <a:r>
            <a:rPr lang="es-PE" sz="1200" b="1" dirty="0"/>
            <a:t>ACCIÓN ESTRATÉGICA</a:t>
          </a:r>
        </a:p>
        <a:p>
          <a:r>
            <a:rPr lang="es-PE" sz="1200" b="0" dirty="0"/>
            <a:t>Niños de 0 a 5 años con CRED completo</a:t>
          </a:r>
        </a:p>
      </dgm:t>
    </dgm:pt>
    <dgm:pt modelId="{E5BA1281-2579-4B52-9BA7-F08B9095840F}" type="parTrans" cxnId="{89D49774-7C27-4BC4-85F3-289C1AA0CA57}">
      <dgm:prSet/>
      <dgm:spPr/>
      <dgm:t>
        <a:bodyPr/>
        <a:lstStyle/>
        <a:p>
          <a:endParaRPr lang="es-PE"/>
        </a:p>
      </dgm:t>
    </dgm:pt>
    <dgm:pt modelId="{D9938E56-7B1D-466F-AC2C-97FFA77E9E7B}" type="sibTrans" cxnId="{89D49774-7C27-4BC4-85F3-289C1AA0CA57}">
      <dgm:prSet/>
      <dgm:spPr/>
      <dgm:t>
        <a:bodyPr/>
        <a:lstStyle/>
        <a:p>
          <a:endParaRPr lang="es-PE"/>
        </a:p>
      </dgm:t>
    </dgm:pt>
    <dgm:pt modelId="{72B57D27-0117-44E8-8BD9-367D8E54CAE8}">
      <dgm:prSet phldrT="[Texto]" custT="1"/>
      <dgm:spPr/>
      <dgm:t>
        <a:bodyPr/>
        <a:lstStyle/>
        <a:p>
          <a:pPr algn="ctr"/>
          <a:r>
            <a:rPr lang="es-PE" sz="1400" b="1" dirty="0"/>
            <a:t>POI</a:t>
          </a:r>
        </a:p>
        <a:p>
          <a:pPr algn="ctr"/>
          <a:r>
            <a:rPr lang="es-PE" sz="1400" b="1" dirty="0"/>
            <a:t>ACTIVIDADES OPERATIVAS</a:t>
          </a:r>
        </a:p>
        <a:p>
          <a:pPr algn="l"/>
          <a:r>
            <a:rPr lang="es-PE" sz="1200" dirty="0"/>
            <a:t>Controlar el crecimiento y desarrollo (CRED) de los niños</a:t>
          </a:r>
        </a:p>
        <a:p>
          <a:pPr algn="l"/>
          <a:r>
            <a:rPr lang="es-PE" sz="1200" dirty="0"/>
            <a:t>Realizar consejería nutricional</a:t>
          </a:r>
        </a:p>
        <a:p>
          <a:pPr algn="l"/>
          <a:r>
            <a:rPr lang="es-PE" sz="1200" dirty="0"/>
            <a:t>Realizar visitas domiciliarias </a:t>
          </a:r>
        </a:p>
      </dgm:t>
    </dgm:pt>
    <dgm:pt modelId="{95020724-DE4B-4756-8745-964C350B0FA1}" type="parTrans" cxnId="{B37AAC69-59D8-43BE-A535-55DCB49775D4}">
      <dgm:prSet/>
      <dgm:spPr/>
      <dgm:t>
        <a:bodyPr/>
        <a:lstStyle/>
        <a:p>
          <a:endParaRPr lang="es-PE"/>
        </a:p>
      </dgm:t>
    </dgm:pt>
    <dgm:pt modelId="{F48E2872-99A1-4948-8830-5376BD5FC2E8}" type="sibTrans" cxnId="{B37AAC69-59D8-43BE-A535-55DCB49775D4}">
      <dgm:prSet/>
      <dgm:spPr/>
      <dgm:t>
        <a:bodyPr/>
        <a:lstStyle/>
        <a:p>
          <a:endParaRPr lang="es-PE"/>
        </a:p>
      </dgm:t>
    </dgm:pt>
    <dgm:pt modelId="{02745DFF-367C-4D06-8929-59BEF7F71335}">
      <dgm:prSet phldrT="[Texto]" custT="1"/>
      <dgm:spPr/>
      <dgm:t>
        <a:bodyPr/>
        <a:lstStyle/>
        <a:p>
          <a:r>
            <a:rPr lang="es-PE" sz="1200" b="1" dirty="0"/>
            <a:t>ACCIÓN ESTRATÉGICA</a:t>
          </a:r>
        </a:p>
        <a:p>
          <a:r>
            <a:rPr lang="es-PE" sz="1200" b="0" dirty="0"/>
            <a:t>Niños menores de 36 meses con vacuna completa</a:t>
          </a:r>
          <a:endParaRPr lang="es-PE" sz="1200" b="1" dirty="0"/>
        </a:p>
      </dgm:t>
    </dgm:pt>
    <dgm:pt modelId="{5679EF40-F68D-4637-A72E-8FB4755AA443}" type="parTrans" cxnId="{46958551-BAE5-4AF1-A1DE-60F8853B25FD}">
      <dgm:prSet/>
      <dgm:spPr/>
      <dgm:t>
        <a:bodyPr/>
        <a:lstStyle/>
        <a:p>
          <a:endParaRPr lang="es-PE"/>
        </a:p>
      </dgm:t>
    </dgm:pt>
    <dgm:pt modelId="{1AAFB275-6AF1-4C72-B547-7FF5B2C11170}" type="sibTrans" cxnId="{46958551-BAE5-4AF1-A1DE-60F8853B25FD}">
      <dgm:prSet/>
      <dgm:spPr/>
      <dgm:t>
        <a:bodyPr/>
        <a:lstStyle/>
        <a:p>
          <a:endParaRPr lang="es-PE"/>
        </a:p>
      </dgm:t>
    </dgm:pt>
    <dgm:pt modelId="{2DAE46D4-921A-439C-B0BD-1FCD7DECDBFB}">
      <dgm:prSet phldrT="[Texto]" custT="1"/>
      <dgm:spPr/>
      <dgm:t>
        <a:bodyPr/>
        <a:lstStyle/>
        <a:p>
          <a:pPr algn="ctr"/>
          <a:r>
            <a:rPr lang="es-PE" sz="1400" b="1" dirty="0"/>
            <a:t>POI</a:t>
          </a:r>
        </a:p>
        <a:p>
          <a:pPr algn="ctr"/>
          <a:r>
            <a:rPr lang="es-PE" sz="1400" b="1" dirty="0"/>
            <a:t>ACTIVIDADES OPERATIVAS</a:t>
          </a:r>
        </a:p>
        <a:p>
          <a:pPr algn="l"/>
          <a:r>
            <a:rPr lang="es-PE" sz="1200" dirty="0"/>
            <a:t>Vacunar a los niños menores de 36 meses</a:t>
          </a:r>
        </a:p>
        <a:p>
          <a:pPr algn="l"/>
          <a:r>
            <a:rPr lang="es-PE" sz="1200" dirty="0"/>
            <a:t>Realizar campañas de vacunación masiva</a:t>
          </a:r>
        </a:p>
        <a:p>
          <a:pPr algn="just"/>
          <a:r>
            <a:rPr lang="es-PE" sz="1200" dirty="0"/>
            <a:t>Monitorear y controlar la vacunación de los niños</a:t>
          </a:r>
        </a:p>
      </dgm:t>
    </dgm:pt>
    <dgm:pt modelId="{5E0DFC5B-A60B-4B32-B1E1-36899CADFAEC}" type="parTrans" cxnId="{7A278A1A-36C7-429F-8C23-A893ACEDE8BA}">
      <dgm:prSet/>
      <dgm:spPr/>
      <dgm:t>
        <a:bodyPr/>
        <a:lstStyle/>
        <a:p>
          <a:endParaRPr lang="es-PE"/>
        </a:p>
      </dgm:t>
    </dgm:pt>
    <dgm:pt modelId="{FF07A5E4-0C73-4BFA-A0DD-311B29B9E541}" type="sibTrans" cxnId="{7A278A1A-36C7-429F-8C23-A893ACEDE8BA}">
      <dgm:prSet/>
      <dgm:spPr/>
      <dgm:t>
        <a:bodyPr/>
        <a:lstStyle/>
        <a:p>
          <a:endParaRPr lang="es-PE"/>
        </a:p>
      </dgm:t>
    </dgm:pt>
    <dgm:pt modelId="{D9C01754-8C06-467E-815F-D6AAB22F27A4}" type="pres">
      <dgm:prSet presAssocID="{BB754F20-C115-4E5A-94A8-02A2E4FFBFA7}" presName="mainComposite" presStyleCnt="0">
        <dgm:presLayoutVars>
          <dgm:chPref val="1"/>
          <dgm:dir/>
          <dgm:animOne val="branch"/>
          <dgm:animLvl val="lvl"/>
          <dgm:resizeHandles val="exact"/>
        </dgm:presLayoutVars>
      </dgm:prSet>
      <dgm:spPr/>
    </dgm:pt>
    <dgm:pt modelId="{BA468B6A-C31D-43CA-A32C-E9334AE5E7BA}" type="pres">
      <dgm:prSet presAssocID="{BB754F20-C115-4E5A-94A8-02A2E4FFBFA7}" presName="hierFlow" presStyleCnt="0"/>
      <dgm:spPr/>
    </dgm:pt>
    <dgm:pt modelId="{3C97D9D4-CAB1-47DD-ABB0-56799ABD086E}" type="pres">
      <dgm:prSet presAssocID="{BB754F20-C115-4E5A-94A8-02A2E4FFBFA7}" presName="hierChild1" presStyleCnt="0">
        <dgm:presLayoutVars>
          <dgm:chPref val="1"/>
          <dgm:animOne val="branch"/>
          <dgm:animLvl val="lvl"/>
        </dgm:presLayoutVars>
      </dgm:prSet>
      <dgm:spPr/>
    </dgm:pt>
    <dgm:pt modelId="{644F72EB-9E4F-4259-BAED-4219B655F821}" type="pres">
      <dgm:prSet presAssocID="{D2E7941D-9784-41EE-9311-09D4345399DC}" presName="Name14" presStyleCnt="0"/>
      <dgm:spPr/>
    </dgm:pt>
    <dgm:pt modelId="{0E2F9A1E-F537-41E5-90E1-F25EE582E8A6}" type="pres">
      <dgm:prSet presAssocID="{D2E7941D-9784-41EE-9311-09D4345399DC}" presName="level1Shape" presStyleLbl="node0" presStyleIdx="0" presStyleCnt="1" custScaleX="145629" custScaleY="74020">
        <dgm:presLayoutVars>
          <dgm:chPref val="3"/>
        </dgm:presLayoutVars>
      </dgm:prSet>
      <dgm:spPr/>
    </dgm:pt>
    <dgm:pt modelId="{7346F591-F33D-4BAD-8BCB-5B33DC87D79A}" type="pres">
      <dgm:prSet presAssocID="{D2E7941D-9784-41EE-9311-09D4345399DC}" presName="hierChild2" presStyleCnt="0"/>
      <dgm:spPr/>
    </dgm:pt>
    <dgm:pt modelId="{50BDD588-0ECD-408E-9F66-6A4DF43263A0}" type="pres">
      <dgm:prSet presAssocID="{E5BA1281-2579-4B52-9BA7-F08B9095840F}" presName="Name19" presStyleLbl="parChTrans1D2" presStyleIdx="0" presStyleCnt="2"/>
      <dgm:spPr/>
    </dgm:pt>
    <dgm:pt modelId="{30E1EFAF-DD08-4A9C-AB27-0155325F1016}" type="pres">
      <dgm:prSet presAssocID="{AD471F24-4486-48F9-A223-3B09B697655A}" presName="Name21" presStyleCnt="0"/>
      <dgm:spPr/>
    </dgm:pt>
    <dgm:pt modelId="{FE04AFF3-D440-479F-9900-2659E3616794}" type="pres">
      <dgm:prSet presAssocID="{AD471F24-4486-48F9-A223-3B09B697655A}" presName="level2Shape" presStyleLbl="node2" presStyleIdx="0" presStyleCnt="2" custScaleX="154189" custScaleY="62338" custLinFactNeighborX="500" custLinFactNeighborY="-10456"/>
      <dgm:spPr/>
    </dgm:pt>
    <dgm:pt modelId="{2DE88D8F-BB5F-432E-B6A8-5833A3E193A9}" type="pres">
      <dgm:prSet presAssocID="{AD471F24-4486-48F9-A223-3B09B697655A}" presName="hierChild3" presStyleCnt="0"/>
      <dgm:spPr/>
    </dgm:pt>
    <dgm:pt modelId="{8A460873-B9FA-4628-9C80-6F681120C193}" type="pres">
      <dgm:prSet presAssocID="{95020724-DE4B-4756-8745-964C350B0FA1}" presName="Name19" presStyleLbl="parChTrans1D3" presStyleIdx="0" presStyleCnt="2"/>
      <dgm:spPr/>
    </dgm:pt>
    <dgm:pt modelId="{7886B365-2207-4EB3-BFD4-7808C0989E64}" type="pres">
      <dgm:prSet presAssocID="{72B57D27-0117-44E8-8BD9-367D8E54CAE8}" presName="Name21" presStyleCnt="0"/>
      <dgm:spPr/>
    </dgm:pt>
    <dgm:pt modelId="{69368E74-616D-4274-94A2-C621B622B12C}" type="pres">
      <dgm:prSet presAssocID="{72B57D27-0117-44E8-8BD9-367D8E54CAE8}" presName="level2Shape" presStyleLbl="node3" presStyleIdx="0" presStyleCnt="2" custScaleX="161128" custScaleY="111369" custLinFactNeighborX="500" custLinFactNeighborY="-42626"/>
      <dgm:spPr/>
    </dgm:pt>
    <dgm:pt modelId="{5071AEAF-0AF6-4473-8379-394BEDFCA722}" type="pres">
      <dgm:prSet presAssocID="{72B57D27-0117-44E8-8BD9-367D8E54CAE8}" presName="hierChild3" presStyleCnt="0"/>
      <dgm:spPr/>
    </dgm:pt>
    <dgm:pt modelId="{54070D83-9BF8-435B-A9A6-6DD594E45510}" type="pres">
      <dgm:prSet presAssocID="{5679EF40-F68D-4637-A72E-8FB4755AA443}" presName="Name19" presStyleLbl="parChTrans1D2" presStyleIdx="1" presStyleCnt="2"/>
      <dgm:spPr/>
    </dgm:pt>
    <dgm:pt modelId="{1CC4A4B2-41D6-4BDE-9AA5-F8BF153CF2CC}" type="pres">
      <dgm:prSet presAssocID="{02745DFF-367C-4D06-8929-59BEF7F71335}" presName="Name21" presStyleCnt="0"/>
      <dgm:spPr/>
    </dgm:pt>
    <dgm:pt modelId="{C4950536-8691-4648-9736-A4457B608D14}" type="pres">
      <dgm:prSet presAssocID="{02745DFF-367C-4D06-8929-59BEF7F71335}" presName="level2Shape" presStyleLbl="node2" presStyleIdx="1" presStyleCnt="2" custScaleX="155183" custScaleY="65037" custLinFactNeighborX="-4019" custLinFactNeighborY="-10456"/>
      <dgm:spPr/>
    </dgm:pt>
    <dgm:pt modelId="{1E9027B2-79E6-447D-8D2B-282571CC775E}" type="pres">
      <dgm:prSet presAssocID="{02745DFF-367C-4D06-8929-59BEF7F71335}" presName="hierChild3" presStyleCnt="0"/>
      <dgm:spPr/>
    </dgm:pt>
    <dgm:pt modelId="{D1020A33-C71F-4BBB-A5A7-452A1FEFFAD8}" type="pres">
      <dgm:prSet presAssocID="{5E0DFC5B-A60B-4B32-B1E1-36899CADFAEC}" presName="Name19" presStyleLbl="parChTrans1D3" presStyleIdx="1" presStyleCnt="2"/>
      <dgm:spPr/>
    </dgm:pt>
    <dgm:pt modelId="{56039175-7B82-479F-A840-615594C772CD}" type="pres">
      <dgm:prSet presAssocID="{2DAE46D4-921A-439C-B0BD-1FCD7DECDBFB}" presName="Name21" presStyleCnt="0"/>
      <dgm:spPr/>
    </dgm:pt>
    <dgm:pt modelId="{0244218C-8B50-424D-823A-7E56E919DCD5}" type="pres">
      <dgm:prSet presAssocID="{2DAE46D4-921A-439C-B0BD-1FCD7DECDBFB}" presName="level2Shape" presStyleLbl="node3" presStyleIdx="1" presStyleCnt="2" custScaleX="152717" custScaleY="108670" custLinFactNeighborX="-4019" custLinFactNeighborY="-41252"/>
      <dgm:spPr/>
    </dgm:pt>
    <dgm:pt modelId="{293546E7-214C-4F35-BB28-AA58B5C74D3D}" type="pres">
      <dgm:prSet presAssocID="{2DAE46D4-921A-439C-B0BD-1FCD7DECDBFB}" presName="hierChild3" presStyleCnt="0"/>
      <dgm:spPr/>
    </dgm:pt>
    <dgm:pt modelId="{3530A58A-8120-46C2-8B96-87CF07B16FDD}" type="pres">
      <dgm:prSet presAssocID="{BB754F20-C115-4E5A-94A8-02A2E4FFBFA7}" presName="bgShapesFlow" presStyleCnt="0"/>
      <dgm:spPr/>
    </dgm:pt>
  </dgm:ptLst>
  <dgm:cxnLst>
    <dgm:cxn modelId="{FD841001-E1BF-459A-BD4C-B4E7C3A7471F}" type="presOf" srcId="{72B57D27-0117-44E8-8BD9-367D8E54CAE8}" destId="{69368E74-616D-4274-94A2-C621B622B12C}" srcOrd="0" destOrd="0" presId="urn:microsoft.com/office/officeart/2005/8/layout/hierarchy6"/>
    <dgm:cxn modelId="{7A278A1A-36C7-429F-8C23-A893ACEDE8BA}" srcId="{02745DFF-367C-4D06-8929-59BEF7F71335}" destId="{2DAE46D4-921A-439C-B0BD-1FCD7DECDBFB}" srcOrd="0" destOrd="0" parTransId="{5E0DFC5B-A60B-4B32-B1E1-36899CADFAEC}" sibTransId="{FF07A5E4-0C73-4BFA-A0DD-311B29B9E541}"/>
    <dgm:cxn modelId="{766CFD26-7CAF-4A8D-A3CF-4478DDFFC795}" type="presOf" srcId="{2DAE46D4-921A-439C-B0BD-1FCD7DECDBFB}" destId="{0244218C-8B50-424D-823A-7E56E919DCD5}" srcOrd="0" destOrd="0" presId="urn:microsoft.com/office/officeart/2005/8/layout/hierarchy6"/>
    <dgm:cxn modelId="{B37AAC69-59D8-43BE-A535-55DCB49775D4}" srcId="{AD471F24-4486-48F9-A223-3B09B697655A}" destId="{72B57D27-0117-44E8-8BD9-367D8E54CAE8}" srcOrd="0" destOrd="0" parTransId="{95020724-DE4B-4756-8745-964C350B0FA1}" sibTransId="{F48E2872-99A1-4948-8830-5376BD5FC2E8}"/>
    <dgm:cxn modelId="{46958551-BAE5-4AF1-A1DE-60F8853B25FD}" srcId="{D2E7941D-9784-41EE-9311-09D4345399DC}" destId="{02745DFF-367C-4D06-8929-59BEF7F71335}" srcOrd="1" destOrd="0" parTransId="{5679EF40-F68D-4637-A72E-8FB4755AA443}" sibTransId="{1AAFB275-6AF1-4C72-B547-7FF5B2C11170}"/>
    <dgm:cxn modelId="{89D49774-7C27-4BC4-85F3-289C1AA0CA57}" srcId="{D2E7941D-9784-41EE-9311-09D4345399DC}" destId="{AD471F24-4486-48F9-A223-3B09B697655A}" srcOrd="0" destOrd="0" parTransId="{E5BA1281-2579-4B52-9BA7-F08B9095840F}" sibTransId="{D9938E56-7B1D-466F-AC2C-97FFA77E9E7B}"/>
    <dgm:cxn modelId="{946C748D-0C5E-4974-B63B-F67D8FBC0558}" type="presOf" srcId="{AD471F24-4486-48F9-A223-3B09B697655A}" destId="{FE04AFF3-D440-479F-9900-2659E3616794}" srcOrd="0" destOrd="0" presId="urn:microsoft.com/office/officeart/2005/8/layout/hierarchy6"/>
    <dgm:cxn modelId="{31E93CA5-5074-45E4-BCFC-DAB8D08CA614}" type="presOf" srcId="{5E0DFC5B-A60B-4B32-B1E1-36899CADFAEC}" destId="{D1020A33-C71F-4BBB-A5A7-452A1FEFFAD8}" srcOrd="0" destOrd="0" presId="urn:microsoft.com/office/officeart/2005/8/layout/hierarchy6"/>
    <dgm:cxn modelId="{AC53C1AD-7F45-401B-9972-47C702A5115C}" type="presOf" srcId="{D2E7941D-9784-41EE-9311-09D4345399DC}" destId="{0E2F9A1E-F537-41E5-90E1-F25EE582E8A6}" srcOrd="0" destOrd="0" presId="urn:microsoft.com/office/officeart/2005/8/layout/hierarchy6"/>
    <dgm:cxn modelId="{65B784AF-4E87-4379-BDB3-15346374E94D}" type="presOf" srcId="{02745DFF-367C-4D06-8929-59BEF7F71335}" destId="{C4950536-8691-4648-9736-A4457B608D14}" srcOrd="0" destOrd="0" presId="urn:microsoft.com/office/officeart/2005/8/layout/hierarchy6"/>
    <dgm:cxn modelId="{AE116DB5-0B68-493B-BB00-C5281EFA3658}" type="presOf" srcId="{BB754F20-C115-4E5A-94A8-02A2E4FFBFA7}" destId="{D9C01754-8C06-467E-815F-D6AAB22F27A4}" srcOrd="0" destOrd="0" presId="urn:microsoft.com/office/officeart/2005/8/layout/hierarchy6"/>
    <dgm:cxn modelId="{C49EC5C3-3452-4B9B-A83F-BC3EE462476C}" type="presOf" srcId="{E5BA1281-2579-4B52-9BA7-F08B9095840F}" destId="{50BDD588-0ECD-408E-9F66-6A4DF43263A0}" srcOrd="0" destOrd="0" presId="urn:microsoft.com/office/officeart/2005/8/layout/hierarchy6"/>
    <dgm:cxn modelId="{22DF85E5-0354-4A0B-BE7C-F6578D4CA896}" srcId="{BB754F20-C115-4E5A-94A8-02A2E4FFBFA7}" destId="{D2E7941D-9784-41EE-9311-09D4345399DC}" srcOrd="0" destOrd="0" parTransId="{56BF7077-9A4D-4561-BB5C-45E6EFCAC4D7}" sibTransId="{011DA67C-6138-4143-9C07-7544E9465C75}"/>
    <dgm:cxn modelId="{48C168F3-102D-4D73-A465-9D08142B6472}" type="presOf" srcId="{95020724-DE4B-4756-8745-964C350B0FA1}" destId="{8A460873-B9FA-4628-9C80-6F681120C193}" srcOrd="0" destOrd="0" presId="urn:microsoft.com/office/officeart/2005/8/layout/hierarchy6"/>
    <dgm:cxn modelId="{89DC9DF9-DCA7-466D-98DB-5B63EC6EA2C4}" type="presOf" srcId="{5679EF40-F68D-4637-A72E-8FB4755AA443}" destId="{54070D83-9BF8-435B-A9A6-6DD594E45510}" srcOrd="0" destOrd="0" presId="urn:microsoft.com/office/officeart/2005/8/layout/hierarchy6"/>
    <dgm:cxn modelId="{C83FF025-534C-48B7-AA97-C5EEDD4F9404}" type="presParOf" srcId="{D9C01754-8C06-467E-815F-D6AAB22F27A4}" destId="{BA468B6A-C31D-43CA-A32C-E9334AE5E7BA}" srcOrd="0" destOrd="0" presId="urn:microsoft.com/office/officeart/2005/8/layout/hierarchy6"/>
    <dgm:cxn modelId="{C79C8B42-D071-4C20-BBA2-E7079D670090}" type="presParOf" srcId="{BA468B6A-C31D-43CA-A32C-E9334AE5E7BA}" destId="{3C97D9D4-CAB1-47DD-ABB0-56799ABD086E}" srcOrd="0" destOrd="0" presId="urn:microsoft.com/office/officeart/2005/8/layout/hierarchy6"/>
    <dgm:cxn modelId="{F871FDA8-5C11-4338-AA29-437BA4D334DC}" type="presParOf" srcId="{3C97D9D4-CAB1-47DD-ABB0-56799ABD086E}" destId="{644F72EB-9E4F-4259-BAED-4219B655F821}" srcOrd="0" destOrd="0" presId="urn:microsoft.com/office/officeart/2005/8/layout/hierarchy6"/>
    <dgm:cxn modelId="{1E6697DB-A923-402B-A936-FF5DAD8C0E7C}" type="presParOf" srcId="{644F72EB-9E4F-4259-BAED-4219B655F821}" destId="{0E2F9A1E-F537-41E5-90E1-F25EE582E8A6}" srcOrd="0" destOrd="0" presId="urn:microsoft.com/office/officeart/2005/8/layout/hierarchy6"/>
    <dgm:cxn modelId="{F46CCF57-E6E6-4108-B2B4-761162D8940D}" type="presParOf" srcId="{644F72EB-9E4F-4259-BAED-4219B655F821}" destId="{7346F591-F33D-4BAD-8BCB-5B33DC87D79A}" srcOrd="1" destOrd="0" presId="urn:microsoft.com/office/officeart/2005/8/layout/hierarchy6"/>
    <dgm:cxn modelId="{38B13120-27B1-4466-AF41-C4B680B25409}" type="presParOf" srcId="{7346F591-F33D-4BAD-8BCB-5B33DC87D79A}" destId="{50BDD588-0ECD-408E-9F66-6A4DF43263A0}" srcOrd="0" destOrd="0" presId="urn:microsoft.com/office/officeart/2005/8/layout/hierarchy6"/>
    <dgm:cxn modelId="{113E1AF9-FB09-460A-A27F-FAE62512BE35}" type="presParOf" srcId="{7346F591-F33D-4BAD-8BCB-5B33DC87D79A}" destId="{30E1EFAF-DD08-4A9C-AB27-0155325F1016}" srcOrd="1" destOrd="0" presId="urn:microsoft.com/office/officeart/2005/8/layout/hierarchy6"/>
    <dgm:cxn modelId="{90D7A67D-21C1-457D-A1A9-AE33932AF8FD}" type="presParOf" srcId="{30E1EFAF-DD08-4A9C-AB27-0155325F1016}" destId="{FE04AFF3-D440-479F-9900-2659E3616794}" srcOrd="0" destOrd="0" presId="urn:microsoft.com/office/officeart/2005/8/layout/hierarchy6"/>
    <dgm:cxn modelId="{58797DC7-4E41-4A10-90B8-3865D8807ECF}" type="presParOf" srcId="{30E1EFAF-DD08-4A9C-AB27-0155325F1016}" destId="{2DE88D8F-BB5F-432E-B6A8-5833A3E193A9}" srcOrd="1" destOrd="0" presId="urn:microsoft.com/office/officeart/2005/8/layout/hierarchy6"/>
    <dgm:cxn modelId="{AAC48095-C0DC-4A7A-82B8-F9682E24E5DA}" type="presParOf" srcId="{2DE88D8F-BB5F-432E-B6A8-5833A3E193A9}" destId="{8A460873-B9FA-4628-9C80-6F681120C193}" srcOrd="0" destOrd="0" presId="urn:microsoft.com/office/officeart/2005/8/layout/hierarchy6"/>
    <dgm:cxn modelId="{08C89C9D-EDA6-40D5-8879-F2E37D6427ED}" type="presParOf" srcId="{2DE88D8F-BB5F-432E-B6A8-5833A3E193A9}" destId="{7886B365-2207-4EB3-BFD4-7808C0989E64}" srcOrd="1" destOrd="0" presId="urn:microsoft.com/office/officeart/2005/8/layout/hierarchy6"/>
    <dgm:cxn modelId="{9AC4B2D0-EFD8-46D7-B3FB-5CE457DF2A84}" type="presParOf" srcId="{7886B365-2207-4EB3-BFD4-7808C0989E64}" destId="{69368E74-616D-4274-94A2-C621B622B12C}" srcOrd="0" destOrd="0" presId="urn:microsoft.com/office/officeart/2005/8/layout/hierarchy6"/>
    <dgm:cxn modelId="{D7F1C78A-3E6F-4A68-95B3-B29E597A300C}" type="presParOf" srcId="{7886B365-2207-4EB3-BFD4-7808C0989E64}" destId="{5071AEAF-0AF6-4473-8379-394BEDFCA722}" srcOrd="1" destOrd="0" presId="urn:microsoft.com/office/officeart/2005/8/layout/hierarchy6"/>
    <dgm:cxn modelId="{7A5F7D80-17C4-469B-A1AE-297261ED5015}" type="presParOf" srcId="{7346F591-F33D-4BAD-8BCB-5B33DC87D79A}" destId="{54070D83-9BF8-435B-A9A6-6DD594E45510}" srcOrd="2" destOrd="0" presId="urn:microsoft.com/office/officeart/2005/8/layout/hierarchy6"/>
    <dgm:cxn modelId="{2FE679E9-DFC8-41B5-98C5-1B1D45B6B247}" type="presParOf" srcId="{7346F591-F33D-4BAD-8BCB-5B33DC87D79A}" destId="{1CC4A4B2-41D6-4BDE-9AA5-F8BF153CF2CC}" srcOrd="3" destOrd="0" presId="urn:microsoft.com/office/officeart/2005/8/layout/hierarchy6"/>
    <dgm:cxn modelId="{802F2E8C-1497-4268-8F77-7C0D191D6FDB}" type="presParOf" srcId="{1CC4A4B2-41D6-4BDE-9AA5-F8BF153CF2CC}" destId="{C4950536-8691-4648-9736-A4457B608D14}" srcOrd="0" destOrd="0" presId="urn:microsoft.com/office/officeart/2005/8/layout/hierarchy6"/>
    <dgm:cxn modelId="{EE810107-76B7-44A9-B6DD-3B880C06676A}" type="presParOf" srcId="{1CC4A4B2-41D6-4BDE-9AA5-F8BF153CF2CC}" destId="{1E9027B2-79E6-447D-8D2B-282571CC775E}" srcOrd="1" destOrd="0" presId="urn:microsoft.com/office/officeart/2005/8/layout/hierarchy6"/>
    <dgm:cxn modelId="{FE725327-1D0A-4EDD-AACE-48E469668FE7}" type="presParOf" srcId="{1E9027B2-79E6-447D-8D2B-282571CC775E}" destId="{D1020A33-C71F-4BBB-A5A7-452A1FEFFAD8}" srcOrd="0" destOrd="0" presId="urn:microsoft.com/office/officeart/2005/8/layout/hierarchy6"/>
    <dgm:cxn modelId="{C2EA4986-105B-4A70-BCAE-2C27C8E7124F}" type="presParOf" srcId="{1E9027B2-79E6-447D-8D2B-282571CC775E}" destId="{56039175-7B82-479F-A840-615594C772CD}" srcOrd="1" destOrd="0" presId="urn:microsoft.com/office/officeart/2005/8/layout/hierarchy6"/>
    <dgm:cxn modelId="{00A0AC8A-3771-46A8-9D03-9D2D56EE881E}" type="presParOf" srcId="{56039175-7B82-479F-A840-615594C772CD}" destId="{0244218C-8B50-424D-823A-7E56E919DCD5}" srcOrd="0" destOrd="0" presId="urn:microsoft.com/office/officeart/2005/8/layout/hierarchy6"/>
    <dgm:cxn modelId="{BC47C428-2A21-4003-94C6-4921BB7B0018}" type="presParOf" srcId="{56039175-7B82-479F-A840-615594C772CD}" destId="{293546E7-214C-4F35-BB28-AA58B5C74D3D}" srcOrd="1" destOrd="0" presId="urn:microsoft.com/office/officeart/2005/8/layout/hierarchy6"/>
    <dgm:cxn modelId="{D6380656-7E33-4418-B805-E7C47B1E6801}" type="presParOf" srcId="{D9C01754-8C06-467E-815F-D6AAB22F27A4}" destId="{3530A58A-8120-46C2-8B96-87CF07B16FD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F069F1-4236-41E4-8CC3-AFBFB2CE82E7}" type="doc">
      <dgm:prSet loTypeId="urn:microsoft.com/office/officeart/2005/8/layout/venn1" loCatId="relationship" qsTypeId="urn:microsoft.com/office/officeart/2005/8/quickstyle/simple1" qsCatId="simple" csTypeId="urn:microsoft.com/office/officeart/2005/8/colors/accent1_2" csCatId="accent1" phldr="1"/>
      <dgm:spPr/>
    </dgm:pt>
    <dgm:pt modelId="{AFD2BFE0-AAC6-4BB0-9DBC-894C7E2F50A5}">
      <dgm:prSet phldrT="[Texto]"/>
      <dgm:spPr/>
      <dgm:t>
        <a:bodyPr/>
        <a:lstStyle/>
        <a:p>
          <a:r>
            <a:rPr lang="es-PE" dirty="0"/>
            <a:t>Bienes</a:t>
          </a:r>
        </a:p>
        <a:p>
          <a:r>
            <a:rPr lang="es-PE" dirty="0"/>
            <a:t>Servicios</a:t>
          </a:r>
        </a:p>
        <a:p>
          <a:r>
            <a:rPr lang="es-PE" dirty="0"/>
            <a:t>Obras</a:t>
          </a:r>
        </a:p>
      </dgm:t>
    </dgm:pt>
    <dgm:pt modelId="{EB61B71F-0155-430F-A9AD-AA2C9ABF66AA}" type="parTrans" cxnId="{144A844E-875A-4947-A2AF-C1C2377A53E9}">
      <dgm:prSet/>
      <dgm:spPr/>
      <dgm:t>
        <a:bodyPr/>
        <a:lstStyle/>
        <a:p>
          <a:endParaRPr lang="es-PE"/>
        </a:p>
      </dgm:t>
    </dgm:pt>
    <dgm:pt modelId="{B3154D96-CA76-470D-B100-75902B67941B}" type="sibTrans" cxnId="{144A844E-875A-4947-A2AF-C1C2377A53E9}">
      <dgm:prSet/>
      <dgm:spPr/>
      <dgm:t>
        <a:bodyPr/>
        <a:lstStyle/>
        <a:p>
          <a:endParaRPr lang="es-PE"/>
        </a:p>
      </dgm:t>
    </dgm:pt>
    <dgm:pt modelId="{2E740158-FAA0-40A9-82E0-0F25FA9437CE}">
      <dgm:prSet phldrT="[Texto]"/>
      <dgm:spPr/>
      <dgm:t>
        <a:bodyPr/>
        <a:lstStyle/>
        <a:p>
          <a:r>
            <a:rPr lang="es-PE" dirty="0"/>
            <a:t>Recursos Públicos</a:t>
          </a:r>
        </a:p>
      </dgm:t>
    </dgm:pt>
    <dgm:pt modelId="{C79B76A9-9EBF-4D33-97F1-03F3516662FF}" type="parTrans" cxnId="{96A4B4DF-CA5C-4F32-9D4E-7069048E292D}">
      <dgm:prSet/>
      <dgm:spPr/>
      <dgm:t>
        <a:bodyPr/>
        <a:lstStyle/>
        <a:p>
          <a:endParaRPr lang="es-PE"/>
        </a:p>
      </dgm:t>
    </dgm:pt>
    <dgm:pt modelId="{89849AC8-E4F2-40B0-83AF-EC2ED86B7D67}" type="sibTrans" cxnId="{96A4B4DF-CA5C-4F32-9D4E-7069048E292D}">
      <dgm:prSet/>
      <dgm:spPr/>
      <dgm:t>
        <a:bodyPr/>
        <a:lstStyle/>
        <a:p>
          <a:endParaRPr lang="es-PE"/>
        </a:p>
      </dgm:t>
    </dgm:pt>
    <dgm:pt modelId="{2EF2CD5D-4E20-40F7-8328-502EE92100CA}">
      <dgm:prSet phldrT="[Texto]"/>
      <dgm:spPr/>
      <dgm:t>
        <a:bodyPr/>
        <a:lstStyle/>
        <a:p>
          <a:r>
            <a:rPr lang="es-PE" dirty="0"/>
            <a:t>Entidad</a:t>
          </a:r>
        </a:p>
      </dgm:t>
    </dgm:pt>
    <dgm:pt modelId="{3D579252-3131-43C3-959F-BA951E5C8B51}" type="parTrans" cxnId="{47018E97-94CE-4973-BCA0-601C9018FCE4}">
      <dgm:prSet/>
      <dgm:spPr/>
      <dgm:t>
        <a:bodyPr/>
        <a:lstStyle/>
        <a:p>
          <a:endParaRPr lang="es-PE"/>
        </a:p>
      </dgm:t>
    </dgm:pt>
    <dgm:pt modelId="{40C980E7-8C98-41FC-92FA-DB3323B3E158}" type="sibTrans" cxnId="{47018E97-94CE-4973-BCA0-601C9018FCE4}">
      <dgm:prSet/>
      <dgm:spPr/>
      <dgm:t>
        <a:bodyPr/>
        <a:lstStyle/>
        <a:p>
          <a:endParaRPr lang="es-PE"/>
        </a:p>
      </dgm:t>
    </dgm:pt>
    <dgm:pt modelId="{3396C29D-1665-499D-BB6C-3E7E514CDE63}" type="pres">
      <dgm:prSet presAssocID="{CCF069F1-4236-41E4-8CC3-AFBFB2CE82E7}" presName="compositeShape" presStyleCnt="0">
        <dgm:presLayoutVars>
          <dgm:chMax val="7"/>
          <dgm:dir/>
          <dgm:resizeHandles val="exact"/>
        </dgm:presLayoutVars>
      </dgm:prSet>
      <dgm:spPr/>
    </dgm:pt>
    <dgm:pt modelId="{44BC5AFB-FE36-4545-9A0A-F37639DEDF26}" type="pres">
      <dgm:prSet presAssocID="{AFD2BFE0-AAC6-4BB0-9DBC-894C7E2F50A5}" presName="circ1" presStyleLbl="vennNode1" presStyleIdx="0" presStyleCnt="3"/>
      <dgm:spPr/>
    </dgm:pt>
    <dgm:pt modelId="{480B8F0C-8D4B-43F7-8BD6-A16CA37434CA}" type="pres">
      <dgm:prSet presAssocID="{AFD2BFE0-AAC6-4BB0-9DBC-894C7E2F50A5}" presName="circ1Tx" presStyleLbl="revTx" presStyleIdx="0" presStyleCnt="0">
        <dgm:presLayoutVars>
          <dgm:chMax val="0"/>
          <dgm:chPref val="0"/>
          <dgm:bulletEnabled val="1"/>
        </dgm:presLayoutVars>
      </dgm:prSet>
      <dgm:spPr/>
    </dgm:pt>
    <dgm:pt modelId="{61D91009-46A9-4CCA-9805-3A104EF64F9E}" type="pres">
      <dgm:prSet presAssocID="{2E740158-FAA0-40A9-82E0-0F25FA9437CE}" presName="circ2" presStyleLbl="vennNode1" presStyleIdx="1" presStyleCnt="3"/>
      <dgm:spPr/>
    </dgm:pt>
    <dgm:pt modelId="{BA7BF330-F199-4EA3-B586-D9AE65145937}" type="pres">
      <dgm:prSet presAssocID="{2E740158-FAA0-40A9-82E0-0F25FA9437CE}" presName="circ2Tx" presStyleLbl="revTx" presStyleIdx="0" presStyleCnt="0">
        <dgm:presLayoutVars>
          <dgm:chMax val="0"/>
          <dgm:chPref val="0"/>
          <dgm:bulletEnabled val="1"/>
        </dgm:presLayoutVars>
      </dgm:prSet>
      <dgm:spPr/>
    </dgm:pt>
    <dgm:pt modelId="{1A31CE87-F9BB-4F3A-9F7A-D7524F4AD953}" type="pres">
      <dgm:prSet presAssocID="{2EF2CD5D-4E20-40F7-8328-502EE92100CA}" presName="circ3" presStyleLbl="vennNode1" presStyleIdx="2" presStyleCnt="3"/>
      <dgm:spPr/>
    </dgm:pt>
    <dgm:pt modelId="{DB93A21E-DC18-4773-AE43-32BED6B83CAD}" type="pres">
      <dgm:prSet presAssocID="{2EF2CD5D-4E20-40F7-8328-502EE92100CA}" presName="circ3Tx" presStyleLbl="revTx" presStyleIdx="0" presStyleCnt="0">
        <dgm:presLayoutVars>
          <dgm:chMax val="0"/>
          <dgm:chPref val="0"/>
          <dgm:bulletEnabled val="1"/>
        </dgm:presLayoutVars>
      </dgm:prSet>
      <dgm:spPr/>
    </dgm:pt>
  </dgm:ptLst>
  <dgm:cxnLst>
    <dgm:cxn modelId="{259BF602-0462-4804-B882-830EC6C0607A}" type="presOf" srcId="{2E740158-FAA0-40A9-82E0-0F25FA9437CE}" destId="{61D91009-46A9-4CCA-9805-3A104EF64F9E}" srcOrd="0" destOrd="0" presId="urn:microsoft.com/office/officeart/2005/8/layout/venn1"/>
    <dgm:cxn modelId="{254EB115-3865-4861-ABEA-4A5787866437}" type="presOf" srcId="{2EF2CD5D-4E20-40F7-8328-502EE92100CA}" destId="{DB93A21E-DC18-4773-AE43-32BED6B83CAD}" srcOrd="1" destOrd="0" presId="urn:microsoft.com/office/officeart/2005/8/layout/venn1"/>
    <dgm:cxn modelId="{144A844E-875A-4947-A2AF-C1C2377A53E9}" srcId="{CCF069F1-4236-41E4-8CC3-AFBFB2CE82E7}" destId="{AFD2BFE0-AAC6-4BB0-9DBC-894C7E2F50A5}" srcOrd="0" destOrd="0" parTransId="{EB61B71F-0155-430F-A9AD-AA2C9ABF66AA}" sibTransId="{B3154D96-CA76-470D-B100-75902B67941B}"/>
    <dgm:cxn modelId="{47018E97-94CE-4973-BCA0-601C9018FCE4}" srcId="{CCF069F1-4236-41E4-8CC3-AFBFB2CE82E7}" destId="{2EF2CD5D-4E20-40F7-8328-502EE92100CA}" srcOrd="2" destOrd="0" parTransId="{3D579252-3131-43C3-959F-BA951E5C8B51}" sibTransId="{40C980E7-8C98-41FC-92FA-DB3323B3E158}"/>
    <dgm:cxn modelId="{92238BA6-74B8-4386-8742-FDC782A3F7CC}" type="presOf" srcId="{2EF2CD5D-4E20-40F7-8328-502EE92100CA}" destId="{1A31CE87-F9BB-4F3A-9F7A-D7524F4AD953}" srcOrd="0" destOrd="0" presId="urn:microsoft.com/office/officeart/2005/8/layout/venn1"/>
    <dgm:cxn modelId="{69F898CD-31B0-4A37-8344-15FA98F038D4}" type="presOf" srcId="{CCF069F1-4236-41E4-8CC3-AFBFB2CE82E7}" destId="{3396C29D-1665-499D-BB6C-3E7E514CDE63}" srcOrd="0" destOrd="0" presId="urn:microsoft.com/office/officeart/2005/8/layout/venn1"/>
    <dgm:cxn modelId="{9F4FBED5-4FBC-4EA4-AD7C-99268F796CC8}" type="presOf" srcId="{AFD2BFE0-AAC6-4BB0-9DBC-894C7E2F50A5}" destId="{44BC5AFB-FE36-4545-9A0A-F37639DEDF26}" srcOrd="0" destOrd="0" presId="urn:microsoft.com/office/officeart/2005/8/layout/venn1"/>
    <dgm:cxn modelId="{96A4B4DF-CA5C-4F32-9D4E-7069048E292D}" srcId="{CCF069F1-4236-41E4-8CC3-AFBFB2CE82E7}" destId="{2E740158-FAA0-40A9-82E0-0F25FA9437CE}" srcOrd="1" destOrd="0" parTransId="{C79B76A9-9EBF-4D33-97F1-03F3516662FF}" sibTransId="{89849AC8-E4F2-40B0-83AF-EC2ED86B7D67}"/>
    <dgm:cxn modelId="{E156B5F2-15DE-4AA7-B617-2EC59504EF2B}" type="presOf" srcId="{2E740158-FAA0-40A9-82E0-0F25FA9437CE}" destId="{BA7BF330-F199-4EA3-B586-D9AE65145937}" srcOrd="1" destOrd="0" presId="urn:microsoft.com/office/officeart/2005/8/layout/venn1"/>
    <dgm:cxn modelId="{579A37F7-D1FD-46CA-960D-3573F7E53387}" type="presOf" srcId="{AFD2BFE0-AAC6-4BB0-9DBC-894C7E2F50A5}" destId="{480B8F0C-8D4B-43F7-8BD6-A16CA37434CA}" srcOrd="1" destOrd="0" presId="urn:microsoft.com/office/officeart/2005/8/layout/venn1"/>
    <dgm:cxn modelId="{0E9C1FB4-4E09-472B-9FE5-318AEBC0CDCF}" type="presParOf" srcId="{3396C29D-1665-499D-BB6C-3E7E514CDE63}" destId="{44BC5AFB-FE36-4545-9A0A-F37639DEDF26}" srcOrd="0" destOrd="0" presId="urn:microsoft.com/office/officeart/2005/8/layout/venn1"/>
    <dgm:cxn modelId="{DB1A8E4B-0088-4275-A660-6199BD6C11D4}" type="presParOf" srcId="{3396C29D-1665-499D-BB6C-3E7E514CDE63}" destId="{480B8F0C-8D4B-43F7-8BD6-A16CA37434CA}" srcOrd="1" destOrd="0" presId="urn:microsoft.com/office/officeart/2005/8/layout/venn1"/>
    <dgm:cxn modelId="{A0469A27-E455-42FD-A9B7-46E9FD464B3E}" type="presParOf" srcId="{3396C29D-1665-499D-BB6C-3E7E514CDE63}" destId="{61D91009-46A9-4CCA-9805-3A104EF64F9E}" srcOrd="2" destOrd="0" presId="urn:microsoft.com/office/officeart/2005/8/layout/venn1"/>
    <dgm:cxn modelId="{195102C3-455B-4094-9BDB-BE3809D8C5BA}" type="presParOf" srcId="{3396C29D-1665-499D-BB6C-3E7E514CDE63}" destId="{BA7BF330-F199-4EA3-B586-D9AE65145937}" srcOrd="3" destOrd="0" presId="urn:microsoft.com/office/officeart/2005/8/layout/venn1"/>
    <dgm:cxn modelId="{E27FAD2B-B9C1-4DA7-A431-40C59E03D9F3}" type="presParOf" srcId="{3396C29D-1665-499D-BB6C-3E7E514CDE63}" destId="{1A31CE87-F9BB-4F3A-9F7A-D7524F4AD953}" srcOrd="4" destOrd="0" presId="urn:microsoft.com/office/officeart/2005/8/layout/venn1"/>
    <dgm:cxn modelId="{C2CDF3EB-A9A7-44C2-8948-96A8EBEBD8A5}" type="presParOf" srcId="{3396C29D-1665-499D-BB6C-3E7E514CDE63}" destId="{DB93A21E-DC18-4773-AE43-32BED6B83CAD}" srcOrd="5" destOrd="0" presId="urn:microsoft.com/office/officeart/2005/8/layout/venn1"/>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C6FE57-3432-41C7-B687-6F9A64475F5A}" type="doc">
      <dgm:prSet loTypeId="urn:microsoft.com/office/officeart/2005/8/layout/equation2" loCatId="process" qsTypeId="urn:microsoft.com/office/officeart/2005/8/quickstyle/simple1" qsCatId="simple" csTypeId="urn:microsoft.com/office/officeart/2005/8/colors/colorful2" csCatId="colorful" phldr="1"/>
      <dgm:spPr/>
    </dgm:pt>
    <dgm:pt modelId="{A6642323-DD7C-473C-AC6E-6B18BA2AABDD}">
      <dgm:prSet phldrT="[Texto]"/>
      <dgm:spPr/>
      <dgm:t>
        <a:bodyPr/>
        <a:lstStyle/>
        <a:p>
          <a:r>
            <a:rPr lang="es-PE" dirty="0"/>
            <a:t>Ámbito Subjetivo</a:t>
          </a:r>
        </a:p>
      </dgm:t>
    </dgm:pt>
    <dgm:pt modelId="{44D6308A-2401-44E1-8392-FBBBC5455110}" type="parTrans" cxnId="{C48FBACF-B13E-4830-A0C5-8F513C3E2459}">
      <dgm:prSet/>
      <dgm:spPr/>
      <dgm:t>
        <a:bodyPr/>
        <a:lstStyle/>
        <a:p>
          <a:endParaRPr lang="es-PE"/>
        </a:p>
      </dgm:t>
    </dgm:pt>
    <dgm:pt modelId="{1E3E353C-4B0E-442A-B968-6DEAA17BC0DC}" type="sibTrans" cxnId="{C48FBACF-B13E-4830-A0C5-8F513C3E2459}">
      <dgm:prSet/>
      <dgm:spPr/>
      <dgm:t>
        <a:bodyPr/>
        <a:lstStyle/>
        <a:p>
          <a:endParaRPr lang="es-PE"/>
        </a:p>
      </dgm:t>
    </dgm:pt>
    <dgm:pt modelId="{D030E51F-9C2D-48F2-B7E2-B6B1966F6969}">
      <dgm:prSet phldrT="[Texto]"/>
      <dgm:spPr/>
      <dgm:t>
        <a:bodyPr/>
        <a:lstStyle/>
        <a:p>
          <a:r>
            <a:rPr lang="es-PE" dirty="0"/>
            <a:t>Ámbito Objetivo</a:t>
          </a:r>
        </a:p>
      </dgm:t>
    </dgm:pt>
    <dgm:pt modelId="{E279DEA9-BFF3-410C-9EE7-87C1812C37FF}" type="parTrans" cxnId="{60717873-B5F0-4102-8E18-5362F4553077}">
      <dgm:prSet/>
      <dgm:spPr/>
      <dgm:t>
        <a:bodyPr/>
        <a:lstStyle/>
        <a:p>
          <a:endParaRPr lang="es-PE"/>
        </a:p>
      </dgm:t>
    </dgm:pt>
    <dgm:pt modelId="{D35C318D-A296-4E2A-BA0C-D464DF68651F}" type="sibTrans" cxnId="{60717873-B5F0-4102-8E18-5362F4553077}">
      <dgm:prSet/>
      <dgm:spPr>
        <a:solidFill>
          <a:schemeClr val="bg1">
            <a:lumMod val="65000"/>
          </a:schemeClr>
        </a:solidFill>
      </dgm:spPr>
      <dgm:t>
        <a:bodyPr/>
        <a:lstStyle/>
        <a:p>
          <a:endParaRPr lang="es-PE" dirty="0"/>
        </a:p>
      </dgm:t>
    </dgm:pt>
    <dgm:pt modelId="{B1927789-77E2-498E-BD16-7DA597497638}">
      <dgm:prSet phldrT="[Texto]" custT="1"/>
      <dgm:spPr>
        <a:solidFill>
          <a:schemeClr val="bg1">
            <a:lumMod val="65000"/>
          </a:schemeClr>
        </a:solidFill>
      </dgm:spPr>
      <dgm:t>
        <a:bodyPr/>
        <a:lstStyle/>
        <a:p>
          <a:r>
            <a:rPr lang="es-PE" sz="2000" dirty="0"/>
            <a:t>Contratación dentro del ámbito de aplicación</a:t>
          </a:r>
        </a:p>
      </dgm:t>
    </dgm:pt>
    <dgm:pt modelId="{3AF74D54-A516-420F-8842-8363686AE212}" type="parTrans" cxnId="{7FA78D5A-6EA9-4EB1-8429-B298A3A147BC}">
      <dgm:prSet/>
      <dgm:spPr/>
      <dgm:t>
        <a:bodyPr/>
        <a:lstStyle/>
        <a:p>
          <a:endParaRPr lang="es-PE"/>
        </a:p>
      </dgm:t>
    </dgm:pt>
    <dgm:pt modelId="{03F66D38-BD62-4B2E-AE55-CF584D20AF41}" type="sibTrans" cxnId="{7FA78D5A-6EA9-4EB1-8429-B298A3A147BC}">
      <dgm:prSet/>
      <dgm:spPr/>
      <dgm:t>
        <a:bodyPr/>
        <a:lstStyle/>
        <a:p>
          <a:endParaRPr lang="es-PE"/>
        </a:p>
      </dgm:t>
    </dgm:pt>
    <dgm:pt modelId="{E4DFC272-17B3-4156-BE6E-981C5EF8579D}" type="pres">
      <dgm:prSet presAssocID="{2CC6FE57-3432-41C7-B687-6F9A64475F5A}" presName="Name0" presStyleCnt="0">
        <dgm:presLayoutVars>
          <dgm:dir/>
          <dgm:resizeHandles val="exact"/>
        </dgm:presLayoutVars>
      </dgm:prSet>
      <dgm:spPr/>
    </dgm:pt>
    <dgm:pt modelId="{362F943D-ED42-456A-B20A-67A4C68EB2DC}" type="pres">
      <dgm:prSet presAssocID="{2CC6FE57-3432-41C7-B687-6F9A64475F5A}" presName="vNodes" presStyleCnt="0"/>
      <dgm:spPr/>
    </dgm:pt>
    <dgm:pt modelId="{0536F107-EFB6-4B2E-91A1-76A1FA265865}" type="pres">
      <dgm:prSet presAssocID="{A6642323-DD7C-473C-AC6E-6B18BA2AABDD}" presName="node" presStyleLbl="node1" presStyleIdx="0" presStyleCnt="3" custLinFactNeighborX="-95968" custLinFactNeighborY="-51378">
        <dgm:presLayoutVars>
          <dgm:bulletEnabled val="1"/>
        </dgm:presLayoutVars>
      </dgm:prSet>
      <dgm:spPr/>
    </dgm:pt>
    <dgm:pt modelId="{1F47897B-33C5-4AE9-B1C2-07D2F3993950}" type="pres">
      <dgm:prSet presAssocID="{1E3E353C-4B0E-442A-B968-6DEAA17BC0DC}" presName="spacerT" presStyleCnt="0"/>
      <dgm:spPr/>
    </dgm:pt>
    <dgm:pt modelId="{8F28514D-5D3E-4B33-996F-A31C4848F114}" type="pres">
      <dgm:prSet presAssocID="{1E3E353C-4B0E-442A-B968-6DEAA17BC0DC}" presName="sibTrans" presStyleLbl="sibTrans2D1" presStyleIdx="0" presStyleCnt="2" custLinFactNeighborX="-82598" custLinFactNeighborY="-38684"/>
      <dgm:spPr/>
    </dgm:pt>
    <dgm:pt modelId="{3DCD1A9C-B8D6-4B0A-8E3E-1FAD250865F2}" type="pres">
      <dgm:prSet presAssocID="{1E3E353C-4B0E-442A-B968-6DEAA17BC0DC}" presName="spacerB" presStyleCnt="0"/>
      <dgm:spPr/>
    </dgm:pt>
    <dgm:pt modelId="{5735567A-CD7D-4B84-B74B-6A1AB4096197}" type="pres">
      <dgm:prSet presAssocID="{D030E51F-9C2D-48F2-B7E2-B6B1966F6969}" presName="node" presStyleLbl="node1" presStyleIdx="1" presStyleCnt="3" custLinFactNeighborX="-95968">
        <dgm:presLayoutVars>
          <dgm:bulletEnabled val="1"/>
        </dgm:presLayoutVars>
      </dgm:prSet>
      <dgm:spPr/>
    </dgm:pt>
    <dgm:pt modelId="{CC5E87D3-E79F-42DD-8A19-7137B1F7003D}" type="pres">
      <dgm:prSet presAssocID="{2CC6FE57-3432-41C7-B687-6F9A64475F5A}" presName="sibTransLast" presStyleLbl="sibTrans2D1" presStyleIdx="1" presStyleCnt="2" custScaleX="113640" custScaleY="177553" custLinFactNeighborX="-23359" custLinFactNeighborY="-1921"/>
      <dgm:spPr/>
    </dgm:pt>
    <dgm:pt modelId="{9109CBE9-46E0-43F0-A67A-1F3789F237AE}" type="pres">
      <dgm:prSet presAssocID="{2CC6FE57-3432-41C7-B687-6F9A64475F5A}" presName="connectorText" presStyleLbl="sibTrans2D1" presStyleIdx="1" presStyleCnt="2"/>
      <dgm:spPr/>
    </dgm:pt>
    <dgm:pt modelId="{5C7B0665-0CF1-4EB4-9D50-D690DF25DEE9}" type="pres">
      <dgm:prSet presAssocID="{2CC6FE57-3432-41C7-B687-6F9A64475F5A}" presName="lastNode" presStyleLbl="node1" presStyleIdx="2" presStyleCnt="3" custScaleX="78152" custScaleY="82430" custLinFactNeighborX="12575" custLinFactNeighborY="-1361">
        <dgm:presLayoutVars>
          <dgm:bulletEnabled val="1"/>
        </dgm:presLayoutVars>
      </dgm:prSet>
      <dgm:spPr/>
    </dgm:pt>
  </dgm:ptLst>
  <dgm:cxnLst>
    <dgm:cxn modelId="{58BC683D-EA9F-4AB0-A8E9-20FDC120C394}" type="presOf" srcId="{D35C318D-A296-4E2A-BA0C-D464DF68651F}" destId="{9109CBE9-46E0-43F0-A67A-1F3789F237AE}" srcOrd="1" destOrd="0" presId="urn:microsoft.com/office/officeart/2005/8/layout/equation2"/>
    <dgm:cxn modelId="{60717873-B5F0-4102-8E18-5362F4553077}" srcId="{2CC6FE57-3432-41C7-B687-6F9A64475F5A}" destId="{D030E51F-9C2D-48F2-B7E2-B6B1966F6969}" srcOrd="1" destOrd="0" parTransId="{E279DEA9-BFF3-410C-9EE7-87C1812C37FF}" sibTransId="{D35C318D-A296-4E2A-BA0C-D464DF68651F}"/>
    <dgm:cxn modelId="{7FA78D5A-6EA9-4EB1-8429-B298A3A147BC}" srcId="{2CC6FE57-3432-41C7-B687-6F9A64475F5A}" destId="{B1927789-77E2-498E-BD16-7DA597497638}" srcOrd="2" destOrd="0" parTransId="{3AF74D54-A516-420F-8842-8363686AE212}" sibTransId="{03F66D38-BD62-4B2E-AE55-CF584D20AF41}"/>
    <dgm:cxn modelId="{07A3987E-FCA0-4E84-AF54-787EB9E9B27A}" type="presOf" srcId="{D35C318D-A296-4E2A-BA0C-D464DF68651F}" destId="{CC5E87D3-E79F-42DD-8A19-7137B1F7003D}" srcOrd="0" destOrd="0" presId="urn:microsoft.com/office/officeart/2005/8/layout/equation2"/>
    <dgm:cxn modelId="{E9836E86-8DBE-4C14-9586-A22AD629FCA7}" type="presOf" srcId="{1E3E353C-4B0E-442A-B968-6DEAA17BC0DC}" destId="{8F28514D-5D3E-4B33-996F-A31C4848F114}" srcOrd="0" destOrd="0" presId="urn:microsoft.com/office/officeart/2005/8/layout/equation2"/>
    <dgm:cxn modelId="{3CE9F397-0DF9-4744-8766-E11E2FB21EF8}" type="presOf" srcId="{B1927789-77E2-498E-BD16-7DA597497638}" destId="{5C7B0665-0CF1-4EB4-9D50-D690DF25DEE9}" srcOrd="0" destOrd="0" presId="urn:microsoft.com/office/officeart/2005/8/layout/equation2"/>
    <dgm:cxn modelId="{7EEB17A9-1478-410B-A8AF-8CAFFBB07EF7}" type="presOf" srcId="{A6642323-DD7C-473C-AC6E-6B18BA2AABDD}" destId="{0536F107-EFB6-4B2E-91A1-76A1FA265865}" srcOrd="0" destOrd="0" presId="urn:microsoft.com/office/officeart/2005/8/layout/equation2"/>
    <dgm:cxn modelId="{C48FBACF-B13E-4830-A0C5-8F513C3E2459}" srcId="{2CC6FE57-3432-41C7-B687-6F9A64475F5A}" destId="{A6642323-DD7C-473C-AC6E-6B18BA2AABDD}" srcOrd="0" destOrd="0" parTransId="{44D6308A-2401-44E1-8392-FBBBC5455110}" sibTransId="{1E3E353C-4B0E-442A-B968-6DEAA17BC0DC}"/>
    <dgm:cxn modelId="{DF034EE0-82D4-4596-8B14-9B54C117F59A}" type="presOf" srcId="{D030E51F-9C2D-48F2-B7E2-B6B1966F6969}" destId="{5735567A-CD7D-4B84-B74B-6A1AB4096197}" srcOrd="0" destOrd="0" presId="urn:microsoft.com/office/officeart/2005/8/layout/equation2"/>
    <dgm:cxn modelId="{4DB432E5-4236-4EB8-AF6A-0E7E725734B4}" type="presOf" srcId="{2CC6FE57-3432-41C7-B687-6F9A64475F5A}" destId="{E4DFC272-17B3-4156-BE6E-981C5EF8579D}" srcOrd="0" destOrd="0" presId="urn:microsoft.com/office/officeart/2005/8/layout/equation2"/>
    <dgm:cxn modelId="{7A9080E2-6F5B-4296-A654-EF2512B923C0}" type="presParOf" srcId="{E4DFC272-17B3-4156-BE6E-981C5EF8579D}" destId="{362F943D-ED42-456A-B20A-67A4C68EB2DC}" srcOrd="0" destOrd="0" presId="urn:microsoft.com/office/officeart/2005/8/layout/equation2"/>
    <dgm:cxn modelId="{4B232262-305D-4894-838C-DBDB86BD7B10}" type="presParOf" srcId="{362F943D-ED42-456A-B20A-67A4C68EB2DC}" destId="{0536F107-EFB6-4B2E-91A1-76A1FA265865}" srcOrd="0" destOrd="0" presId="urn:microsoft.com/office/officeart/2005/8/layout/equation2"/>
    <dgm:cxn modelId="{3795DE60-C90D-4298-AFE9-9C316D02BDCA}" type="presParOf" srcId="{362F943D-ED42-456A-B20A-67A4C68EB2DC}" destId="{1F47897B-33C5-4AE9-B1C2-07D2F3993950}" srcOrd="1" destOrd="0" presId="urn:microsoft.com/office/officeart/2005/8/layout/equation2"/>
    <dgm:cxn modelId="{B85FDEC3-20F5-4BEC-A205-82F7B9E076E9}" type="presParOf" srcId="{362F943D-ED42-456A-B20A-67A4C68EB2DC}" destId="{8F28514D-5D3E-4B33-996F-A31C4848F114}" srcOrd="2" destOrd="0" presId="urn:microsoft.com/office/officeart/2005/8/layout/equation2"/>
    <dgm:cxn modelId="{D547D4E5-B65A-4AD4-AA20-9373F5F57896}" type="presParOf" srcId="{362F943D-ED42-456A-B20A-67A4C68EB2DC}" destId="{3DCD1A9C-B8D6-4B0A-8E3E-1FAD250865F2}" srcOrd="3" destOrd="0" presId="urn:microsoft.com/office/officeart/2005/8/layout/equation2"/>
    <dgm:cxn modelId="{ED81F0EA-0727-4A54-B91C-900AA26D736F}" type="presParOf" srcId="{362F943D-ED42-456A-B20A-67A4C68EB2DC}" destId="{5735567A-CD7D-4B84-B74B-6A1AB4096197}" srcOrd="4" destOrd="0" presId="urn:microsoft.com/office/officeart/2005/8/layout/equation2"/>
    <dgm:cxn modelId="{6339A4A0-43D9-4C3A-9148-48604EED14C0}" type="presParOf" srcId="{E4DFC272-17B3-4156-BE6E-981C5EF8579D}" destId="{CC5E87D3-E79F-42DD-8A19-7137B1F7003D}" srcOrd="1" destOrd="0" presId="urn:microsoft.com/office/officeart/2005/8/layout/equation2"/>
    <dgm:cxn modelId="{E903346B-144E-400A-B947-B113E8BA2EFE}" type="presParOf" srcId="{CC5E87D3-E79F-42DD-8A19-7137B1F7003D}" destId="{9109CBE9-46E0-43F0-A67A-1F3789F237AE}" srcOrd="0" destOrd="0" presId="urn:microsoft.com/office/officeart/2005/8/layout/equation2"/>
    <dgm:cxn modelId="{456A7477-9EAF-4926-892B-A6A51A94388D}" type="presParOf" srcId="{E4DFC272-17B3-4156-BE6E-981C5EF8579D}" destId="{5C7B0665-0CF1-4EB4-9D50-D690DF25DEE9}"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5C5D9A-6066-4C5B-9BCA-07496A2545D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E"/>
        </a:p>
      </dgm:t>
    </dgm:pt>
    <dgm:pt modelId="{1F4DD5F5-AF75-437C-8804-1D4F31248A4B}">
      <dgm:prSet phldrT="[Texto]" custT="1"/>
      <dgm:spPr>
        <a:solidFill>
          <a:schemeClr val="accent4"/>
        </a:solidFill>
        <a:ln w="38100">
          <a:prstDash val="dash"/>
        </a:ln>
      </dgm:spPr>
      <dgm:t>
        <a:bodyPr/>
        <a:lstStyle/>
        <a:p>
          <a:r>
            <a:rPr lang="es-PE" sz="2000" dirty="0">
              <a:solidFill>
                <a:schemeClr val="tx1"/>
              </a:solidFill>
            </a:rPr>
            <a:t>SUJETOS A SUPERVISIÓN DEL OSCE</a:t>
          </a:r>
        </a:p>
        <a:p>
          <a:r>
            <a:rPr lang="es-PE" sz="2000" dirty="0">
              <a:solidFill>
                <a:schemeClr val="tx1"/>
              </a:solidFill>
            </a:rPr>
            <a:t>ART. 5 LEY</a:t>
          </a:r>
        </a:p>
      </dgm:t>
    </dgm:pt>
    <dgm:pt modelId="{D7BA4B1B-4108-4CB1-8801-B6074A8D3D2F}" type="parTrans" cxnId="{9079E797-BCFF-4977-A880-93E904B7E63B}">
      <dgm:prSet/>
      <dgm:spPr/>
      <dgm:t>
        <a:bodyPr/>
        <a:lstStyle/>
        <a:p>
          <a:endParaRPr lang="es-PE"/>
        </a:p>
      </dgm:t>
    </dgm:pt>
    <dgm:pt modelId="{88939745-A7F9-48A0-A4A8-ED1B367FD58B}" type="sibTrans" cxnId="{9079E797-BCFF-4977-A880-93E904B7E63B}">
      <dgm:prSet/>
      <dgm:spPr/>
      <dgm:t>
        <a:bodyPr/>
        <a:lstStyle/>
        <a:p>
          <a:endParaRPr lang="es-PE"/>
        </a:p>
      </dgm:t>
    </dgm:pt>
    <dgm:pt modelId="{BC01A191-B4C0-4E3D-915D-DF35F2F90C50}">
      <dgm:prSet phldrT="[Texto]"/>
      <dgm:spPr>
        <a:solidFill>
          <a:schemeClr val="accent4">
            <a:lumMod val="40000"/>
            <a:lumOff val="60000"/>
            <a:alpha val="90000"/>
          </a:schemeClr>
        </a:solidFill>
      </dgm:spPr>
      <dgm:t>
        <a:bodyPr/>
        <a:lstStyle/>
        <a:p>
          <a:r>
            <a:rPr lang="es-PE" dirty="0"/>
            <a:t>Contrataciones por montos menores e iguales a 8 UIT.</a:t>
          </a:r>
        </a:p>
      </dgm:t>
    </dgm:pt>
    <dgm:pt modelId="{DAFA06BE-0061-426C-92BE-6A287FE6BAA5}" type="parTrans" cxnId="{0E517AC9-D7DD-403A-A0D8-609610DF0182}">
      <dgm:prSet/>
      <dgm:spPr/>
      <dgm:t>
        <a:bodyPr/>
        <a:lstStyle/>
        <a:p>
          <a:endParaRPr lang="es-PE"/>
        </a:p>
      </dgm:t>
    </dgm:pt>
    <dgm:pt modelId="{2B6E5BD8-4234-42BC-9577-613F98156A49}" type="sibTrans" cxnId="{0E517AC9-D7DD-403A-A0D8-609610DF0182}">
      <dgm:prSet/>
      <dgm:spPr/>
      <dgm:t>
        <a:bodyPr/>
        <a:lstStyle/>
        <a:p>
          <a:endParaRPr lang="es-PE"/>
        </a:p>
      </dgm:t>
    </dgm:pt>
    <dgm:pt modelId="{BD769F6B-DE71-4A27-A092-1F613E014F92}">
      <dgm:prSet phldrT="[Texto]"/>
      <dgm:spPr>
        <a:solidFill>
          <a:schemeClr val="accent4">
            <a:lumMod val="40000"/>
            <a:lumOff val="60000"/>
            <a:alpha val="90000"/>
          </a:schemeClr>
        </a:solidFill>
      </dgm:spPr>
      <dgm:t>
        <a:bodyPr/>
        <a:lstStyle/>
        <a:p>
          <a:r>
            <a:rPr lang="es-PE" dirty="0"/>
            <a:t>Contratación de servicios públicos.</a:t>
          </a:r>
        </a:p>
      </dgm:t>
    </dgm:pt>
    <dgm:pt modelId="{D066D9C3-E857-45AA-B110-24A7EE53EEC4}" type="parTrans" cxnId="{8AC7BC37-CA20-4349-A35E-6755E6BCB8D4}">
      <dgm:prSet/>
      <dgm:spPr/>
      <dgm:t>
        <a:bodyPr/>
        <a:lstStyle/>
        <a:p>
          <a:endParaRPr lang="es-PE"/>
        </a:p>
      </dgm:t>
    </dgm:pt>
    <dgm:pt modelId="{B7F64681-A292-42D4-A26D-B9C497565C16}" type="sibTrans" cxnId="{8AC7BC37-CA20-4349-A35E-6755E6BCB8D4}">
      <dgm:prSet/>
      <dgm:spPr/>
      <dgm:t>
        <a:bodyPr/>
        <a:lstStyle/>
        <a:p>
          <a:endParaRPr lang="es-PE"/>
        </a:p>
      </dgm:t>
    </dgm:pt>
    <dgm:pt modelId="{38F859DA-F63F-4D26-BB00-A9F53617EF3C}">
      <dgm:prSet phldrT="[Texto]" custT="1"/>
      <dgm:spPr>
        <a:solidFill>
          <a:schemeClr val="bg1"/>
        </a:solidFill>
        <a:ln w="38100">
          <a:prstDash val="dash"/>
        </a:ln>
      </dgm:spPr>
      <dgm:t>
        <a:bodyPr/>
        <a:lstStyle/>
        <a:p>
          <a:r>
            <a:rPr lang="es-PE" sz="2000" dirty="0">
              <a:solidFill>
                <a:schemeClr val="tx1"/>
              </a:solidFill>
            </a:rPr>
            <a:t>NO SUJETOS A SUPERVISIÓN DEL OSCE</a:t>
          </a:r>
        </a:p>
        <a:p>
          <a:r>
            <a:rPr lang="es-PE" sz="2000" dirty="0">
              <a:solidFill>
                <a:schemeClr val="tx1"/>
              </a:solidFill>
            </a:rPr>
            <a:t>ART. 4 LEY</a:t>
          </a:r>
        </a:p>
      </dgm:t>
    </dgm:pt>
    <dgm:pt modelId="{557730EE-C527-499F-93FC-6D986A99EDBA}" type="parTrans" cxnId="{7333F419-D522-4E61-B03F-21DCDC4E11B9}">
      <dgm:prSet/>
      <dgm:spPr/>
      <dgm:t>
        <a:bodyPr/>
        <a:lstStyle/>
        <a:p>
          <a:endParaRPr lang="es-PE"/>
        </a:p>
      </dgm:t>
    </dgm:pt>
    <dgm:pt modelId="{46CED693-352D-4029-8259-6E28210726CE}" type="sibTrans" cxnId="{7333F419-D522-4E61-B03F-21DCDC4E11B9}">
      <dgm:prSet/>
      <dgm:spPr/>
      <dgm:t>
        <a:bodyPr/>
        <a:lstStyle/>
        <a:p>
          <a:endParaRPr lang="es-PE"/>
        </a:p>
      </dgm:t>
    </dgm:pt>
    <dgm:pt modelId="{3A6FFEC1-CE9A-4403-91A8-8FC00BDA8C0A}">
      <dgm:prSet phldrT="[Texto]"/>
      <dgm:spPr>
        <a:solidFill>
          <a:schemeClr val="bg1">
            <a:lumMod val="85000"/>
            <a:alpha val="90000"/>
          </a:schemeClr>
        </a:solidFill>
      </dgm:spPr>
      <dgm:t>
        <a:bodyPr/>
        <a:lstStyle/>
        <a:p>
          <a:r>
            <a:rPr lang="es-PE" dirty="0"/>
            <a:t>Contratos bancarios y financieros.</a:t>
          </a:r>
        </a:p>
      </dgm:t>
    </dgm:pt>
    <dgm:pt modelId="{D0A0770D-5798-4232-9BB3-B00675736C3E}" type="parTrans" cxnId="{236DF403-E724-4F34-806D-8F850EE5CAB7}">
      <dgm:prSet/>
      <dgm:spPr/>
      <dgm:t>
        <a:bodyPr/>
        <a:lstStyle/>
        <a:p>
          <a:endParaRPr lang="es-PE"/>
        </a:p>
      </dgm:t>
    </dgm:pt>
    <dgm:pt modelId="{525284D5-791B-4F80-AA6B-00B37A572D51}" type="sibTrans" cxnId="{236DF403-E724-4F34-806D-8F850EE5CAB7}">
      <dgm:prSet/>
      <dgm:spPr/>
      <dgm:t>
        <a:bodyPr/>
        <a:lstStyle/>
        <a:p>
          <a:endParaRPr lang="es-PE"/>
        </a:p>
      </dgm:t>
    </dgm:pt>
    <dgm:pt modelId="{0D0375EB-B8D5-4725-B5A5-FD3177E3D4D5}">
      <dgm:prSet phldrT="[Texto]"/>
      <dgm:spPr>
        <a:solidFill>
          <a:schemeClr val="bg1">
            <a:lumMod val="85000"/>
            <a:alpha val="90000"/>
          </a:schemeClr>
        </a:solidFill>
      </dgm:spPr>
      <dgm:t>
        <a:bodyPr/>
        <a:lstStyle/>
        <a:p>
          <a:r>
            <a:rPr lang="es-PE" dirty="0"/>
            <a:t>Contrataciones de los órganos del Servicio Exterior de la República.</a:t>
          </a:r>
        </a:p>
      </dgm:t>
    </dgm:pt>
    <dgm:pt modelId="{4DB2B7A2-947C-49F0-97D8-29073E2320BA}" type="parTrans" cxnId="{65A98F7C-F15E-43BD-B047-5609DB152949}">
      <dgm:prSet/>
      <dgm:spPr/>
      <dgm:t>
        <a:bodyPr/>
        <a:lstStyle/>
        <a:p>
          <a:endParaRPr lang="es-PE"/>
        </a:p>
      </dgm:t>
    </dgm:pt>
    <dgm:pt modelId="{1E73993F-7DE8-46F8-90DE-C9732DF7711D}" type="sibTrans" cxnId="{65A98F7C-F15E-43BD-B047-5609DB152949}">
      <dgm:prSet/>
      <dgm:spPr/>
      <dgm:t>
        <a:bodyPr/>
        <a:lstStyle/>
        <a:p>
          <a:endParaRPr lang="es-PE"/>
        </a:p>
      </dgm:t>
    </dgm:pt>
    <dgm:pt modelId="{490761BF-4587-44D7-B73B-EBBA112F4590}">
      <dgm:prSet phldrT="[Texto]"/>
      <dgm:spPr>
        <a:solidFill>
          <a:schemeClr val="accent4">
            <a:lumMod val="40000"/>
            <a:lumOff val="60000"/>
            <a:alpha val="90000"/>
          </a:schemeClr>
        </a:solidFill>
      </dgm:spPr>
      <dgm:t>
        <a:bodyPr/>
        <a:lstStyle/>
        <a:p>
          <a:r>
            <a:rPr lang="es-PE" dirty="0"/>
            <a:t>Convenios de colaboración.</a:t>
          </a:r>
        </a:p>
      </dgm:t>
    </dgm:pt>
    <dgm:pt modelId="{E6F32E01-1616-408A-A774-E3BF69A2F6B3}" type="parTrans" cxnId="{DE53E344-017F-4D5F-A9CD-7E91841F45E9}">
      <dgm:prSet/>
      <dgm:spPr/>
      <dgm:t>
        <a:bodyPr/>
        <a:lstStyle/>
        <a:p>
          <a:endParaRPr lang="es-PE"/>
        </a:p>
      </dgm:t>
    </dgm:pt>
    <dgm:pt modelId="{64C8A0CF-EA45-419B-8E27-FA5EF8E766A7}" type="sibTrans" cxnId="{DE53E344-017F-4D5F-A9CD-7E91841F45E9}">
      <dgm:prSet/>
      <dgm:spPr/>
      <dgm:t>
        <a:bodyPr/>
        <a:lstStyle/>
        <a:p>
          <a:endParaRPr lang="es-PE"/>
        </a:p>
      </dgm:t>
    </dgm:pt>
    <dgm:pt modelId="{2990D4A8-9CDF-442A-8CF8-8E91264177C4}">
      <dgm:prSet phldrT="[Texto]"/>
      <dgm:spPr>
        <a:solidFill>
          <a:schemeClr val="accent4">
            <a:lumMod val="40000"/>
            <a:lumOff val="60000"/>
            <a:alpha val="90000"/>
          </a:schemeClr>
        </a:solidFill>
      </dgm:spPr>
      <dgm:t>
        <a:bodyPr/>
        <a:lstStyle/>
        <a:p>
          <a:r>
            <a:rPr lang="es-PE" dirty="0"/>
            <a:t>Contrataciones derivadas de donaciones de organización internacional.</a:t>
          </a:r>
        </a:p>
      </dgm:t>
    </dgm:pt>
    <dgm:pt modelId="{2D71CB05-5F0D-4A78-A915-FB032FA22D1B}" type="parTrans" cxnId="{AE25F742-13B1-4AF8-B8B4-3B098C15402E}">
      <dgm:prSet/>
      <dgm:spPr/>
      <dgm:t>
        <a:bodyPr/>
        <a:lstStyle/>
        <a:p>
          <a:endParaRPr lang="es-PE"/>
        </a:p>
      </dgm:t>
    </dgm:pt>
    <dgm:pt modelId="{C6A09404-05C2-4E4D-AAB6-B69196374AD2}" type="sibTrans" cxnId="{AE25F742-13B1-4AF8-B8B4-3B098C15402E}">
      <dgm:prSet/>
      <dgm:spPr/>
      <dgm:t>
        <a:bodyPr/>
        <a:lstStyle/>
        <a:p>
          <a:endParaRPr lang="es-PE"/>
        </a:p>
      </dgm:t>
    </dgm:pt>
    <dgm:pt modelId="{80B5E1C7-839F-4D97-B2E6-F9CB31A7BA9B}">
      <dgm:prSet phldrT="[Texto]"/>
      <dgm:spPr>
        <a:solidFill>
          <a:schemeClr val="accent4">
            <a:lumMod val="40000"/>
            <a:lumOff val="60000"/>
            <a:alpha val="90000"/>
          </a:schemeClr>
        </a:solidFill>
      </dgm:spPr>
      <dgm:t>
        <a:bodyPr/>
        <a:lstStyle/>
        <a:p>
          <a:r>
            <a:rPr lang="es-PE" dirty="0"/>
            <a:t>Contratación entre Estados.</a:t>
          </a:r>
        </a:p>
      </dgm:t>
    </dgm:pt>
    <dgm:pt modelId="{9DD1E8C8-2A68-4B23-82CA-ECBF3E4B9E9B}" type="parTrans" cxnId="{0E494D48-B0FC-4914-A582-E895696179B6}">
      <dgm:prSet/>
      <dgm:spPr/>
      <dgm:t>
        <a:bodyPr/>
        <a:lstStyle/>
        <a:p>
          <a:endParaRPr lang="es-PE"/>
        </a:p>
      </dgm:t>
    </dgm:pt>
    <dgm:pt modelId="{49C452F0-5475-415B-972D-DEABC58B58F9}" type="sibTrans" cxnId="{0E494D48-B0FC-4914-A582-E895696179B6}">
      <dgm:prSet/>
      <dgm:spPr/>
      <dgm:t>
        <a:bodyPr/>
        <a:lstStyle/>
        <a:p>
          <a:endParaRPr lang="es-PE"/>
        </a:p>
      </dgm:t>
    </dgm:pt>
    <dgm:pt modelId="{D8A5D4E5-CEE4-4238-838C-CB4E4BC8D20E}">
      <dgm:prSet phldrT="[Texto]"/>
      <dgm:spPr>
        <a:solidFill>
          <a:schemeClr val="accent4">
            <a:lumMod val="40000"/>
            <a:lumOff val="60000"/>
            <a:alpha val="90000"/>
          </a:schemeClr>
        </a:solidFill>
      </dgm:spPr>
      <dgm:t>
        <a:bodyPr/>
        <a:lstStyle/>
        <a:p>
          <a:r>
            <a:rPr lang="es-PE" dirty="0"/>
            <a:t>Contratación con proveedor no domiciliado.</a:t>
          </a:r>
        </a:p>
      </dgm:t>
    </dgm:pt>
    <dgm:pt modelId="{98E0E8A3-B8D8-4D9A-9CF1-3E8CD7EF137B}" type="parTrans" cxnId="{48377B0A-703E-4754-B785-71406DCD5D54}">
      <dgm:prSet/>
      <dgm:spPr/>
      <dgm:t>
        <a:bodyPr/>
        <a:lstStyle/>
        <a:p>
          <a:endParaRPr lang="es-PE"/>
        </a:p>
      </dgm:t>
    </dgm:pt>
    <dgm:pt modelId="{19A90B41-AD23-4923-845E-5D8822B9D169}" type="sibTrans" cxnId="{48377B0A-703E-4754-B785-71406DCD5D54}">
      <dgm:prSet/>
      <dgm:spPr/>
      <dgm:t>
        <a:bodyPr/>
        <a:lstStyle/>
        <a:p>
          <a:endParaRPr lang="es-PE"/>
        </a:p>
      </dgm:t>
    </dgm:pt>
    <dgm:pt modelId="{5EEDAEB0-2836-49FF-A166-6259B11D1F55}">
      <dgm:prSet phldrT="[Texto]"/>
      <dgm:spPr>
        <a:solidFill>
          <a:schemeClr val="bg1">
            <a:lumMod val="85000"/>
            <a:alpha val="90000"/>
          </a:schemeClr>
        </a:solidFill>
      </dgm:spPr>
      <dgm:t>
        <a:bodyPr/>
        <a:lstStyle/>
        <a:p>
          <a:r>
            <a:rPr lang="es-PE" dirty="0"/>
            <a:t>Contrataciones del Ministerio de Relaciones Exteriores para cambio de mando o cumbres.</a:t>
          </a:r>
        </a:p>
      </dgm:t>
    </dgm:pt>
    <dgm:pt modelId="{7A150125-0F56-4C82-B420-F6F7027B40BE}" type="parTrans" cxnId="{4FE4A99E-701B-46BC-A664-3E46ACAA61DD}">
      <dgm:prSet/>
      <dgm:spPr/>
      <dgm:t>
        <a:bodyPr/>
        <a:lstStyle/>
        <a:p>
          <a:endParaRPr lang="es-PE"/>
        </a:p>
      </dgm:t>
    </dgm:pt>
    <dgm:pt modelId="{11AB3849-C579-4F08-9619-0FC76DE8F626}" type="sibTrans" cxnId="{4FE4A99E-701B-46BC-A664-3E46ACAA61DD}">
      <dgm:prSet/>
      <dgm:spPr/>
      <dgm:t>
        <a:bodyPr/>
        <a:lstStyle/>
        <a:p>
          <a:endParaRPr lang="es-PE"/>
        </a:p>
      </dgm:t>
    </dgm:pt>
    <dgm:pt modelId="{F77249A1-3B6A-4F69-A81F-BBBC730D8E1C}">
      <dgm:prSet phldrT="[Texto]"/>
      <dgm:spPr>
        <a:solidFill>
          <a:schemeClr val="bg1">
            <a:lumMod val="85000"/>
            <a:alpha val="90000"/>
          </a:schemeClr>
        </a:solidFill>
      </dgm:spPr>
      <dgm:t>
        <a:bodyPr/>
        <a:lstStyle/>
        <a:p>
          <a:r>
            <a:rPr lang="es-PE" dirty="0"/>
            <a:t>Contratación de notarios públicos.</a:t>
          </a:r>
        </a:p>
      </dgm:t>
    </dgm:pt>
    <dgm:pt modelId="{DF3451C9-5B39-432A-950A-FC484DD9FCD4}" type="parTrans" cxnId="{ACAD4DE9-6113-4954-A0F3-4EF56B449FE3}">
      <dgm:prSet/>
      <dgm:spPr/>
      <dgm:t>
        <a:bodyPr/>
        <a:lstStyle/>
        <a:p>
          <a:endParaRPr lang="es-PE"/>
        </a:p>
      </dgm:t>
    </dgm:pt>
    <dgm:pt modelId="{851896D6-A40F-454D-AEB4-B43FB3A44C9F}" type="sibTrans" cxnId="{ACAD4DE9-6113-4954-A0F3-4EF56B449FE3}">
      <dgm:prSet/>
      <dgm:spPr/>
      <dgm:t>
        <a:bodyPr/>
        <a:lstStyle/>
        <a:p>
          <a:endParaRPr lang="es-PE"/>
        </a:p>
      </dgm:t>
    </dgm:pt>
    <dgm:pt modelId="{A06B0F5F-A960-40E1-8779-D7FC64E1E38C}">
      <dgm:prSet phldrT="[Texto]"/>
      <dgm:spPr>
        <a:solidFill>
          <a:schemeClr val="bg1">
            <a:lumMod val="85000"/>
            <a:alpha val="90000"/>
          </a:schemeClr>
        </a:solidFill>
      </dgm:spPr>
      <dgm:t>
        <a:bodyPr/>
        <a:lstStyle/>
        <a:p>
          <a:r>
            <a:rPr lang="es-PE" dirty="0"/>
            <a:t>Conciliadores, árbitros, centros de conciliación, institución arbitral o adjudicadores de la Junta de Resolución de Disputas.</a:t>
          </a:r>
        </a:p>
      </dgm:t>
    </dgm:pt>
    <dgm:pt modelId="{F0C52E50-3335-4BED-8540-8CCA52FC199B}" type="parTrans" cxnId="{3B0F0531-5933-4F1E-B416-35442C014B65}">
      <dgm:prSet/>
      <dgm:spPr/>
      <dgm:t>
        <a:bodyPr/>
        <a:lstStyle/>
        <a:p>
          <a:endParaRPr lang="es-PE"/>
        </a:p>
      </dgm:t>
    </dgm:pt>
    <dgm:pt modelId="{F281032E-CC62-4CDA-8BB4-0C0F2A914631}" type="sibTrans" cxnId="{3B0F0531-5933-4F1E-B416-35442C014B65}">
      <dgm:prSet/>
      <dgm:spPr/>
      <dgm:t>
        <a:bodyPr/>
        <a:lstStyle/>
        <a:p>
          <a:endParaRPr lang="es-PE"/>
        </a:p>
      </dgm:t>
    </dgm:pt>
    <dgm:pt modelId="{3A422735-0A64-4274-A6FA-B49DC5C7B40C}">
      <dgm:prSet phldrT="[Texto]"/>
      <dgm:spPr>
        <a:solidFill>
          <a:schemeClr val="bg1">
            <a:lumMod val="85000"/>
            <a:alpha val="90000"/>
          </a:schemeClr>
        </a:solidFill>
      </dgm:spPr>
      <dgm:t>
        <a:bodyPr/>
        <a:lstStyle/>
        <a:p>
          <a:r>
            <a:rPr lang="es-PE" dirty="0"/>
            <a:t>Derivadas de operaciones de endeudamiento.</a:t>
          </a:r>
        </a:p>
      </dgm:t>
    </dgm:pt>
    <dgm:pt modelId="{8FE5849A-4F0B-4D4D-BDF6-C933FF7662E3}" type="parTrans" cxnId="{28D8E276-D558-4E36-80DE-0203DAC50877}">
      <dgm:prSet/>
      <dgm:spPr/>
      <dgm:t>
        <a:bodyPr/>
        <a:lstStyle/>
        <a:p>
          <a:endParaRPr lang="es-PE"/>
        </a:p>
      </dgm:t>
    </dgm:pt>
    <dgm:pt modelId="{EEC999E2-9968-43C6-B682-C3DFA8EC294B}" type="sibTrans" cxnId="{28D8E276-D558-4E36-80DE-0203DAC50877}">
      <dgm:prSet/>
      <dgm:spPr/>
      <dgm:t>
        <a:bodyPr/>
        <a:lstStyle/>
        <a:p>
          <a:endParaRPr lang="es-PE"/>
        </a:p>
      </dgm:t>
    </dgm:pt>
    <dgm:pt modelId="{A3462E55-36C4-4C6B-BFAF-6E836CD9CE7F}">
      <dgm:prSet phldrT="[Texto]"/>
      <dgm:spPr>
        <a:solidFill>
          <a:schemeClr val="bg1">
            <a:lumMod val="85000"/>
            <a:alpha val="90000"/>
          </a:schemeClr>
        </a:solidFill>
      </dgm:spPr>
      <dgm:t>
        <a:bodyPr/>
        <a:lstStyle/>
        <a:p>
          <a:r>
            <a:rPr lang="es-PE" dirty="0"/>
            <a:t>Locación de servicios con presidente de directorios.</a:t>
          </a:r>
        </a:p>
      </dgm:t>
    </dgm:pt>
    <dgm:pt modelId="{632AD128-50C9-49E4-AAEB-CEB658DC20A1}" type="parTrans" cxnId="{380CFA1F-E6DC-4F66-A9A5-6B68610A9313}">
      <dgm:prSet/>
      <dgm:spPr/>
      <dgm:t>
        <a:bodyPr/>
        <a:lstStyle/>
        <a:p>
          <a:endParaRPr lang="es-PE"/>
        </a:p>
      </dgm:t>
    </dgm:pt>
    <dgm:pt modelId="{C85166C1-C057-4F03-BB0C-6583E83F4263}" type="sibTrans" cxnId="{380CFA1F-E6DC-4F66-A9A5-6B68610A9313}">
      <dgm:prSet/>
      <dgm:spPr/>
      <dgm:t>
        <a:bodyPr/>
        <a:lstStyle/>
        <a:p>
          <a:endParaRPr lang="es-PE"/>
        </a:p>
      </dgm:t>
    </dgm:pt>
    <dgm:pt modelId="{C672893D-4456-49B5-8C0F-C8B5AD199727}">
      <dgm:prSet phldrT="[Texto]"/>
      <dgm:spPr>
        <a:solidFill>
          <a:schemeClr val="bg1">
            <a:lumMod val="85000"/>
            <a:alpha val="90000"/>
          </a:schemeClr>
        </a:solidFill>
      </dgm:spPr>
      <dgm:t>
        <a:bodyPr/>
        <a:lstStyle/>
        <a:p>
          <a:r>
            <a:rPr lang="es-PE" dirty="0"/>
            <a:t>Regímenes especiales.</a:t>
          </a:r>
        </a:p>
      </dgm:t>
    </dgm:pt>
    <dgm:pt modelId="{D3A25068-D19B-4FC9-B6BC-248D970F005E}" type="parTrans" cxnId="{362CFC71-11C2-49CB-8DDC-D8E012E3AA59}">
      <dgm:prSet/>
      <dgm:spPr/>
      <dgm:t>
        <a:bodyPr/>
        <a:lstStyle/>
        <a:p>
          <a:endParaRPr lang="es-PE"/>
        </a:p>
      </dgm:t>
    </dgm:pt>
    <dgm:pt modelId="{C6D3DFE4-0D1C-4FF5-A442-9400D467661C}" type="sibTrans" cxnId="{362CFC71-11C2-49CB-8DDC-D8E012E3AA59}">
      <dgm:prSet/>
      <dgm:spPr/>
      <dgm:t>
        <a:bodyPr/>
        <a:lstStyle/>
        <a:p>
          <a:endParaRPr lang="es-PE"/>
        </a:p>
      </dgm:t>
    </dgm:pt>
    <dgm:pt modelId="{1D142654-A048-4585-9E1F-3075BB33AE3D}">
      <dgm:prSet phldrT="[Texto]"/>
      <dgm:spPr>
        <a:solidFill>
          <a:schemeClr val="bg1">
            <a:lumMod val="85000"/>
            <a:alpha val="90000"/>
          </a:schemeClr>
        </a:solidFill>
      </dgm:spPr>
      <dgm:t>
        <a:bodyPr/>
        <a:lstStyle/>
        <a:p>
          <a:r>
            <a:rPr lang="es-PE" dirty="0"/>
            <a:t>Bienes mediante remate público.</a:t>
          </a:r>
        </a:p>
      </dgm:t>
    </dgm:pt>
    <dgm:pt modelId="{16A72C5D-D16F-4479-A1F9-B69FAFCE5C67}" type="parTrans" cxnId="{E31402DE-3AB4-469C-8ED9-BED3C7D0500D}">
      <dgm:prSet/>
      <dgm:spPr/>
      <dgm:t>
        <a:bodyPr/>
        <a:lstStyle/>
        <a:p>
          <a:endParaRPr lang="es-PE"/>
        </a:p>
      </dgm:t>
    </dgm:pt>
    <dgm:pt modelId="{44F16527-4947-4F6E-8103-B422533E6FD6}" type="sibTrans" cxnId="{E31402DE-3AB4-469C-8ED9-BED3C7D0500D}">
      <dgm:prSet/>
      <dgm:spPr/>
      <dgm:t>
        <a:bodyPr/>
        <a:lstStyle/>
        <a:p>
          <a:endParaRPr lang="es-PE"/>
        </a:p>
      </dgm:t>
    </dgm:pt>
    <dgm:pt modelId="{398AA715-3B2E-4743-9FE5-78A7CB787908}">
      <dgm:prSet phldrT="[Texto]"/>
      <dgm:spPr>
        <a:solidFill>
          <a:schemeClr val="bg1">
            <a:lumMod val="85000"/>
            <a:alpha val="90000"/>
          </a:schemeClr>
        </a:solidFill>
      </dgm:spPr>
      <dgm:t>
        <a:bodyPr/>
        <a:lstStyle/>
        <a:p>
          <a:r>
            <a:rPr lang="es-PE" dirty="0"/>
            <a:t>Asociaciones Público Privadas – </a:t>
          </a:r>
          <a:r>
            <a:rPr lang="es-PE" dirty="0" err="1"/>
            <a:t>APPs</a:t>
          </a:r>
          <a:r>
            <a:rPr lang="es-PE" dirty="0"/>
            <a:t>.</a:t>
          </a:r>
        </a:p>
      </dgm:t>
    </dgm:pt>
    <dgm:pt modelId="{1047AA11-C3D5-4E93-8829-4543C80CEABC}" type="parTrans" cxnId="{DFC6B926-ACCC-4BBF-BF54-33F9DE50201E}">
      <dgm:prSet/>
      <dgm:spPr/>
      <dgm:t>
        <a:bodyPr/>
        <a:lstStyle/>
        <a:p>
          <a:endParaRPr lang="es-PE"/>
        </a:p>
      </dgm:t>
    </dgm:pt>
    <dgm:pt modelId="{0BEFAE5C-B39A-4805-BAF9-D1164D850D51}" type="sibTrans" cxnId="{DFC6B926-ACCC-4BBF-BF54-33F9DE50201E}">
      <dgm:prSet/>
      <dgm:spPr/>
      <dgm:t>
        <a:bodyPr/>
        <a:lstStyle/>
        <a:p>
          <a:endParaRPr lang="es-PE"/>
        </a:p>
      </dgm:t>
    </dgm:pt>
    <dgm:pt modelId="{8853C15B-5827-42A1-90A5-51DB28E17F73}">
      <dgm:prSet phldrT="[Texto]"/>
      <dgm:spPr>
        <a:solidFill>
          <a:schemeClr val="accent4">
            <a:lumMod val="40000"/>
            <a:lumOff val="60000"/>
            <a:alpha val="90000"/>
          </a:schemeClr>
        </a:solidFill>
      </dgm:spPr>
      <dgm:t>
        <a:bodyPr/>
        <a:lstStyle/>
        <a:p>
          <a:endParaRPr lang="es-PE" dirty="0"/>
        </a:p>
      </dgm:t>
    </dgm:pt>
    <dgm:pt modelId="{D96616DB-935C-4DB3-BFE6-6B62B08E468A}" type="parTrans" cxnId="{EFEF2F59-533F-4E63-9F6D-91C49FFBF2A2}">
      <dgm:prSet/>
      <dgm:spPr/>
      <dgm:t>
        <a:bodyPr/>
        <a:lstStyle/>
        <a:p>
          <a:endParaRPr lang="es-PE"/>
        </a:p>
      </dgm:t>
    </dgm:pt>
    <dgm:pt modelId="{4C5EC6A3-532F-40CA-AEAE-16B7611C335B}" type="sibTrans" cxnId="{EFEF2F59-533F-4E63-9F6D-91C49FFBF2A2}">
      <dgm:prSet/>
      <dgm:spPr/>
      <dgm:t>
        <a:bodyPr/>
        <a:lstStyle/>
        <a:p>
          <a:endParaRPr lang="es-PE"/>
        </a:p>
      </dgm:t>
    </dgm:pt>
    <dgm:pt modelId="{17E06A37-C57D-48CF-AC07-9ABC45C16214}" type="pres">
      <dgm:prSet presAssocID="{9E5C5D9A-6066-4C5B-9BCA-07496A2545DF}" presName="Name0" presStyleCnt="0">
        <dgm:presLayoutVars>
          <dgm:dir/>
          <dgm:animLvl val="lvl"/>
          <dgm:resizeHandles/>
        </dgm:presLayoutVars>
      </dgm:prSet>
      <dgm:spPr/>
    </dgm:pt>
    <dgm:pt modelId="{42CF482B-D479-4D14-AB9E-32BF78198804}" type="pres">
      <dgm:prSet presAssocID="{1F4DD5F5-AF75-437C-8804-1D4F31248A4B}" presName="linNode" presStyleCnt="0"/>
      <dgm:spPr/>
    </dgm:pt>
    <dgm:pt modelId="{24877632-1093-43BC-A16C-5F252DC47506}" type="pres">
      <dgm:prSet presAssocID="{1F4DD5F5-AF75-437C-8804-1D4F31248A4B}" presName="parentShp" presStyleLbl="node1" presStyleIdx="0" presStyleCnt="2" custScaleX="62069" custScaleY="78224">
        <dgm:presLayoutVars>
          <dgm:bulletEnabled val="1"/>
        </dgm:presLayoutVars>
      </dgm:prSet>
      <dgm:spPr/>
    </dgm:pt>
    <dgm:pt modelId="{E668B64A-3E55-4500-921C-1AA387ED9D20}" type="pres">
      <dgm:prSet presAssocID="{1F4DD5F5-AF75-437C-8804-1D4F31248A4B}" presName="childShp" presStyleLbl="bgAccFollowNode1" presStyleIdx="0" presStyleCnt="2" custScaleX="125215" custLinFactNeighborX="54" custLinFactNeighborY="-44594">
        <dgm:presLayoutVars>
          <dgm:bulletEnabled val="1"/>
        </dgm:presLayoutVars>
      </dgm:prSet>
      <dgm:spPr/>
    </dgm:pt>
    <dgm:pt modelId="{2E7ADF3F-0FA0-48C0-A769-2FD8B6230A1D}" type="pres">
      <dgm:prSet presAssocID="{88939745-A7F9-48A0-A4A8-ED1B367FD58B}" presName="spacing" presStyleCnt="0"/>
      <dgm:spPr/>
    </dgm:pt>
    <dgm:pt modelId="{95713879-4954-4768-BE98-24C388F60FDA}" type="pres">
      <dgm:prSet presAssocID="{38F859DA-F63F-4D26-BB00-A9F53617EF3C}" presName="linNode" presStyleCnt="0"/>
      <dgm:spPr/>
    </dgm:pt>
    <dgm:pt modelId="{7B98CA53-089C-41EA-89AF-12CADE5F64DC}" type="pres">
      <dgm:prSet presAssocID="{38F859DA-F63F-4D26-BB00-A9F53617EF3C}" presName="parentShp" presStyleLbl="node1" presStyleIdx="1" presStyleCnt="2" custScaleX="58621" custScaleY="81068">
        <dgm:presLayoutVars>
          <dgm:bulletEnabled val="1"/>
        </dgm:presLayoutVars>
      </dgm:prSet>
      <dgm:spPr/>
    </dgm:pt>
    <dgm:pt modelId="{873D866E-EA59-45D7-A2C8-E86869CBDADE}" type="pres">
      <dgm:prSet presAssocID="{38F859DA-F63F-4D26-BB00-A9F53617EF3C}" presName="childShp" presStyleLbl="bgAccFollowNode1" presStyleIdx="1" presStyleCnt="2" custScaleX="122988" custScaleY="134651">
        <dgm:presLayoutVars>
          <dgm:bulletEnabled val="1"/>
        </dgm:presLayoutVars>
      </dgm:prSet>
      <dgm:spPr/>
    </dgm:pt>
  </dgm:ptLst>
  <dgm:cxnLst>
    <dgm:cxn modelId="{236DF403-E724-4F34-806D-8F850EE5CAB7}" srcId="{38F859DA-F63F-4D26-BB00-A9F53617EF3C}" destId="{3A6FFEC1-CE9A-4403-91A8-8FC00BDA8C0A}" srcOrd="0" destOrd="0" parTransId="{D0A0770D-5798-4232-9BB3-B00675736C3E}" sibTransId="{525284D5-791B-4F80-AA6B-00B37A572D51}"/>
    <dgm:cxn modelId="{20AC3B05-3F86-43E2-B9FC-58797CF108E2}" type="presOf" srcId="{398AA715-3B2E-4743-9FE5-78A7CB787908}" destId="{873D866E-EA59-45D7-A2C8-E86869CBDADE}" srcOrd="0" destOrd="8" presId="urn:microsoft.com/office/officeart/2005/8/layout/vList6"/>
    <dgm:cxn modelId="{48377B0A-703E-4754-B785-71406DCD5D54}" srcId="{1F4DD5F5-AF75-437C-8804-1D4F31248A4B}" destId="{D8A5D4E5-CEE4-4238-838C-CB4E4BC8D20E}" srcOrd="6" destOrd="0" parTransId="{98E0E8A3-B8D8-4D9A-9CF1-3E8CD7EF137B}" sibTransId="{19A90B41-AD23-4923-845E-5D8822B9D169}"/>
    <dgm:cxn modelId="{E6C61A18-B6E8-4336-B68F-FA6F6CDA3D23}" type="presOf" srcId="{8853C15B-5827-42A1-90A5-51DB28E17F73}" destId="{E668B64A-3E55-4500-921C-1AA387ED9D20}" srcOrd="0" destOrd="0" presId="urn:microsoft.com/office/officeart/2005/8/layout/vList6"/>
    <dgm:cxn modelId="{7333F419-D522-4E61-B03F-21DCDC4E11B9}" srcId="{9E5C5D9A-6066-4C5B-9BCA-07496A2545DF}" destId="{38F859DA-F63F-4D26-BB00-A9F53617EF3C}" srcOrd="1" destOrd="0" parTransId="{557730EE-C527-499F-93FC-6D986A99EDBA}" sibTransId="{46CED693-352D-4029-8259-6E28210726CE}"/>
    <dgm:cxn modelId="{3E09111D-7534-492C-8221-DB7FE9174B96}" type="presOf" srcId="{3A422735-0A64-4274-A6FA-B49DC5C7B40C}" destId="{873D866E-EA59-45D7-A2C8-E86869CBDADE}" srcOrd="0" destOrd="5" presId="urn:microsoft.com/office/officeart/2005/8/layout/vList6"/>
    <dgm:cxn modelId="{380CFA1F-E6DC-4F66-A9A5-6B68610A9313}" srcId="{38F859DA-F63F-4D26-BB00-A9F53617EF3C}" destId="{A3462E55-36C4-4C6B-BFAF-6E836CD9CE7F}" srcOrd="6" destOrd="0" parTransId="{632AD128-50C9-49E4-AAEB-CEB658DC20A1}" sibTransId="{C85166C1-C057-4F03-BB0C-6583E83F4263}"/>
    <dgm:cxn modelId="{DFC6B926-ACCC-4BBF-BF54-33F9DE50201E}" srcId="{38F859DA-F63F-4D26-BB00-A9F53617EF3C}" destId="{398AA715-3B2E-4743-9FE5-78A7CB787908}" srcOrd="8" destOrd="0" parTransId="{1047AA11-C3D5-4E93-8829-4543C80CEABC}" sibTransId="{0BEFAE5C-B39A-4805-BAF9-D1164D850D51}"/>
    <dgm:cxn modelId="{E5AD1029-036D-4CB0-B6FD-3156186DC970}" type="presOf" srcId="{A3462E55-36C4-4C6B-BFAF-6E836CD9CE7F}" destId="{873D866E-EA59-45D7-A2C8-E86869CBDADE}" srcOrd="0" destOrd="6" presId="urn:microsoft.com/office/officeart/2005/8/layout/vList6"/>
    <dgm:cxn modelId="{D70E542B-FC8D-411E-B641-C7D265F6820C}" type="presOf" srcId="{80B5E1C7-839F-4D97-B2E6-F9CB31A7BA9B}" destId="{E668B64A-3E55-4500-921C-1AA387ED9D20}" srcOrd="0" destOrd="5" presId="urn:microsoft.com/office/officeart/2005/8/layout/vList6"/>
    <dgm:cxn modelId="{3B0F0531-5933-4F1E-B416-35442C014B65}" srcId="{38F859DA-F63F-4D26-BB00-A9F53617EF3C}" destId="{A06B0F5F-A960-40E1-8779-D7FC64E1E38C}" srcOrd="4" destOrd="0" parTransId="{F0C52E50-3335-4BED-8540-8CCA52FC199B}" sibTransId="{F281032E-CC62-4CDA-8BB4-0C0F2A914631}"/>
    <dgm:cxn modelId="{8AC7BC37-CA20-4349-A35E-6755E6BCB8D4}" srcId="{1F4DD5F5-AF75-437C-8804-1D4F31248A4B}" destId="{BD769F6B-DE71-4A27-A092-1F613E014F92}" srcOrd="2" destOrd="0" parTransId="{D066D9C3-E857-45AA-B110-24A7EE53EEC4}" sibTransId="{B7F64681-A292-42D4-A26D-B9C497565C16}"/>
    <dgm:cxn modelId="{DA2FB55D-FCBA-40E0-AAB2-1899DFA0B27A}" type="presOf" srcId="{490761BF-4587-44D7-B73B-EBBA112F4590}" destId="{E668B64A-3E55-4500-921C-1AA387ED9D20}" srcOrd="0" destOrd="3" presId="urn:microsoft.com/office/officeart/2005/8/layout/vList6"/>
    <dgm:cxn modelId="{AE25F742-13B1-4AF8-B8B4-3B098C15402E}" srcId="{1F4DD5F5-AF75-437C-8804-1D4F31248A4B}" destId="{2990D4A8-9CDF-442A-8CF8-8E91264177C4}" srcOrd="4" destOrd="0" parTransId="{2D71CB05-5F0D-4A78-A915-FB032FA22D1B}" sibTransId="{C6A09404-05C2-4E4D-AAB6-B69196374AD2}"/>
    <dgm:cxn modelId="{DE53E344-017F-4D5F-A9CD-7E91841F45E9}" srcId="{1F4DD5F5-AF75-437C-8804-1D4F31248A4B}" destId="{490761BF-4587-44D7-B73B-EBBA112F4590}" srcOrd="3" destOrd="0" parTransId="{E6F32E01-1616-408A-A774-E3BF69A2F6B3}" sibTransId="{64C8A0CF-EA45-419B-8E27-FA5EF8E766A7}"/>
    <dgm:cxn modelId="{91756245-0595-4626-BE42-54AB92A5251F}" type="presOf" srcId="{D8A5D4E5-CEE4-4238-838C-CB4E4BC8D20E}" destId="{E668B64A-3E55-4500-921C-1AA387ED9D20}" srcOrd="0" destOrd="6" presId="urn:microsoft.com/office/officeart/2005/8/layout/vList6"/>
    <dgm:cxn modelId="{0E494D48-B0FC-4914-A582-E895696179B6}" srcId="{1F4DD5F5-AF75-437C-8804-1D4F31248A4B}" destId="{80B5E1C7-839F-4D97-B2E6-F9CB31A7BA9B}" srcOrd="5" destOrd="0" parTransId="{9DD1E8C8-2A68-4B23-82CA-ECBF3E4B9E9B}" sibTransId="{49C452F0-5475-415B-972D-DEABC58B58F9}"/>
    <dgm:cxn modelId="{01237E70-68A0-4CC4-B6F7-5D1CD9AB91C9}" type="presOf" srcId="{1F4DD5F5-AF75-437C-8804-1D4F31248A4B}" destId="{24877632-1093-43BC-A16C-5F252DC47506}" srcOrd="0" destOrd="0" presId="urn:microsoft.com/office/officeart/2005/8/layout/vList6"/>
    <dgm:cxn modelId="{362CFC71-11C2-49CB-8DDC-D8E012E3AA59}" srcId="{38F859DA-F63F-4D26-BB00-A9F53617EF3C}" destId="{C672893D-4456-49B5-8C0F-C8B5AD199727}" srcOrd="9" destOrd="0" parTransId="{D3A25068-D19B-4FC9-B6BC-248D970F005E}" sibTransId="{C6D3DFE4-0D1C-4FF5-A442-9400D467661C}"/>
    <dgm:cxn modelId="{28D8E276-D558-4E36-80DE-0203DAC50877}" srcId="{38F859DA-F63F-4D26-BB00-A9F53617EF3C}" destId="{3A422735-0A64-4274-A6FA-B49DC5C7B40C}" srcOrd="5" destOrd="0" parTransId="{8FE5849A-4F0B-4D4D-BDF6-C933FF7662E3}" sibTransId="{EEC999E2-9968-43C6-B682-C3DFA8EC294B}"/>
    <dgm:cxn modelId="{EFEF2F59-533F-4E63-9F6D-91C49FFBF2A2}" srcId="{1F4DD5F5-AF75-437C-8804-1D4F31248A4B}" destId="{8853C15B-5827-42A1-90A5-51DB28E17F73}" srcOrd="0" destOrd="0" parTransId="{D96616DB-935C-4DB3-BFE6-6B62B08E468A}" sibTransId="{4C5EC6A3-532F-40CA-AEAE-16B7611C335B}"/>
    <dgm:cxn modelId="{65A98F7C-F15E-43BD-B047-5609DB152949}" srcId="{38F859DA-F63F-4D26-BB00-A9F53617EF3C}" destId="{0D0375EB-B8D5-4725-B5A5-FD3177E3D4D5}" srcOrd="1" destOrd="0" parTransId="{4DB2B7A2-947C-49F0-97D8-29073E2320BA}" sibTransId="{1E73993F-7DE8-46F8-90DE-C9732DF7711D}"/>
    <dgm:cxn modelId="{4C05C194-3549-4632-AA85-730C5FB5DE13}" type="presOf" srcId="{38F859DA-F63F-4D26-BB00-A9F53617EF3C}" destId="{7B98CA53-089C-41EA-89AF-12CADE5F64DC}" srcOrd="0" destOrd="0" presId="urn:microsoft.com/office/officeart/2005/8/layout/vList6"/>
    <dgm:cxn modelId="{9079E797-BCFF-4977-A880-93E904B7E63B}" srcId="{9E5C5D9A-6066-4C5B-9BCA-07496A2545DF}" destId="{1F4DD5F5-AF75-437C-8804-1D4F31248A4B}" srcOrd="0" destOrd="0" parTransId="{D7BA4B1B-4108-4CB1-8801-B6074A8D3D2F}" sibTransId="{88939745-A7F9-48A0-A4A8-ED1B367FD58B}"/>
    <dgm:cxn modelId="{4FE4A99E-701B-46BC-A664-3E46ACAA61DD}" srcId="{38F859DA-F63F-4D26-BB00-A9F53617EF3C}" destId="{5EEDAEB0-2836-49FF-A166-6259B11D1F55}" srcOrd="2" destOrd="0" parTransId="{7A150125-0F56-4C82-B420-F6F7027B40BE}" sibTransId="{11AB3849-C579-4F08-9619-0FC76DE8F626}"/>
    <dgm:cxn modelId="{80284CA3-028C-4DA0-A62E-781CB6AFA4EC}" type="presOf" srcId="{A06B0F5F-A960-40E1-8779-D7FC64E1E38C}" destId="{873D866E-EA59-45D7-A2C8-E86869CBDADE}" srcOrd="0" destOrd="4" presId="urn:microsoft.com/office/officeart/2005/8/layout/vList6"/>
    <dgm:cxn modelId="{F063B7A3-30F6-4EEA-B974-1A29671C72C0}" type="presOf" srcId="{2990D4A8-9CDF-442A-8CF8-8E91264177C4}" destId="{E668B64A-3E55-4500-921C-1AA387ED9D20}" srcOrd="0" destOrd="4" presId="urn:microsoft.com/office/officeart/2005/8/layout/vList6"/>
    <dgm:cxn modelId="{95CB1FA9-158A-4696-A1E8-008590B964F0}" type="presOf" srcId="{C672893D-4456-49B5-8C0F-C8B5AD199727}" destId="{873D866E-EA59-45D7-A2C8-E86869CBDADE}" srcOrd="0" destOrd="9" presId="urn:microsoft.com/office/officeart/2005/8/layout/vList6"/>
    <dgm:cxn modelId="{57EF09AB-A4C5-4B7C-8172-F75907CAE334}" type="presOf" srcId="{F77249A1-3B6A-4F69-A81F-BBBC730D8E1C}" destId="{873D866E-EA59-45D7-A2C8-E86869CBDADE}" srcOrd="0" destOrd="3" presId="urn:microsoft.com/office/officeart/2005/8/layout/vList6"/>
    <dgm:cxn modelId="{56AC98B7-37E0-4E28-BF41-90FB8E2984FF}" type="presOf" srcId="{3A6FFEC1-CE9A-4403-91A8-8FC00BDA8C0A}" destId="{873D866E-EA59-45D7-A2C8-E86869CBDADE}" srcOrd="0" destOrd="0" presId="urn:microsoft.com/office/officeart/2005/8/layout/vList6"/>
    <dgm:cxn modelId="{78F2ACC1-E6A4-41BA-960B-2DF2F825E2A7}" type="presOf" srcId="{BC01A191-B4C0-4E3D-915D-DF35F2F90C50}" destId="{E668B64A-3E55-4500-921C-1AA387ED9D20}" srcOrd="0" destOrd="1" presId="urn:microsoft.com/office/officeart/2005/8/layout/vList6"/>
    <dgm:cxn modelId="{1B6730C9-E0B1-429A-B07C-B1370AC2B75F}" type="presOf" srcId="{0D0375EB-B8D5-4725-B5A5-FD3177E3D4D5}" destId="{873D866E-EA59-45D7-A2C8-E86869CBDADE}" srcOrd="0" destOrd="1" presId="urn:microsoft.com/office/officeart/2005/8/layout/vList6"/>
    <dgm:cxn modelId="{0E517AC9-D7DD-403A-A0D8-609610DF0182}" srcId="{1F4DD5F5-AF75-437C-8804-1D4F31248A4B}" destId="{BC01A191-B4C0-4E3D-915D-DF35F2F90C50}" srcOrd="1" destOrd="0" parTransId="{DAFA06BE-0061-426C-92BE-6A287FE6BAA5}" sibTransId="{2B6E5BD8-4234-42BC-9577-613F98156A49}"/>
    <dgm:cxn modelId="{482E34CD-761C-404A-9A12-8820C136ED2E}" type="presOf" srcId="{9E5C5D9A-6066-4C5B-9BCA-07496A2545DF}" destId="{17E06A37-C57D-48CF-AC07-9ABC45C16214}" srcOrd="0" destOrd="0" presId="urn:microsoft.com/office/officeart/2005/8/layout/vList6"/>
    <dgm:cxn modelId="{87945ED1-40E4-4A4C-9C87-E1779CA96F62}" type="presOf" srcId="{5EEDAEB0-2836-49FF-A166-6259B11D1F55}" destId="{873D866E-EA59-45D7-A2C8-E86869CBDADE}" srcOrd="0" destOrd="2" presId="urn:microsoft.com/office/officeart/2005/8/layout/vList6"/>
    <dgm:cxn modelId="{E31402DE-3AB4-469C-8ED9-BED3C7D0500D}" srcId="{38F859DA-F63F-4D26-BB00-A9F53617EF3C}" destId="{1D142654-A048-4585-9E1F-3075BB33AE3D}" srcOrd="7" destOrd="0" parTransId="{16A72C5D-D16F-4479-A1F9-B69FAFCE5C67}" sibTransId="{44F16527-4947-4F6E-8103-B422533E6FD6}"/>
    <dgm:cxn modelId="{6D08F1E5-F3AD-4DCD-B718-E83A6A00FE5C}" type="presOf" srcId="{BD769F6B-DE71-4A27-A092-1F613E014F92}" destId="{E668B64A-3E55-4500-921C-1AA387ED9D20}" srcOrd="0" destOrd="2" presId="urn:microsoft.com/office/officeart/2005/8/layout/vList6"/>
    <dgm:cxn modelId="{ACAD4DE9-6113-4954-A0F3-4EF56B449FE3}" srcId="{38F859DA-F63F-4D26-BB00-A9F53617EF3C}" destId="{F77249A1-3B6A-4F69-A81F-BBBC730D8E1C}" srcOrd="3" destOrd="0" parTransId="{DF3451C9-5B39-432A-950A-FC484DD9FCD4}" sibTransId="{851896D6-A40F-454D-AEB4-B43FB3A44C9F}"/>
    <dgm:cxn modelId="{22AA75EE-6F99-42B8-A74B-B791A1EF75DA}" type="presOf" srcId="{1D142654-A048-4585-9E1F-3075BB33AE3D}" destId="{873D866E-EA59-45D7-A2C8-E86869CBDADE}" srcOrd="0" destOrd="7" presId="urn:microsoft.com/office/officeart/2005/8/layout/vList6"/>
    <dgm:cxn modelId="{7FD1FF16-DA3D-46EA-897B-2BEA785E7B36}" type="presParOf" srcId="{17E06A37-C57D-48CF-AC07-9ABC45C16214}" destId="{42CF482B-D479-4D14-AB9E-32BF78198804}" srcOrd="0" destOrd="0" presId="urn:microsoft.com/office/officeart/2005/8/layout/vList6"/>
    <dgm:cxn modelId="{A8FD226D-ACF2-4CB4-A412-9E2C98279AD4}" type="presParOf" srcId="{42CF482B-D479-4D14-AB9E-32BF78198804}" destId="{24877632-1093-43BC-A16C-5F252DC47506}" srcOrd="0" destOrd="0" presId="urn:microsoft.com/office/officeart/2005/8/layout/vList6"/>
    <dgm:cxn modelId="{3042B13F-0C92-4AEE-9A28-D35C1875AD9D}" type="presParOf" srcId="{42CF482B-D479-4D14-AB9E-32BF78198804}" destId="{E668B64A-3E55-4500-921C-1AA387ED9D20}" srcOrd="1" destOrd="0" presId="urn:microsoft.com/office/officeart/2005/8/layout/vList6"/>
    <dgm:cxn modelId="{491BC9D8-83F3-42C5-BC0D-9C806A0A22DD}" type="presParOf" srcId="{17E06A37-C57D-48CF-AC07-9ABC45C16214}" destId="{2E7ADF3F-0FA0-48C0-A769-2FD8B6230A1D}" srcOrd="1" destOrd="0" presId="urn:microsoft.com/office/officeart/2005/8/layout/vList6"/>
    <dgm:cxn modelId="{2FC9FF4B-9D77-4E10-A3FB-FED235D949F4}" type="presParOf" srcId="{17E06A37-C57D-48CF-AC07-9ABC45C16214}" destId="{95713879-4954-4768-BE98-24C388F60FDA}" srcOrd="2" destOrd="0" presId="urn:microsoft.com/office/officeart/2005/8/layout/vList6"/>
    <dgm:cxn modelId="{C3699B4E-BF90-4872-969D-59659EFACAAB}" type="presParOf" srcId="{95713879-4954-4768-BE98-24C388F60FDA}" destId="{7B98CA53-089C-41EA-89AF-12CADE5F64DC}" srcOrd="0" destOrd="0" presId="urn:microsoft.com/office/officeart/2005/8/layout/vList6"/>
    <dgm:cxn modelId="{6B70A849-A4B5-4E16-86DA-4A708A102B5A}" type="presParOf" srcId="{95713879-4954-4768-BE98-24C388F60FDA}" destId="{873D866E-EA59-45D7-A2C8-E86869CBDAD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472A4-E9C7-4566-B1F6-2B0991503409}" type="doc">
      <dgm:prSet loTypeId="urn:microsoft.com/office/officeart/2005/8/layout/cycle7" loCatId="cycle" qsTypeId="urn:microsoft.com/office/officeart/2005/8/quickstyle/3d3" qsCatId="3D" csTypeId="urn:microsoft.com/office/officeart/2005/8/colors/accent5_5" csCatId="accent5" phldr="1"/>
      <dgm:spPr/>
      <dgm:t>
        <a:bodyPr/>
        <a:lstStyle/>
        <a:p>
          <a:endParaRPr lang="es-PE"/>
        </a:p>
      </dgm:t>
    </dgm:pt>
    <dgm:pt modelId="{FDC7C2E3-238D-4C59-8066-CAE3A1143D05}">
      <dgm:prSet phldrT="[Texto]"/>
      <dgm:spPr>
        <a:solidFill>
          <a:schemeClr val="accent6">
            <a:lumMod val="75000"/>
            <a:alpha val="90000"/>
          </a:schemeClr>
        </a:solidFill>
      </dgm:spPr>
      <dgm:t>
        <a:bodyPr/>
        <a:lstStyle/>
        <a:p>
          <a:r>
            <a:rPr lang="es-PE" dirty="0"/>
            <a:t>POI</a:t>
          </a:r>
        </a:p>
      </dgm:t>
    </dgm:pt>
    <dgm:pt modelId="{13116949-EFD5-41D2-B788-D1BEB77B9831}" type="parTrans" cxnId="{44188588-06F4-4F87-8AE0-806209D78390}">
      <dgm:prSet/>
      <dgm:spPr/>
      <dgm:t>
        <a:bodyPr/>
        <a:lstStyle/>
        <a:p>
          <a:endParaRPr lang="es-PE"/>
        </a:p>
      </dgm:t>
    </dgm:pt>
    <dgm:pt modelId="{77EDA68A-2F57-4470-8591-B1C8BC7C5453}" type="sibTrans" cxnId="{44188588-06F4-4F87-8AE0-806209D78390}">
      <dgm:prSet/>
      <dgm:spPr>
        <a:solidFill>
          <a:srgbClr val="FF0000"/>
        </a:solidFill>
      </dgm:spPr>
      <dgm:t>
        <a:bodyPr/>
        <a:lstStyle/>
        <a:p>
          <a:endParaRPr lang="es-PE"/>
        </a:p>
      </dgm:t>
    </dgm:pt>
    <dgm:pt modelId="{BAB96BF4-3C5A-4DC9-A983-E5E70C033D06}">
      <dgm:prSet phldrT="[Texto]"/>
      <dgm:spPr>
        <a:solidFill>
          <a:srgbClr val="FF0000">
            <a:alpha val="70000"/>
          </a:srgbClr>
        </a:solidFill>
      </dgm:spPr>
      <dgm:t>
        <a:bodyPr/>
        <a:lstStyle/>
        <a:p>
          <a:r>
            <a:rPr lang="es-PE" dirty="0"/>
            <a:t>PAC</a:t>
          </a:r>
        </a:p>
      </dgm:t>
    </dgm:pt>
    <dgm:pt modelId="{A698F18A-D92A-438D-80FA-7AE7AAA310C4}" type="parTrans" cxnId="{02BCFE6E-1808-42E8-954C-F6748023A9E5}">
      <dgm:prSet/>
      <dgm:spPr/>
      <dgm:t>
        <a:bodyPr/>
        <a:lstStyle/>
        <a:p>
          <a:endParaRPr lang="es-PE"/>
        </a:p>
      </dgm:t>
    </dgm:pt>
    <dgm:pt modelId="{6A71CEB8-D766-4229-8311-BB0D1CF30139}" type="sibTrans" cxnId="{02BCFE6E-1808-42E8-954C-F6748023A9E5}">
      <dgm:prSet/>
      <dgm:spPr>
        <a:solidFill>
          <a:srgbClr val="FF0000"/>
        </a:solidFill>
      </dgm:spPr>
      <dgm:t>
        <a:bodyPr/>
        <a:lstStyle/>
        <a:p>
          <a:endParaRPr lang="es-PE"/>
        </a:p>
      </dgm:t>
    </dgm:pt>
    <dgm:pt modelId="{600DDDB9-8F4C-425F-91E8-8A323F021658}">
      <dgm:prSet phldrT="[Texto]"/>
      <dgm:spPr>
        <a:solidFill>
          <a:srgbClr val="492207">
            <a:alpha val="50000"/>
          </a:srgbClr>
        </a:solidFill>
      </dgm:spPr>
      <dgm:t>
        <a:bodyPr/>
        <a:lstStyle/>
        <a:p>
          <a:r>
            <a:rPr lang="es-PE" dirty="0"/>
            <a:t>PIA</a:t>
          </a:r>
        </a:p>
      </dgm:t>
    </dgm:pt>
    <dgm:pt modelId="{A857B2C0-A5D6-473E-B3B2-32563C3DF547}" type="parTrans" cxnId="{766DA62E-50DA-43FF-B910-922AE90134B1}">
      <dgm:prSet/>
      <dgm:spPr/>
      <dgm:t>
        <a:bodyPr/>
        <a:lstStyle/>
        <a:p>
          <a:endParaRPr lang="es-PE"/>
        </a:p>
      </dgm:t>
    </dgm:pt>
    <dgm:pt modelId="{76D7EBBB-4F76-4DDE-8757-05A531C1CE27}" type="sibTrans" cxnId="{766DA62E-50DA-43FF-B910-922AE90134B1}">
      <dgm:prSet/>
      <dgm:spPr>
        <a:solidFill>
          <a:srgbClr val="FF0000"/>
        </a:solidFill>
      </dgm:spPr>
      <dgm:t>
        <a:bodyPr/>
        <a:lstStyle/>
        <a:p>
          <a:endParaRPr lang="es-PE"/>
        </a:p>
      </dgm:t>
    </dgm:pt>
    <dgm:pt modelId="{BFD94DF3-E3BC-4108-B947-7E1FE7048F08}" type="pres">
      <dgm:prSet presAssocID="{B78472A4-E9C7-4566-B1F6-2B0991503409}" presName="Name0" presStyleCnt="0">
        <dgm:presLayoutVars>
          <dgm:dir/>
          <dgm:resizeHandles val="exact"/>
        </dgm:presLayoutVars>
      </dgm:prSet>
      <dgm:spPr/>
    </dgm:pt>
    <dgm:pt modelId="{6C6ADF78-FD42-4F3C-A347-9F2844C367DA}" type="pres">
      <dgm:prSet presAssocID="{FDC7C2E3-238D-4C59-8066-CAE3A1143D05}" presName="node" presStyleLbl="node1" presStyleIdx="0" presStyleCnt="3" custScaleX="63939" custScaleY="59035">
        <dgm:presLayoutVars>
          <dgm:bulletEnabled val="1"/>
        </dgm:presLayoutVars>
      </dgm:prSet>
      <dgm:spPr/>
    </dgm:pt>
    <dgm:pt modelId="{A67D57D7-6ABD-4B1F-B19D-3802239A5F78}" type="pres">
      <dgm:prSet presAssocID="{77EDA68A-2F57-4470-8591-B1C8BC7C5453}" presName="sibTrans" presStyleLbl="sibTrans2D1" presStyleIdx="0" presStyleCnt="3"/>
      <dgm:spPr/>
    </dgm:pt>
    <dgm:pt modelId="{EAB6F0D7-83E3-43E5-9072-467EABB83979}" type="pres">
      <dgm:prSet presAssocID="{77EDA68A-2F57-4470-8591-B1C8BC7C5453}" presName="connectorText" presStyleLbl="sibTrans2D1" presStyleIdx="0" presStyleCnt="3"/>
      <dgm:spPr/>
    </dgm:pt>
    <dgm:pt modelId="{9330128E-E258-461E-9AC8-8A73E00520BB}" type="pres">
      <dgm:prSet presAssocID="{BAB96BF4-3C5A-4DC9-A983-E5E70C033D06}" presName="node" presStyleLbl="node1" presStyleIdx="1" presStyleCnt="3" custScaleX="63939" custScaleY="59035" custRadScaleRad="89346" custRadScaleInc="-26280">
        <dgm:presLayoutVars>
          <dgm:bulletEnabled val="1"/>
        </dgm:presLayoutVars>
      </dgm:prSet>
      <dgm:spPr/>
    </dgm:pt>
    <dgm:pt modelId="{2C82B8C5-26B5-4853-AFF5-B0236A0A0816}" type="pres">
      <dgm:prSet presAssocID="{6A71CEB8-D766-4229-8311-BB0D1CF30139}" presName="sibTrans" presStyleLbl="sibTrans2D1" presStyleIdx="1" presStyleCnt="3"/>
      <dgm:spPr/>
    </dgm:pt>
    <dgm:pt modelId="{A63BA3F3-E9D1-4780-97E2-99270C42764B}" type="pres">
      <dgm:prSet presAssocID="{6A71CEB8-D766-4229-8311-BB0D1CF30139}" presName="connectorText" presStyleLbl="sibTrans2D1" presStyleIdx="1" presStyleCnt="3"/>
      <dgm:spPr/>
    </dgm:pt>
    <dgm:pt modelId="{CBAB339C-8604-483E-81F1-F186E5D30CF3}" type="pres">
      <dgm:prSet presAssocID="{600DDDB9-8F4C-425F-91E8-8A323F021658}" presName="node" presStyleLbl="node1" presStyleIdx="2" presStyleCnt="3" custScaleX="63939" custScaleY="59035" custRadScaleRad="89346" custRadScaleInc="26280">
        <dgm:presLayoutVars>
          <dgm:bulletEnabled val="1"/>
        </dgm:presLayoutVars>
      </dgm:prSet>
      <dgm:spPr/>
    </dgm:pt>
    <dgm:pt modelId="{3C88BE40-31E3-43F3-B9F6-466FDFB8ED7B}" type="pres">
      <dgm:prSet presAssocID="{76D7EBBB-4F76-4DDE-8757-05A531C1CE27}" presName="sibTrans" presStyleLbl="sibTrans2D1" presStyleIdx="2" presStyleCnt="3"/>
      <dgm:spPr/>
    </dgm:pt>
    <dgm:pt modelId="{BC1A4FC5-422D-4027-894D-C925926A4BFD}" type="pres">
      <dgm:prSet presAssocID="{76D7EBBB-4F76-4DDE-8757-05A531C1CE27}" presName="connectorText" presStyleLbl="sibTrans2D1" presStyleIdx="2" presStyleCnt="3"/>
      <dgm:spPr/>
    </dgm:pt>
  </dgm:ptLst>
  <dgm:cxnLst>
    <dgm:cxn modelId="{C7DF9010-24A5-43AD-B156-36F33A2978F1}" type="presOf" srcId="{6A71CEB8-D766-4229-8311-BB0D1CF30139}" destId="{2C82B8C5-26B5-4853-AFF5-B0236A0A0816}" srcOrd="0" destOrd="0" presId="urn:microsoft.com/office/officeart/2005/8/layout/cycle7"/>
    <dgm:cxn modelId="{5252B026-7C62-4514-857D-575A88AA0645}" type="presOf" srcId="{B78472A4-E9C7-4566-B1F6-2B0991503409}" destId="{BFD94DF3-E3BC-4108-B947-7E1FE7048F08}" srcOrd="0" destOrd="0" presId="urn:microsoft.com/office/officeart/2005/8/layout/cycle7"/>
    <dgm:cxn modelId="{766DA62E-50DA-43FF-B910-922AE90134B1}" srcId="{B78472A4-E9C7-4566-B1F6-2B0991503409}" destId="{600DDDB9-8F4C-425F-91E8-8A323F021658}" srcOrd="2" destOrd="0" parTransId="{A857B2C0-A5D6-473E-B3B2-32563C3DF547}" sibTransId="{76D7EBBB-4F76-4DDE-8757-05A531C1CE27}"/>
    <dgm:cxn modelId="{8D13583F-CBDE-47D1-8DCA-5ED284239135}" type="presOf" srcId="{FDC7C2E3-238D-4C59-8066-CAE3A1143D05}" destId="{6C6ADF78-FD42-4F3C-A347-9F2844C367DA}" srcOrd="0" destOrd="0" presId="urn:microsoft.com/office/officeart/2005/8/layout/cycle7"/>
    <dgm:cxn modelId="{34F47043-B36C-4FA2-AD80-FA0F7AE945DA}" type="presOf" srcId="{76D7EBBB-4F76-4DDE-8757-05A531C1CE27}" destId="{BC1A4FC5-422D-4027-894D-C925926A4BFD}" srcOrd="1" destOrd="0" presId="urn:microsoft.com/office/officeart/2005/8/layout/cycle7"/>
    <dgm:cxn modelId="{02BCFE6E-1808-42E8-954C-F6748023A9E5}" srcId="{B78472A4-E9C7-4566-B1F6-2B0991503409}" destId="{BAB96BF4-3C5A-4DC9-A983-E5E70C033D06}" srcOrd="1" destOrd="0" parTransId="{A698F18A-D92A-438D-80FA-7AE7AAA310C4}" sibTransId="{6A71CEB8-D766-4229-8311-BB0D1CF30139}"/>
    <dgm:cxn modelId="{CF578157-69FF-41DC-9FB6-FADE94669515}" type="presOf" srcId="{6A71CEB8-D766-4229-8311-BB0D1CF30139}" destId="{A63BA3F3-E9D1-4780-97E2-99270C42764B}" srcOrd="1" destOrd="0" presId="urn:microsoft.com/office/officeart/2005/8/layout/cycle7"/>
    <dgm:cxn modelId="{D3703184-06FC-4584-95BA-23F9B34BFDD3}" type="presOf" srcId="{77EDA68A-2F57-4470-8591-B1C8BC7C5453}" destId="{EAB6F0D7-83E3-43E5-9072-467EABB83979}" srcOrd="1" destOrd="0" presId="urn:microsoft.com/office/officeart/2005/8/layout/cycle7"/>
    <dgm:cxn modelId="{44188588-06F4-4F87-8AE0-806209D78390}" srcId="{B78472A4-E9C7-4566-B1F6-2B0991503409}" destId="{FDC7C2E3-238D-4C59-8066-CAE3A1143D05}" srcOrd="0" destOrd="0" parTransId="{13116949-EFD5-41D2-B788-D1BEB77B9831}" sibTransId="{77EDA68A-2F57-4470-8591-B1C8BC7C5453}"/>
    <dgm:cxn modelId="{5F84E1A6-322E-4291-9754-67B1C69E181E}" type="presOf" srcId="{600DDDB9-8F4C-425F-91E8-8A323F021658}" destId="{CBAB339C-8604-483E-81F1-F186E5D30CF3}" srcOrd="0" destOrd="0" presId="urn:microsoft.com/office/officeart/2005/8/layout/cycle7"/>
    <dgm:cxn modelId="{972A37AA-407C-425D-9640-188165C396D9}" type="presOf" srcId="{76D7EBBB-4F76-4DDE-8757-05A531C1CE27}" destId="{3C88BE40-31E3-43F3-B9F6-466FDFB8ED7B}" srcOrd="0" destOrd="0" presId="urn:microsoft.com/office/officeart/2005/8/layout/cycle7"/>
    <dgm:cxn modelId="{A0471CAC-E201-4DFC-AB28-08BCDFDF02BD}" type="presOf" srcId="{77EDA68A-2F57-4470-8591-B1C8BC7C5453}" destId="{A67D57D7-6ABD-4B1F-B19D-3802239A5F78}" srcOrd="0" destOrd="0" presId="urn:microsoft.com/office/officeart/2005/8/layout/cycle7"/>
    <dgm:cxn modelId="{11A482C7-28C0-45DE-88AD-D427006B1B79}" type="presOf" srcId="{BAB96BF4-3C5A-4DC9-A983-E5E70C033D06}" destId="{9330128E-E258-461E-9AC8-8A73E00520BB}" srcOrd="0" destOrd="0" presId="urn:microsoft.com/office/officeart/2005/8/layout/cycle7"/>
    <dgm:cxn modelId="{3F1F4679-B598-4A16-97CE-C7C13864B435}" type="presParOf" srcId="{BFD94DF3-E3BC-4108-B947-7E1FE7048F08}" destId="{6C6ADF78-FD42-4F3C-A347-9F2844C367DA}" srcOrd="0" destOrd="0" presId="urn:microsoft.com/office/officeart/2005/8/layout/cycle7"/>
    <dgm:cxn modelId="{0B4CDC5A-2EBF-4C9F-AE96-894E8C2F2609}" type="presParOf" srcId="{BFD94DF3-E3BC-4108-B947-7E1FE7048F08}" destId="{A67D57D7-6ABD-4B1F-B19D-3802239A5F78}" srcOrd="1" destOrd="0" presId="urn:microsoft.com/office/officeart/2005/8/layout/cycle7"/>
    <dgm:cxn modelId="{A8F235EC-3B28-4AEB-9C22-5A39B405AF68}" type="presParOf" srcId="{A67D57D7-6ABD-4B1F-B19D-3802239A5F78}" destId="{EAB6F0D7-83E3-43E5-9072-467EABB83979}" srcOrd="0" destOrd="0" presId="urn:microsoft.com/office/officeart/2005/8/layout/cycle7"/>
    <dgm:cxn modelId="{FC4A8DE8-5689-4CE7-913B-3201F6FD9858}" type="presParOf" srcId="{BFD94DF3-E3BC-4108-B947-7E1FE7048F08}" destId="{9330128E-E258-461E-9AC8-8A73E00520BB}" srcOrd="2" destOrd="0" presId="urn:microsoft.com/office/officeart/2005/8/layout/cycle7"/>
    <dgm:cxn modelId="{2D39BA88-F9B3-49B2-AFE8-2D30B41C61AD}" type="presParOf" srcId="{BFD94DF3-E3BC-4108-B947-7E1FE7048F08}" destId="{2C82B8C5-26B5-4853-AFF5-B0236A0A0816}" srcOrd="3" destOrd="0" presId="urn:microsoft.com/office/officeart/2005/8/layout/cycle7"/>
    <dgm:cxn modelId="{9BF2ED89-70F0-4F6B-8027-DBA05DAECED4}" type="presParOf" srcId="{2C82B8C5-26B5-4853-AFF5-B0236A0A0816}" destId="{A63BA3F3-E9D1-4780-97E2-99270C42764B}" srcOrd="0" destOrd="0" presId="urn:microsoft.com/office/officeart/2005/8/layout/cycle7"/>
    <dgm:cxn modelId="{2694C94F-FE9D-4DA2-ABA0-55F24683360E}" type="presParOf" srcId="{BFD94DF3-E3BC-4108-B947-7E1FE7048F08}" destId="{CBAB339C-8604-483E-81F1-F186E5D30CF3}" srcOrd="4" destOrd="0" presId="urn:microsoft.com/office/officeart/2005/8/layout/cycle7"/>
    <dgm:cxn modelId="{354B3416-6B9D-44AF-8367-7A24BED7429B}" type="presParOf" srcId="{BFD94DF3-E3BC-4108-B947-7E1FE7048F08}" destId="{3C88BE40-31E3-43F3-B9F6-466FDFB8ED7B}" srcOrd="5" destOrd="0" presId="urn:microsoft.com/office/officeart/2005/8/layout/cycle7"/>
    <dgm:cxn modelId="{4C26A6DB-2C11-40B4-9C86-71C0C5C3249C}" type="presParOf" srcId="{3C88BE40-31E3-43F3-B9F6-466FDFB8ED7B}" destId="{BC1A4FC5-422D-4027-894D-C925926A4BF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D345E-9AF3-4949-AF23-A4ED3135A045}" type="doc">
      <dgm:prSet loTypeId="urn:microsoft.com/office/officeart/2005/8/layout/radial2" loCatId="relationship" qsTypeId="urn:microsoft.com/office/officeart/2005/8/quickstyle/3d1" qsCatId="3D" csTypeId="urn:microsoft.com/office/officeart/2005/8/colors/colorful1" csCatId="colorful" phldr="1"/>
      <dgm:spPr/>
      <dgm:t>
        <a:bodyPr/>
        <a:lstStyle/>
        <a:p>
          <a:endParaRPr lang="es-ES"/>
        </a:p>
      </dgm:t>
    </dgm:pt>
    <dgm:pt modelId="{86255F69-C44C-4EF5-A03C-087AF3CE016B}">
      <dgm:prSet phldrT="[Texto]" custT="1"/>
      <dgm:spPr>
        <a:solidFill>
          <a:schemeClr val="accent2">
            <a:lumMod val="60000"/>
            <a:lumOff val="40000"/>
          </a:schemeClr>
        </a:solidFill>
      </dgm:spPr>
      <dgm:t>
        <a:bodyPr/>
        <a:lstStyle/>
        <a:p>
          <a:r>
            <a:rPr lang="es-PE" sz="2400" b="1" dirty="0">
              <a:solidFill>
                <a:schemeClr val="tx1"/>
              </a:solidFill>
            </a:rPr>
            <a:t>Requisitos de Calificación</a:t>
          </a:r>
          <a:endParaRPr lang="es-ES" sz="2400" b="1" dirty="0">
            <a:solidFill>
              <a:schemeClr val="tx1"/>
            </a:solidFill>
          </a:endParaRPr>
        </a:p>
      </dgm:t>
    </dgm:pt>
    <dgm:pt modelId="{81CE82DF-7154-47DD-ACFC-54A2DC5CB94C}" type="parTrans" cxnId="{6A191EE4-2732-4B6D-AC92-84882254C962}">
      <dgm:prSet/>
      <dgm:spPr/>
      <dgm:t>
        <a:bodyPr/>
        <a:lstStyle/>
        <a:p>
          <a:endParaRPr lang="es-ES"/>
        </a:p>
      </dgm:t>
    </dgm:pt>
    <dgm:pt modelId="{1C59D9D7-4DC9-46E8-AA30-FE95293B5A3C}" type="sibTrans" cxnId="{6A191EE4-2732-4B6D-AC92-84882254C962}">
      <dgm:prSet/>
      <dgm:spPr/>
      <dgm:t>
        <a:bodyPr/>
        <a:lstStyle/>
        <a:p>
          <a:endParaRPr lang="es-ES"/>
        </a:p>
      </dgm:t>
    </dgm:pt>
    <dgm:pt modelId="{1F50A151-433F-47F5-A299-62D5AC9AF5AA}">
      <dgm:prSet phldrT="[Texto]" custT="1"/>
      <dgm:spPr>
        <a:solidFill>
          <a:schemeClr val="accent6">
            <a:lumMod val="60000"/>
            <a:lumOff val="40000"/>
          </a:schemeClr>
        </a:solidFill>
      </dgm:spPr>
      <dgm:t>
        <a:bodyPr/>
        <a:lstStyle/>
        <a:p>
          <a:r>
            <a:rPr lang="es-PE" sz="2400" b="1" dirty="0">
              <a:solidFill>
                <a:schemeClr val="tx1"/>
              </a:solidFill>
            </a:rPr>
            <a:t>Características Técnicas</a:t>
          </a:r>
          <a:endParaRPr lang="es-ES" sz="2400" b="1" dirty="0">
            <a:solidFill>
              <a:schemeClr val="tx1"/>
            </a:solidFill>
          </a:endParaRPr>
        </a:p>
      </dgm:t>
    </dgm:pt>
    <dgm:pt modelId="{D6129FA6-6B00-4E4B-888F-04E30954000E}" type="sibTrans" cxnId="{CBEA7630-D31D-4271-92A0-ECC12F2942DC}">
      <dgm:prSet/>
      <dgm:spPr/>
      <dgm:t>
        <a:bodyPr/>
        <a:lstStyle/>
        <a:p>
          <a:endParaRPr lang="es-ES"/>
        </a:p>
      </dgm:t>
    </dgm:pt>
    <dgm:pt modelId="{58406E4A-CF31-4B16-B5F7-9033C4A2FFB5}" type="parTrans" cxnId="{CBEA7630-D31D-4271-92A0-ECC12F2942DC}">
      <dgm:prSet/>
      <dgm:spPr/>
      <dgm:t>
        <a:bodyPr/>
        <a:lstStyle/>
        <a:p>
          <a:endParaRPr lang="es-ES"/>
        </a:p>
      </dgm:t>
    </dgm:pt>
    <dgm:pt modelId="{321378F7-97B9-4E30-B297-AC297D7AB709}">
      <dgm:prSet phldrT="[Texto]" custT="1"/>
      <dgm:spPr>
        <a:solidFill>
          <a:schemeClr val="accent1">
            <a:lumMod val="40000"/>
            <a:lumOff val="60000"/>
          </a:schemeClr>
        </a:solidFill>
      </dgm:spPr>
      <dgm:t>
        <a:bodyPr/>
        <a:lstStyle/>
        <a:p>
          <a:r>
            <a:rPr lang="es-PE" sz="2400" b="1" dirty="0">
              <a:solidFill>
                <a:schemeClr val="tx1"/>
              </a:solidFill>
            </a:rPr>
            <a:t>Condiciones Contractuales</a:t>
          </a:r>
          <a:endParaRPr lang="es-ES" sz="2400" b="1" dirty="0">
            <a:solidFill>
              <a:schemeClr val="tx1"/>
            </a:solidFill>
          </a:endParaRPr>
        </a:p>
      </dgm:t>
    </dgm:pt>
    <dgm:pt modelId="{5D33E437-F352-4913-B55C-B3894C3AC2A4}" type="sibTrans" cxnId="{B34926D9-1075-4BA2-B009-8863B7CC4391}">
      <dgm:prSet/>
      <dgm:spPr/>
      <dgm:t>
        <a:bodyPr/>
        <a:lstStyle/>
        <a:p>
          <a:endParaRPr lang="es-ES"/>
        </a:p>
      </dgm:t>
    </dgm:pt>
    <dgm:pt modelId="{BDB9AA53-BDB3-42B4-B1E9-5071A091D3FF}" type="parTrans" cxnId="{B34926D9-1075-4BA2-B009-8863B7CC4391}">
      <dgm:prSet/>
      <dgm:spPr/>
      <dgm:t>
        <a:bodyPr/>
        <a:lstStyle/>
        <a:p>
          <a:endParaRPr lang="es-ES"/>
        </a:p>
      </dgm:t>
    </dgm:pt>
    <dgm:pt modelId="{224A4A30-E807-41B9-81AB-6B939BC55AEA}" type="pres">
      <dgm:prSet presAssocID="{C8DD345E-9AF3-4949-AF23-A4ED3135A045}" presName="composite" presStyleCnt="0">
        <dgm:presLayoutVars>
          <dgm:chMax val="5"/>
          <dgm:dir/>
          <dgm:animLvl val="ctr"/>
          <dgm:resizeHandles val="exact"/>
        </dgm:presLayoutVars>
      </dgm:prSet>
      <dgm:spPr/>
    </dgm:pt>
    <dgm:pt modelId="{FA24E2BB-46AF-41BA-B09A-936A7088FE74}" type="pres">
      <dgm:prSet presAssocID="{C8DD345E-9AF3-4949-AF23-A4ED3135A045}" presName="cycle" presStyleCnt="0"/>
      <dgm:spPr/>
    </dgm:pt>
    <dgm:pt modelId="{5516D3ED-6AD7-4ADC-9AC4-85B1018264E7}" type="pres">
      <dgm:prSet presAssocID="{C8DD345E-9AF3-4949-AF23-A4ED3135A045}" presName="centerShape" presStyleCnt="0"/>
      <dgm:spPr/>
    </dgm:pt>
    <dgm:pt modelId="{675A8FB1-085B-4BE0-BCDF-9366C4958FFF}" type="pres">
      <dgm:prSet presAssocID="{C8DD345E-9AF3-4949-AF23-A4ED3135A045}" presName="connSite" presStyleLbl="node1" presStyleIdx="0" presStyleCnt="4"/>
      <dgm:spPr/>
    </dgm:pt>
    <dgm:pt modelId="{658917F3-9FDB-4908-AC88-9E1D79E6C7ED}" type="pres">
      <dgm:prSet presAssocID="{C8DD345E-9AF3-4949-AF23-A4ED3135A045}" presName="visible" presStyleLbl="node1" presStyleIdx="0" presStyleCnt="4" custScaleX="154900" custScaleY="99381" custLinFactNeighborX="-27574" custLinFactNeighborY="13372"/>
      <dgm:spPr>
        <a:solidFill>
          <a:schemeClr val="accent4">
            <a:lumMod val="40000"/>
            <a:lumOff val="60000"/>
          </a:schemeClr>
        </a:solidFill>
      </dgm:spPr>
    </dgm:pt>
    <dgm:pt modelId="{2501A096-B847-41AA-B852-F060D2C2E7BA}" type="pres">
      <dgm:prSet presAssocID="{58406E4A-CF31-4B16-B5F7-9033C4A2FFB5}" presName="Name25" presStyleLbl="parChTrans1D1" presStyleIdx="0" presStyleCnt="3"/>
      <dgm:spPr/>
    </dgm:pt>
    <dgm:pt modelId="{E4604378-918D-4CE6-84E0-3854625B2D40}" type="pres">
      <dgm:prSet presAssocID="{1F50A151-433F-47F5-A299-62D5AC9AF5AA}" presName="node" presStyleCnt="0"/>
      <dgm:spPr/>
    </dgm:pt>
    <dgm:pt modelId="{239F6660-96F1-4A55-A795-A61D94A0CDCE}" type="pres">
      <dgm:prSet presAssocID="{1F50A151-433F-47F5-A299-62D5AC9AF5AA}" presName="parentNode" presStyleLbl="node1" presStyleIdx="1" presStyleCnt="4" custScaleX="273523" custScaleY="108475" custLinFactX="33369" custLinFactNeighborX="100000" custLinFactNeighborY="4369">
        <dgm:presLayoutVars>
          <dgm:chMax val="1"/>
          <dgm:bulletEnabled val="1"/>
        </dgm:presLayoutVars>
      </dgm:prSet>
      <dgm:spPr/>
    </dgm:pt>
    <dgm:pt modelId="{8B4086FA-842B-482C-B584-394D37101BE5}" type="pres">
      <dgm:prSet presAssocID="{1F50A151-433F-47F5-A299-62D5AC9AF5AA}" presName="childNode" presStyleLbl="revTx" presStyleIdx="0" presStyleCnt="0">
        <dgm:presLayoutVars>
          <dgm:bulletEnabled val="1"/>
        </dgm:presLayoutVars>
      </dgm:prSet>
      <dgm:spPr/>
    </dgm:pt>
    <dgm:pt modelId="{240B9BFD-F685-4588-B804-8D0BF4662149}" type="pres">
      <dgm:prSet presAssocID="{81CE82DF-7154-47DD-ACFC-54A2DC5CB94C}" presName="Name25" presStyleLbl="parChTrans1D1" presStyleIdx="1" presStyleCnt="3"/>
      <dgm:spPr/>
    </dgm:pt>
    <dgm:pt modelId="{7DF8E2D2-669A-4201-9C0B-0524B33F4730}" type="pres">
      <dgm:prSet presAssocID="{86255F69-C44C-4EF5-A03C-087AF3CE016B}" presName="node" presStyleCnt="0"/>
      <dgm:spPr/>
    </dgm:pt>
    <dgm:pt modelId="{CE9D8F01-5461-4776-BA31-F18F84F87BA3}" type="pres">
      <dgm:prSet presAssocID="{86255F69-C44C-4EF5-A03C-087AF3CE016B}" presName="parentNode" presStyleLbl="node1" presStyleIdx="2" presStyleCnt="4" custScaleX="300512" custScaleY="113920" custLinFactX="28301" custLinFactNeighborX="100000" custLinFactNeighborY="-11244">
        <dgm:presLayoutVars>
          <dgm:chMax val="1"/>
          <dgm:bulletEnabled val="1"/>
        </dgm:presLayoutVars>
      </dgm:prSet>
      <dgm:spPr/>
    </dgm:pt>
    <dgm:pt modelId="{52DE8460-B268-4ACA-941A-60570D1DA85C}" type="pres">
      <dgm:prSet presAssocID="{86255F69-C44C-4EF5-A03C-087AF3CE016B}" presName="childNode" presStyleLbl="revTx" presStyleIdx="0" presStyleCnt="0">
        <dgm:presLayoutVars>
          <dgm:bulletEnabled val="1"/>
        </dgm:presLayoutVars>
      </dgm:prSet>
      <dgm:spPr/>
    </dgm:pt>
    <dgm:pt modelId="{7C3A3D1C-0B2E-4AFB-947C-5086CEC42141}" type="pres">
      <dgm:prSet presAssocID="{BDB9AA53-BDB3-42B4-B1E9-5071A091D3FF}" presName="Name25" presStyleLbl="parChTrans1D1" presStyleIdx="2" presStyleCnt="3"/>
      <dgm:spPr/>
    </dgm:pt>
    <dgm:pt modelId="{E64B2F51-A20E-4C4A-A18F-4C797AF6A3FB}" type="pres">
      <dgm:prSet presAssocID="{321378F7-97B9-4E30-B297-AC297D7AB709}" presName="node" presStyleCnt="0"/>
      <dgm:spPr/>
    </dgm:pt>
    <dgm:pt modelId="{50460FAC-4FFF-4142-BA19-50ED9C1375CC}" type="pres">
      <dgm:prSet presAssocID="{321378F7-97B9-4E30-B297-AC297D7AB709}" presName="parentNode" presStyleLbl="node1" presStyleIdx="3" presStyleCnt="4" custScaleX="261001" custScaleY="116883" custLinFactX="42340" custLinFactNeighborX="100000" custLinFactNeighborY="-19532">
        <dgm:presLayoutVars>
          <dgm:chMax val="1"/>
          <dgm:bulletEnabled val="1"/>
        </dgm:presLayoutVars>
      </dgm:prSet>
      <dgm:spPr/>
    </dgm:pt>
    <dgm:pt modelId="{A1763347-E6A6-41E1-AFF5-55C96BA98AD7}" type="pres">
      <dgm:prSet presAssocID="{321378F7-97B9-4E30-B297-AC297D7AB709}" presName="childNode" presStyleLbl="revTx" presStyleIdx="0" presStyleCnt="0">
        <dgm:presLayoutVars>
          <dgm:bulletEnabled val="1"/>
        </dgm:presLayoutVars>
      </dgm:prSet>
      <dgm:spPr/>
    </dgm:pt>
  </dgm:ptLst>
  <dgm:cxnLst>
    <dgm:cxn modelId="{CBEA7630-D31D-4271-92A0-ECC12F2942DC}" srcId="{C8DD345E-9AF3-4949-AF23-A4ED3135A045}" destId="{1F50A151-433F-47F5-A299-62D5AC9AF5AA}" srcOrd="0" destOrd="0" parTransId="{58406E4A-CF31-4B16-B5F7-9033C4A2FFB5}" sibTransId="{D6129FA6-6B00-4E4B-888F-04E30954000E}"/>
    <dgm:cxn modelId="{E5CB9053-69C6-4D49-A6B3-A888BBDE4CFC}" type="presOf" srcId="{58406E4A-CF31-4B16-B5F7-9033C4A2FFB5}" destId="{2501A096-B847-41AA-B852-F060D2C2E7BA}" srcOrd="0" destOrd="0" presId="urn:microsoft.com/office/officeart/2005/8/layout/radial2"/>
    <dgm:cxn modelId="{5FAB4F8F-93BB-41ED-8EC5-FFD3CBBD4F02}" type="presOf" srcId="{86255F69-C44C-4EF5-A03C-087AF3CE016B}" destId="{CE9D8F01-5461-4776-BA31-F18F84F87BA3}" srcOrd="0" destOrd="0" presId="urn:microsoft.com/office/officeart/2005/8/layout/radial2"/>
    <dgm:cxn modelId="{9FD50FB0-255A-4766-9314-303C192DFDCA}" type="presOf" srcId="{C8DD345E-9AF3-4949-AF23-A4ED3135A045}" destId="{224A4A30-E807-41B9-81AB-6B939BC55AEA}" srcOrd="0" destOrd="0" presId="urn:microsoft.com/office/officeart/2005/8/layout/radial2"/>
    <dgm:cxn modelId="{AE0D7AB4-FD3E-46A2-9220-EFD21A7727B6}" type="presOf" srcId="{1F50A151-433F-47F5-A299-62D5AC9AF5AA}" destId="{239F6660-96F1-4A55-A795-A61D94A0CDCE}" srcOrd="0" destOrd="0" presId="urn:microsoft.com/office/officeart/2005/8/layout/radial2"/>
    <dgm:cxn modelId="{B34926D9-1075-4BA2-B009-8863B7CC4391}" srcId="{C8DD345E-9AF3-4949-AF23-A4ED3135A045}" destId="{321378F7-97B9-4E30-B297-AC297D7AB709}" srcOrd="2" destOrd="0" parTransId="{BDB9AA53-BDB3-42B4-B1E9-5071A091D3FF}" sibTransId="{5D33E437-F352-4913-B55C-B3894C3AC2A4}"/>
    <dgm:cxn modelId="{6A191EE4-2732-4B6D-AC92-84882254C962}" srcId="{C8DD345E-9AF3-4949-AF23-A4ED3135A045}" destId="{86255F69-C44C-4EF5-A03C-087AF3CE016B}" srcOrd="1" destOrd="0" parTransId="{81CE82DF-7154-47DD-ACFC-54A2DC5CB94C}" sibTransId="{1C59D9D7-4DC9-46E8-AA30-FE95293B5A3C}"/>
    <dgm:cxn modelId="{9D6FEAED-6E19-46BB-AC94-1C4240B0DD97}" type="presOf" srcId="{BDB9AA53-BDB3-42B4-B1E9-5071A091D3FF}" destId="{7C3A3D1C-0B2E-4AFB-947C-5086CEC42141}" srcOrd="0" destOrd="0" presId="urn:microsoft.com/office/officeart/2005/8/layout/radial2"/>
    <dgm:cxn modelId="{49D362FA-6219-4567-B2AC-2C6B569117EF}" type="presOf" srcId="{321378F7-97B9-4E30-B297-AC297D7AB709}" destId="{50460FAC-4FFF-4142-BA19-50ED9C1375CC}" srcOrd="0" destOrd="0" presId="urn:microsoft.com/office/officeart/2005/8/layout/radial2"/>
    <dgm:cxn modelId="{F84052FD-768F-4E25-9874-5C95981C9849}" type="presOf" srcId="{81CE82DF-7154-47DD-ACFC-54A2DC5CB94C}" destId="{240B9BFD-F685-4588-B804-8D0BF4662149}" srcOrd="0" destOrd="0" presId="urn:microsoft.com/office/officeart/2005/8/layout/radial2"/>
    <dgm:cxn modelId="{259F1A82-8538-4E89-9F9F-39FD0F216739}" type="presParOf" srcId="{224A4A30-E807-41B9-81AB-6B939BC55AEA}" destId="{FA24E2BB-46AF-41BA-B09A-936A7088FE74}" srcOrd="0" destOrd="0" presId="urn:microsoft.com/office/officeart/2005/8/layout/radial2"/>
    <dgm:cxn modelId="{073A9FD1-D6B7-4B85-9E82-A04D0CEDD0EF}" type="presParOf" srcId="{FA24E2BB-46AF-41BA-B09A-936A7088FE74}" destId="{5516D3ED-6AD7-4ADC-9AC4-85B1018264E7}" srcOrd="0" destOrd="0" presId="urn:microsoft.com/office/officeart/2005/8/layout/radial2"/>
    <dgm:cxn modelId="{E3FA7135-056B-49CA-B232-C59971E27611}" type="presParOf" srcId="{5516D3ED-6AD7-4ADC-9AC4-85B1018264E7}" destId="{675A8FB1-085B-4BE0-BCDF-9366C4958FFF}" srcOrd="0" destOrd="0" presId="urn:microsoft.com/office/officeart/2005/8/layout/radial2"/>
    <dgm:cxn modelId="{CB2155A9-B186-4F2F-BB3D-5D1520A6CFE0}" type="presParOf" srcId="{5516D3ED-6AD7-4ADC-9AC4-85B1018264E7}" destId="{658917F3-9FDB-4908-AC88-9E1D79E6C7ED}" srcOrd="1" destOrd="0" presId="urn:microsoft.com/office/officeart/2005/8/layout/radial2"/>
    <dgm:cxn modelId="{BC8B4B63-25D7-4510-BB2A-C27CD470CF8C}" type="presParOf" srcId="{FA24E2BB-46AF-41BA-B09A-936A7088FE74}" destId="{2501A096-B847-41AA-B852-F060D2C2E7BA}" srcOrd="1" destOrd="0" presId="urn:microsoft.com/office/officeart/2005/8/layout/radial2"/>
    <dgm:cxn modelId="{CE609BDD-74E5-4CF4-8D18-FCB5C44CA942}" type="presParOf" srcId="{FA24E2BB-46AF-41BA-B09A-936A7088FE74}" destId="{E4604378-918D-4CE6-84E0-3854625B2D40}" srcOrd="2" destOrd="0" presId="urn:microsoft.com/office/officeart/2005/8/layout/radial2"/>
    <dgm:cxn modelId="{BF292E57-DA1F-48B5-B489-F67B441BA317}" type="presParOf" srcId="{E4604378-918D-4CE6-84E0-3854625B2D40}" destId="{239F6660-96F1-4A55-A795-A61D94A0CDCE}" srcOrd="0" destOrd="0" presId="urn:microsoft.com/office/officeart/2005/8/layout/radial2"/>
    <dgm:cxn modelId="{CAD514FB-9CE1-4E8C-9224-C8B1E101EA6B}" type="presParOf" srcId="{E4604378-918D-4CE6-84E0-3854625B2D40}" destId="{8B4086FA-842B-482C-B584-394D37101BE5}" srcOrd="1" destOrd="0" presId="urn:microsoft.com/office/officeart/2005/8/layout/radial2"/>
    <dgm:cxn modelId="{849E28EF-FD6C-4007-A7AD-C7B1451876B5}" type="presParOf" srcId="{FA24E2BB-46AF-41BA-B09A-936A7088FE74}" destId="{240B9BFD-F685-4588-B804-8D0BF4662149}" srcOrd="3" destOrd="0" presId="urn:microsoft.com/office/officeart/2005/8/layout/radial2"/>
    <dgm:cxn modelId="{049A58DF-00F8-4E81-A43A-FA02E1090CF2}" type="presParOf" srcId="{FA24E2BB-46AF-41BA-B09A-936A7088FE74}" destId="{7DF8E2D2-669A-4201-9C0B-0524B33F4730}" srcOrd="4" destOrd="0" presId="urn:microsoft.com/office/officeart/2005/8/layout/radial2"/>
    <dgm:cxn modelId="{1DE4C99B-5F4A-466D-8388-C54E8102B635}" type="presParOf" srcId="{7DF8E2D2-669A-4201-9C0B-0524B33F4730}" destId="{CE9D8F01-5461-4776-BA31-F18F84F87BA3}" srcOrd="0" destOrd="0" presId="urn:microsoft.com/office/officeart/2005/8/layout/radial2"/>
    <dgm:cxn modelId="{98317080-445E-4786-B130-00D5000F78AD}" type="presParOf" srcId="{7DF8E2D2-669A-4201-9C0B-0524B33F4730}" destId="{52DE8460-B268-4ACA-941A-60570D1DA85C}" srcOrd="1" destOrd="0" presId="urn:microsoft.com/office/officeart/2005/8/layout/radial2"/>
    <dgm:cxn modelId="{ED1EC663-907D-4A8F-B4AD-57ABDAB53A5E}" type="presParOf" srcId="{FA24E2BB-46AF-41BA-B09A-936A7088FE74}" destId="{7C3A3D1C-0B2E-4AFB-947C-5086CEC42141}" srcOrd="5" destOrd="0" presId="urn:microsoft.com/office/officeart/2005/8/layout/radial2"/>
    <dgm:cxn modelId="{53A7AB36-12A6-4A93-A988-B934D1892D0A}" type="presParOf" srcId="{FA24E2BB-46AF-41BA-B09A-936A7088FE74}" destId="{E64B2F51-A20E-4C4A-A18F-4C797AF6A3FB}" srcOrd="6" destOrd="0" presId="urn:microsoft.com/office/officeart/2005/8/layout/radial2"/>
    <dgm:cxn modelId="{E12B6A6F-0F9F-4E26-811D-E80923F9796E}" type="presParOf" srcId="{E64B2F51-A20E-4C4A-A18F-4C797AF6A3FB}" destId="{50460FAC-4FFF-4142-BA19-50ED9C1375CC}" srcOrd="0" destOrd="0" presId="urn:microsoft.com/office/officeart/2005/8/layout/radial2"/>
    <dgm:cxn modelId="{D0D85C55-60CF-4968-9E59-692B8A350BF0}" type="presParOf" srcId="{E64B2F51-A20E-4C4A-A18F-4C797AF6A3FB}" destId="{A1763347-E6A6-41E1-AFF5-55C96BA98AD7}" srcOrd="1" destOrd="0" presId="urn:microsoft.com/office/officeart/2005/8/layout/radial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6FF412-4B8C-4CF7-8A2E-F6DFB854954F}"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s-PE"/>
        </a:p>
      </dgm:t>
    </dgm:pt>
    <dgm:pt modelId="{029D381E-4049-4EED-8BA9-D8115E24CA9B}">
      <dgm:prSet phldrT="[Texto]" custT="1"/>
      <dgm:spPr/>
      <dgm:t>
        <a:bodyPr/>
        <a:lstStyle/>
        <a:p>
          <a:pPr algn="just"/>
          <a:r>
            <a:rPr lang="es-MX" sz="2400" dirty="0"/>
            <a:t>NOTA: Puede incluir disposiciones previstas en normas técnicas de carácter voluntario, siempre que:</a:t>
          </a:r>
          <a:endParaRPr lang="es-PE" sz="2400" dirty="0"/>
        </a:p>
      </dgm:t>
    </dgm:pt>
    <dgm:pt modelId="{347A4B54-0BEA-488E-89FA-CE1A91F85DBA}" type="parTrans" cxnId="{F363461D-E191-4560-9186-14EF3F55D061}">
      <dgm:prSet/>
      <dgm:spPr/>
      <dgm:t>
        <a:bodyPr/>
        <a:lstStyle/>
        <a:p>
          <a:pPr algn="just"/>
          <a:endParaRPr lang="es-PE"/>
        </a:p>
      </dgm:t>
    </dgm:pt>
    <dgm:pt modelId="{51B24384-6F7D-4A08-8C76-EF3CC4CABB69}" type="sibTrans" cxnId="{F363461D-E191-4560-9186-14EF3F55D061}">
      <dgm:prSet/>
      <dgm:spPr/>
      <dgm:t>
        <a:bodyPr/>
        <a:lstStyle/>
        <a:p>
          <a:pPr algn="just"/>
          <a:endParaRPr lang="es-PE"/>
        </a:p>
      </dgm:t>
    </dgm:pt>
    <dgm:pt modelId="{C0323254-3EEE-44B0-BF0D-0E54BCCD4E80}">
      <dgm:prSet phldrT="[Texto]" custT="1"/>
      <dgm:spPr/>
      <dgm:t>
        <a:bodyPr/>
        <a:lstStyle/>
        <a:p>
          <a:pPr algn="just"/>
          <a:r>
            <a:rPr lang="es-MX" sz="2400" dirty="0"/>
            <a:t>Sirvan para asegurar el cumplimiento de los requisitos funcionales o técnicos.</a:t>
          </a:r>
          <a:endParaRPr lang="es-PE" sz="2400" dirty="0"/>
        </a:p>
      </dgm:t>
    </dgm:pt>
    <dgm:pt modelId="{40EF1BBF-E7B4-4890-8929-44B1EA1F8FF0}" type="parTrans" cxnId="{137B4CFA-7211-46A7-BBE8-F2C61D6152BB}">
      <dgm:prSet/>
      <dgm:spPr/>
      <dgm:t>
        <a:bodyPr/>
        <a:lstStyle/>
        <a:p>
          <a:endParaRPr lang="es-PE"/>
        </a:p>
      </dgm:t>
    </dgm:pt>
    <dgm:pt modelId="{1EA23792-0FA5-429E-84C7-DE90CC4BAABC}" type="sibTrans" cxnId="{137B4CFA-7211-46A7-BBE8-F2C61D6152BB}">
      <dgm:prSet/>
      <dgm:spPr/>
      <dgm:t>
        <a:bodyPr/>
        <a:lstStyle/>
        <a:p>
          <a:endParaRPr lang="es-PE"/>
        </a:p>
      </dgm:t>
    </dgm:pt>
    <dgm:pt modelId="{087CCF47-F1B6-4896-B8B6-AD8636FFA286}">
      <dgm:prSet phldrT="[Texto]" custT="1"/>
      <dgm:spPr/>
      <dgm:t>
        <a:bodyPr/>
        <a:lstStyle/>
        <a:p>
          <a:pPr algn="just"/>
          <a:r>
            <a:rPr lang="es-MX" sz="2400" dirty="0"/>
            <a:t>Se verifique que existe un organismo que pueda acreditar el cumplimiento de dicha norma técnica.</a:t>
          </a:r>
          <a:endParaRPr lang="es-PE" sz="2400" dirty="0"/>
        </a:p>
      </dgm:t>
    </dgm:pt>
    <dgm:pt modelId="{B5813464-8CAD-409E-B066-9CE8A4C8836F}" type="parTrans" cxnId="{E7585485-45BB-4507-8D69-DA5B1668F849}">
      <dgm:prSet/>
      <dgm:spPr/>
      <dgm:t>
        <a:bodyPr/>
        <a:lstStyle/>
        <a:p>
          <a:endParaRPr lang="es-PE"/>
        </a:p>
      </dgm:t>
    </dgm:pt>
    <dgm:pt modelId="{95A0E01F-5C4A-4DEA-BD66-E22963EED1D8}" type="sibTrans" cxnId="{E7585485-45BB-4507-8D69-DA5B1668F849}">
      <dgm:prSet/>
      <dgm:spPr/>
      <dgm:t>
        <a:bodyPr/>
        <a:lstStyle/>
        <a:p>
          <a:endParaRPr lang="es-PE"/>
        </a:p>
      </dgm:t>
    </dgm:pt>
    <dgm:pt modelId="{A7FC205A-B5CA-4C62-80A2-5846704E49C4}">
      <dgm:prSet phldrT="[Texto]" custT="1"/>
      <dgm:spPr/>
      <dgm:t>
        <a:bodyPr/>
        <a:lstStyle/>
        <a:p>
          <a:pPr algn="just"/>
          <a:r>
            <a:rPr lang="es-MX" sz="2400" dirty="0"/>
            <a:t>No contravenga las normas de carácter obligatorio.</a:t>
          </a:r>
          <a:endParaRPr lang="es-PE" sz="2400" dirty="0"/>
        </a:p>
      </dgm:t>
    </dgm:pt>
    <dgm:pt modelId="{755B2596-97E0-4115-B295-0F46A1338FA6}" type="parTrans" cxnId="{934FF307-90B3-4917-BD07-FCCED62F64E6}">
      <dgm:prSet/>
      <dgm:spPr/>
      <dgm:t>
        <a:bodyPr/>
        <a:lstStyle/>
        <a:p>
          <a:endParaRPr lang="es-PE"/>
        </a:p>
      </dgm:t>
    </dgm:pt>
    <dgm:pt modelId="{B03D016E-EE7B-4C80-B670-97665BB8F1B9}" type="sibTrans" cxnId="{934FF307-90B3-4917-BD07-FCCED62F64E6}">
      <dgm:prSet/>
      <dgm:spPr/>
      <dgm:t>
        <a:bodyPr/>
        <a:lstStyle/>
        <a:p>
          <a:endParaRPr lang="es-PE"/>
        </a:p>
      </dgm:t>
    </dgm:pt>
    <dgm:pt modelId="{A31BB735-17BD-49F1-A186-BDA3547AC425}" type="pres">
      <dgm:prSet presAssocID="{7D6FF412-4B8C-4CF7-8A2E-F6DFB854954F}" presName="linear" presStyleCnt="0">
        <dgm:presLayoutVars>
          <dgm:dir/>
          <dgm:animLvl val="lvl"/>
          <dgm:resizeHandles val="exact"/>
        </dgm:presLayoutVars>
      </dgm:prSet>
      <dgm:spPr/>
    </dgm:pt>
    <dgm:pt modelId="{1D529138-99AF-4DD1-9E0D-AAC1132D2820}" type="pres">
      <dgm:prSet presAssocID="{029D381E-4049-4EED-8BA9-D8115E24CA9B}" presName="parentLin" presStyleCnt="0"/>
      <dgm:spPr/>
    </dgm:pt>
    <dgm:pt modelId="{4260E71F-011A-4933-AB93-321689AE4631}" type="pres">
      <dgm:prSet presAssocID="{029D381E-4049-4EED-8BA9-D8115E24CA9B}" presName="parentLeftMargin" presStyleLbl="node1" presStyleIdx="0" presStyleCnt="1"/>
      <dgm:spPr/>
    </dgm:pt>
    <dgm:pt modelId="{CEB108FC-2BC7-4B24-BB95-AC2E4A0235D2}" type="pres">
      <dgm:prSet presAssocID="{029D381E-4049-4EED-8BA9-D8115E24CA9B}" presName="parentText" presStyleLbl="node1" presStyleIdx="0" presStyleCnt="1" custScaleX="137482" custScaleY="1038439">
        <dgm:presLayoutVars>
          <dgm:chMax val="0"/>
          <dgm:bulletEnabled val="1"/>
        </dgm:presLayoutVars>
      </dgm:prSet>
      <dgm:spPr/>
    </dgm:pt>
    <dgm:pt modelId="{DC7E3117-75BB-43AE-8B24-E03E68EF6A31}" type="pres">
      <dgm:prSet presAssocID="{029D381E-4049-4EED-8BA9-D8115E24CA9B}" presName="negativeSpace" presStyleCnt="0"/>
      <dgm:spPr/>
    </dgm:pt>
    <dgm:pt modelId="{BC387311-984F-457A-89B3-CBB368E8AE7B}" type="pres">
      <dgm:prSet presAssocID="{029D381E-4049-4EED-8BA9-D8115E24CA9B}" presName="childText" presStyleLbl="conFgAcc1" presStyleIdx="0" presStyleCnt="1" custScaleY="393434">
        <dgm:presLayoutVars>
          <dgm:bulletEnabled val="1"/>
        </dgm:presLayoutVars>
      </dgm:prSet>
      <dgm:spPr/>
    </dgm:pt>
  </dgm:ptLst>
  <dgm:cxnLst>
    <dgm:cxn modelId="{934FF307-90B3-4917-BD07-FCCED62F64E6}" srcId="{029D381E-4049-4EED-8BA9-D8115E24CA9B}" destId="{A7FC205A-B5CA-4C62-80A2-5846704E49C4}" srcOrd="2" destOrd="0" parTransId="{755B2596-97E0-4115-B295-0F46A1338FA6}" sibTransId="{B03D016E-EE7B-4C80-B670-97665BB8F1B9}"/>
    <dgm:cxn modelId="{7FC93B13-9ABE-42A7-8C0E-50DC213999FA}" type="presOf" srcId="{C0323254-3EEE-44B0-BF0D-0E54BCCD4E80}" destId="{BC387311-984F-457A-89B3-CBB368E8AE7B}" srcOrd="0" destOrd="0" presId="urn:microsoft.com/office/officeart/2005/8/layout/list1"/>
    <dgm:cxn modelId="{F363461D-E191-4560-9186-14EF3F55D061}" srcId="{7D6FF412-4B8C-4CF7-8A2E-F6DFB854954F}" destId="{029D381E-4049-4EED-8BA9-D8115E24CA9B}" srcOrd="0" destOrd="0" parTransId="{347A4B54-0BEA-488E-89FA-CE1A91F85DBA}" sibTransId="{51B24384-6F7D-4A08-8C76-EF3CC4CABB69}"/>
    <dgm:cxn modelId="{174E3F6F-767F-4B10-AC06-C52287751F36}" type="presOf" srcId="{A7FC205A-B5CA-4C62-80A2-5846704E49C4}" destId="{BC387311-984F-457A-89B3-CBB368E8AE7B}" srcOrd="0" destOrd="2" presId="urn:microsoft.com/office/officeart/2005/8/layout/list1"/>
    <dgm:cxn modelId="{3B32C552-B62D-4F56-BF6F-7C0A62A3D01E}" type="presOf" srcId="{087CCF47-F1B6-4896-B8B6-AD8636FFA286}" destId="{BC387311-984F-457A-89B3-CBB368E8AE7B}" srcOrd="0" destOrd="1" presId="urn:microsoft.com/office/officeart/2005/8/layout/list1"/>
    <dgm:cxn modelId="{E7585485-45BB-4507-8D69-DA5B1668F849}" srcId="{029D381E-4049-4EED-8BA9-D8115E24CA9B}" destId="{087CCF47-F1B6-4896-B8B6-AD8636FFA286}" srcOrd="1" destOrd="0" parTransId="{B5813464-8CAD-409E-B066-9CE8A4C8836F}" sibTransId="{95A0E01F-5C4A-4DEA-BD66-E22963EED1D8}"/>
    <dgm:cxn modelId="{9785A49A-9DE7-44E9-A8EB-89D1D1C609C4}" type="presOf" srcId="{7D6FF412-4B8C-4CF7-8A2E-F6DFB854954F}" destId="{A31BB735-17BD-49F1-A186-BDA3547AC425}" srcOrd="0" destOrd="0" presId="urn:microsoft.com/office/officeart/2005/8/layout/list1"/>
    <dgm:cxn modelId="{E393C59C-108D-46DF-B6BE-040E71A7CBBC}" type="presOf" srcId="{029D381E-4049-4EED-8BA9-D8115E24CA9B}" destId="{4260E71F-011A-4933-AB93-321689AE4631}" srcOrd="0" destOrd="0" presId="urn:microsoft.com/office/officeart/2005/8/layout/list1"/>
    <dgm:cxn modelId="{9A18EADD-2CBB-4A57-B8FF-7F797D1CB1F2}" type="presOf" srcId="{029D381E-4049-4EED-8BA9-D8115E24CA9B}" destId="{CEB108FC-2BC7-4B24-BB95-AC2E4A0235D2}" srcOrd="1" destOrd="0" presId="urn:microsoft.com/office/officeart/2005/8/layout/list1"/>
    <dgm:cxn modelId="{137B4CFA-7211-46A7-BBE8-F2C61D6152BB}" srcId="{029D381E-4049-4EED-8BA9-D8115E24CA9B}" destId="{C0323254-3EEE-44B0-BF0D-0E54BCCD4E80}" srcOrd="0" destOrd="0" parTransId="{40EF1BBF-E7B4-4890-8929-44B1EA1F8FF0}" sibTransId="{1EA23792-0FA5-429E-84C7-DE90CC4BAABC}"/>
    <dgm:cxn modelId="{80555B9D-5998-47A3-A7CA-FB89EC293D59}" type="presParOf" srcId="{A31BB735-17BD-49F1-A186-BDA3547AC425}" destId="{1D529138-99AF-4DD1-9E0D-AAC1132D2820}" srcOrd="0" destOrd="0" presId="urn:microsoft.com/office/officeart/2005/8/layout/list1"/>
    <dgm:cxn modelId="{AC559218-3817-4945-AF82-BD3A7EA70DC5}" type="presParOf" srcId="{1D529138-99AF-4DD1-9E0D-AAC1132D2820}" destId="{4260E71F-011A-4933-AB93-321689AE4631}" srcOrd="0" destOrd="0" presId="urn:microsoft.com/office/officeart/2005/8/layout/list1"/>
    <dgm:cxn modelId="{DFD0A09C-E07D-426A-9DBC-B7AC7D085536}" type="presParOf" srcId="{1D529138-99AF-4DD1-9E0D-AAC1132D2820}" destId="{CEB108FC-2BC7-4B24-BB95-AC2E4A0235D2}" srcOrd="1" destOrd="0" presId="urn:microsoft.com/office/officeart/2005/8/layout/list1"/>
    <dgm:cxn modelId="{2EB4C625-871C-40B4-9EE7-3A0DA0860E94}" type="presParOf" srcId="{A31BB735-17BD-49F1-A186-BDA3547AC425}" destId="{DC7E3117-75BB-43AE-8B24-E03E68EF6A31}" srcOrd="1" destOrd="0" presId="urn:microsoft.com/office/officeart/2005/8/layout/list1"/>
    <dgm:cxn modelId="{93FD0670-AAF9-4036-A43C-A6BAE62EED0C}" type="presParOf" srcId="{A31BB735-17BD-49F1-A186-BDA3547AC425}" destId="{BC387311-984F-457A-89B3-CBB368E8AE7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E064FC-3D76-493C-A440-DF65843F682F}" type="doc">
      <dgm:prSet loTypeId="urn:microsoft.com/office/officeart/2005/8/layout/chevron1" loCatId="process" qsTypeId="urn:microsoft.com/office/officeart/2005/8/quickstyle/simple3" qsCatId="simple" csTypeId="urn:microsoft.com/office/officeart/2005/8/colors/accent1_2" csCatId="accent1" phldr="1"/>
      <dgm:spPr/>
    </dgm:pt>
    <dgm:pt modelId="{071E2156-D2AC-413A-A85C-DE55933E0B80}">
      <dgm:prSet phldrT="[Texto]"/>
      <dgm:spPr/>
      <dgm:t>
        <a:bodyPr/>
        <a:lstStyle/>
        <a:p>
          <a:r>
            <a:rPr lang="es-ES" dirty="0"/>
            <a:t>FICHA DE HOMOLOGACIÓN</a:t>
          </a:r>
        </a:p>
      </dgm:t>
    </dgm:pt>
    <dgm:pt modelId="{0443D428-06A5-44C1-AFF2-F267828B3491}" type="parTrans" cxnId="{94E1EE3B-F20C-44D6-BE8A-E21EB83DFE6E}">
      <dgm:prSet/>
      <dgm:spPr/>
      <dgm:t>
        <a:bodyPr/>
        <a:lstStyle/>
        <a:p>
          <a:endParaRPr lang="es-ES"/>
        </a:p>
      </dgm:t>
    </dgm:pt>
    <dgm:pt modelId="{2BEA3B20-5797-41FF-95A0-081EC3FD7F90}" type="sibTrans" cxnId="{94E1EE3B-F20C-44D6-BE8A-E21EB83DFE6E}">
      <dgm:prSet/>
      <dgm:spPr/>
      <dgm:t>
        <a:bodyPr/>
        <a:lstStyle/>
        <a:p>
          <a:endParaRPr lang="es-ES"/>
        </a:p>
      </dgm:t>
    </dgm:pt>
    <dgm:pt modelId="{B45DFC95-90AE-44FB-8251-FAF6D9B60866}">
      <dgm:prSet phldrT="[Texto]"/>
      <dgm:spPr/>
      <dgm:t>
        <a:bodyPr/>
        <a:lstStyle/>
        <a:p>
          <a:r>
            <a:rPr lang="es-ES" dirty="0"/>
            <a:t>LISTADO DE BIENES Y SERVICIOS COMUNES</a:t>
          </a:r>
        </a:p>
      </dgm:t>
    </dgm:pt>
    <dgm:pt modelId="{D3E959B8-00DE-44AD-AE60-86017DBB507C}" type="parTrans" cxnId="{7A926CB2-982C-48C2-8465-F0A943909138}">
      <dgm:prSet/>
      <dgm:spPr/>
      <dgm:t>
        <a:bodyPr/>
        <a:lstStyle/>
        <a:p>
          <a:endParaRPr lang="es-ES"/>
        </a:p>
      </dgm:t>
    </dgm:pt>
    <dgm:pt modelId="{22710B45-5E7F-4832-9D97-5D6F46A95BE8}" type="sibTrans" cxnId="{7A926CB2-982C-48C2-8465-F0A943909138}">
      <dgm:prSet/>
      <dgm:spPr/>
      <dgm:t>
        <a:bodyPr/>
        <a:lstStyle/>
        <a:p>
          <a:endParaRPr lang="es-ES"/>
        </a:p>
      </dgm:t>
    </dgm:pt>
    <dgm:pt modelId="{B129433A-CFF3-49B2-BC80-52BB52D6366B}">
      <dgm:prSet phldrT="[Texto]"/>
      <dgm:spPr/>
      <dgm:t>
        <a:bodyPr/>
        <a:lstStyle/>
        <a:p>
          <a:r>
            <a:rPr lang="es-ES" dirty="0"/>
            <a:t>CATÁLOGO ELECTRÓNICO DE ACUERDO MARCO</a:t>
          </a:r>
        </a:p>
      </dgm:t>
    </dgm:pt>
    <dgm:pt modelId="{79C769D1-D127-4DFF-BD20-FE3E6D058ADA}" type="parTrans" cxnId="{3A7A8DFF-7C6C-403F-9E2D-B95534C21839}">
      <dgm:prSet/>
      <dgm:spPr/>
      <dgm:t>
        <a:bodyPr/>
        <a:lstStyle/>
        <a:p>
          <a:endParaRPr lang="es-ES"/>
        </a:p>
      </dgm:t>
    </dgm:pt>
    <dgm:pt modelId="{E3EFF49F-95B5-4B56-A6FA-698E3687E18B}" type="sibTrans" cxnId="{3A7A8DFF-7C6C-403F-9E2D-B95534C21839}">
      <dgm:prSet/>
      <dgm:spPr/>
      <dgm:t>
        <a:bodyPr/>
        <a:lstStyle/>
        <a:p>
          <a:endParaRPr lang="es-ES"/>
        </a:p>
      </dgm:t>
    </dgm:pt>
    <dgm:pt modelId="{99F6D3F7-D33E-4EF3-BB52-EAE1D82DFC00}" type="pres">
      <dgm:prSet presAssocID="{16E064FC-3D76-493C-A440-DF65843F682F}" presName="Name0" presStyleCnt="0">
        <dgm:presLayoutVars>
          <dgm:dir/>
          <dgm:animLvl val="lvl"/>
          <dgm:resizeHandles val="exact"/>
        </dgm:presLayoutVars>
      </dgm:prSet>
      <dgm:spPr/>
    </dgm:pt>
    <dgm:pt modelId="{4354C8EA-57DA-4C91-B415-8BBE3A101BBE}" type="pres">
      <dgm:prSet presAssocID="{071E2156-D2AC-413A-A85C-DE55933E0B80}" presName="parTxOnly" presStyleLbl="node1" presStyleIdx="0" presStyleCnt="3">
        <dgm:presLayoutVars>
          <dgm:chMax val="0"/>
          <dgm:chPref val="0"/>
          <dgm:bulletEnabled val="1"/>
        </dgm:presLayoutVars>
      </dgm:prSet>
      <dgm:spPr/>
    </dgm:pt>
    <dgm:pt modelId="{4BEABCB6-CAA4-443C-A5CB-4DCC08914364}" type="pres">
      <dgm:prSet presAssocID="{2BEA3B20-5797-41FF-95A0-081EC3FD7F90}" presName="parTxOnlySpace" presStyleCnt="0"/>
      <dgm:spPr/>
    </dgm:pt>
    <dgm:pt modelId="{3FE9E12F-B203-4913-897A-2A0F04000BB9}" type="pres">
      <dgm:prSet presAssocID="{B45DFC95-90AE-44FB-8251-FAF6D9B60866}" presName="parTxOnly" presStyleLbl="node1" presStyleIdx="1" presStyleCnt="3">
        <dgm:presLayoutVars>
          <dgm:chMax val="0"/>
          <dgm:chPref val="0"/>
          <dgm:bulletEnabled val="1"/>
        </dgm:presLayoutVars>
      </dgm:prSet>
      <dgm:spPr/>
    </dgm:pt>
    <dgm:pt modelId="{15B1C764-8712-4563-A50F-05EEBA6D0097}" type="pres">
      <dgm:prSet presAssocID="{22710B45-5E7F-4832-9D97-5D6F46A95BE8}" presName="parTxOnlySpace" presStyleCnt="0"/>
      <dgm:spPr/>
    </dgm:pt>
    <dgm:pt modelId="{89DF336F-68CE-4D97-BE14-95F1DCEDCAFE}" type="pres">
      <dgm:prSet presAssocID="{B129433A-CFF3-49B2-BC80-52BB52D6366B}" presName="parTxOnly" presStyleLbl="node1" presStyleIdx="2" presStyleCnt="3">
        <dgm:presLayoutVars>
          <dgm:chMax val="0"/>
          <dgm:chPref val="0"/>
          <dgm:bulletEnabled val="1"/>
        </dgm:presLayoutVars>
      </dgm:prSet>
      <dgm:spPr/>
    </dgm:pt>
  </dgm:ptLst>
  <dgm:cxnLst>
    <dgm:cxn modelId="{94E1EE3B-F20C-44D6-BE8A-E21EB83DFE6E}" srcId="{16E064FC-3D76-493C-A440-DF65843F682F}" destId="{071E2156-D2AC-413A-A85C-DE55933E0B80}" srcOrd="0" destOrd="0" parTransId="{0443D428-06A5-44C1-AFF2-F267828B3491}" sibTransId="{2BEA3B20-5797-41FF-95A0-081EC3FD7F90}"/>
    <dgm:cxn modelId="{3EF85A3D-F469-4820-B604-51F49A06BB7C}" type="presOf" srcId="{071E2156-D2AC-413A-A85C-DE55933E0B80}" destId="{4354C8EA-57DA-4C91-B415-8BBE3A101BBE}" srcOrd="0" destOrd="0" presId="urn:microsoft.com/office/officeart/2005/8/layout/chevron1"/>
    <dgm:cxn modelId="{5D16F2AC-2E83-4AB5-975B-8EA264D5052B}" type="presOf" srcId="{16E064FC-3D76-493C-A440-DF65843F682F}" destId="{99F6D3F7-D33E-4EF3-BB52-EAE1D82DFC00}" srcOrd="0" destOrd="0" presId="urn:microsoft.com/office/officeart/2005/8/layout/chevron1"/>
    <dgm:cxn modelId="{7A926CB2-982C-48C2-8465-F0A943909138}" srcId="{16E064FC-3D76-493C-A440-DF65843F682F}" destId="{B45DFC95-90AE-44FB-8251-FAF6D9B60866}" srcOrd="1" destOrd="0" parTransId="{D3E959B8-00DE-44AD-AE60-86017DBB507C}" sibTransId="{22710B45-5E7F-4832-9D97-5D6F46A95BE8}"/>
    <dgm:cxn modelId="{F4511AB7-94E7-4C9B-B3DB-F10F45C35097}" type="presOf" srcId="{B129433A-CFF3-49B2-BC80-52BB52D6366B}" destId="{89DF336F-68CE-4D97-BE14-95F1DCEDCAFE}" srcOrd="0" destOrd="0" presId="urn:microsoft.com/office/officeart/2005/8/layout/chevron1"/>
    <dgm:cxn modelId="{F352C3BE-50D1-4865-B753-26B713B9DBB9}" type="presOf" srcId="{B45DFC95-90AE-44FB-8251-FAF6D9B60866}" destId="{3FE9E12F-B203-4913-897A-2A0F04000BB9}" srcOrd="0" destOrd="0" presId="urn:microsoft.com/office/officeart/2005/8/layout/chevron1"/>
    <dgm:cxn modelId="{3A7A8DFF-7C6C-403F-9E2D-B95534C21839}" srcId="{16E064FC-3D76-493C-A440-DF65843F682F}" destId="{B129433A-CFF3-49B2-BC80-52BB52D6366B}" srcOrd="2" destOrd="0" parTransId="{79C769D1-D127-4DFF-BD20-FE3E6D058ADA}" sibTransId="{E3EFF49F-95B5-4B56-A6FA-698E3687E18B}"/>
    <dgm:cxn modelId="{AC68ACB0-52B1-4534-9A0D-2F64DD602786}" type="presParOf" srcId="{99F6D3F7-D33E-4EF3-BB52-EAE1D82DFC00}" destId="{4354C8EA-57DA-4C91-B415-8BBE3A101BBE}" srcOrd="0" destOrd="0" presId="urn:microsoft.com/office/officeart/2005/8/layout/chevron1"/>
    <dgm:cxn modelId="{B72304C1-5E7C-4EC7-834C-3217F4D1B205}" type="presParOf" srcId="{99F6D3F7-D33E-4EF3-BB52-EAE1D82DFC00}" destId="{4BEABCB6-CAA4-443C-A5CB-4DCC08914364}" srcOrd="1" destOrd="0" presId="urn:microsoft.com/office/officeart/2005/8/layout/chevron1"/>
    <dgm:cxn modelId="{A3310397-CFFD-4927-B30B-FA12322D9B92}" type="presParOf" srcId="{99F6D3F7-D33E-4EF3-BB52-EAE1D82DFC00}" destId="{3FE9E12F-B203-4913-897A-2A0F04000BB9}" srcOrd="2" destOrd="0" presId="urn:microsoft.com/office/officeart/2005/8/layout/chevron1"/>
    <dgm:cxn modelId="{9951CF2D-2F4B-451C-A234-CC085463F072}" type="presParOf" srcId="{99F6D3F7-D33E-4EF3-BB52-EAE1D82DFC00}" destId="{15B1C764-8712-4563-A50F-05EEBA6D0097}" srcOrd="3" destOrd="0" presId="urn:microsoft.com/office/officeart/2005/8/layout/chevron1"/>
    <dgm:cxn modelId="{BEE766E1-67D9-464A-9BFA-AB4F2AB49687}" type="presParOf" srcId="{99F6D3F7-D33E-4EF3-BB52-EAE1D82DFC00}" destId="{89DF336F-68CE-4D97-BE14-95F1DCEDCAF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46F550-F8A5-4F36-A5F5-4D790F59A0C8}" type="doc">
      <dgm:prSet loTypeId="urn:microsoft.com/office/officeart/2005/8/layout/hProcess9" loCatId="process" qsTypeId="urn:microsoft.com/office/officeart/2005/8/quickstyle/simple1" qsCatId="simple" csTypeId="urn:microsoft.com/office/officeart/2005/8/colors/accent1_2" csCatId="accent1" phldr="1"/>
      <dgm:spPr/>
    </dgm:pt>
    <dgm:pt modelId="{C0C0B3DF-36E1-40BB-AF1D-800560E4D1AD}">
      <dgm:prSet phldrT="[Texto]"/>
      <dgm:spPr>
        <a:solidFill>
          <a:schemeClr val="accent5">
            <a:lumMod val="75000"/>
          </a:schemeClr>
        </a:solidFill>
      </dgm:spPr>
      <dgm:t>
        <a:bodyPr/>
        <a:lstStyle/>
        <a:p>
          <a:r>
            <a:rPr lang="es-ES" dirty="0"/>
            <a:t>ACTUACIONES PREPARATORIAS</a:t>
          </a:r>
        </a:p>
      </dgm:t>
    </dgm:pt>
    <dgm:pt modelId="{7ADBB63D-FB2C-4A8F-BD9D-CA0BCCCFC79C}" type="parTrans" cxnId="{0C4DC158-D786-4A2C-9BB8-27E7122671DA}">
      <dgm:prSet/>
      <dgm:spPr/>
      <dgm:t>
        <a:bodyPr/>
        <a:lstStyle/>
        <a:p>
          <a:endParaRPr lang="es-ES"/>
        </a:p>
      </dgm:t>
    </dgm:pt>
    <dgm:pt modelId="{DE22E522-C955-4870-AA37-7F2374DFB3CE}" type="sibTrans" cxnId="{0C4DC158-D786-4A2C-9BB8-27E7122671DA}">
      <dgm:prSet/>
      <dgm:spPr/>
      <dgm:t>
        <a:bodyPr/>
        <a:lstStyle/>
        <a:p>
          <a:endParaRPr lang="es-ES"/>
        </a:p>
      </dgm:t>
    </dgm:pt>
    <dgm:pt modelId="{C4998086-6621-4187-999B-98E262FFB59E}">
      <dgm:prSet phldrT="[Texto]"/>
      <dgm:spPr>
        <a:solidFill>
          <a:schemeClr val="tx2">
            <a:lumMod val="75000"/>
          </a:schemeClr>
        </a:solidFill>
      </dgm:spPr>
      <dgm:t>
        <a:bodyPr/>
        <a:lstStyle/>
        <a:p>
          <a:r>
            <a:rPr lang="es-ES" dirty="0"/>
            <a:t>FASE DE SELECCIÓN</a:t>
          </a:r>
        </a:p>
      </dgm:t>
    </dgm:pt>
    <dgm:pt modelId="{B5B6F689-718C-4F1A-88B1-06DAD8990F56}" type="parTrans" cxnId="{EB565EB6-66B9-4E45-973C-16D152E25F3F}">
      <dgm:prSet/>
      <dgm:spPr/>
      <dgm:t>
        <a:bodyPr/>
        <a:lstStyle/>
        <a:p>
          <a:endParaRPr lang="es-ES"/>
        </a:p>
      </dgm:t>
    </dgm:pt>
    <dgm:pt modelId="{ABCD33EB-986D-4DE5-A69B-854A5DFD649D}" type="sibTrans" cxnId="{EB565EB6-66B9-4E45-973C-16D152E25F3F}">
      <dgm:prSet/>
      <dgm:spPr/>
      <dgm:t>
        <a:bodyPr/>
        <a:lstStyle/>
        <a:p>
          <a:endParaRPr lang="es-ES"/>
        </a:p>
      </dgm:t>
    </dgm:pt>
    <dgm:pt modelId="{2B8C0348-AF94-41BE-AA64-61DBA9B1E37D}">
      <dgm:prSet phldrT="[Texto]"/>
      <dgm:spPr>
        <a:solidFill>
          <a:schemeClr val="tx2">
            <a:lumMod val="75000"/>
          </a:schemeClr>
        </a:solidFill>
      </dgm:spPr>
      <dgm:t>
        <a:bodyPr/>
        <a:lstStyle/>
        <a:p>
          <a:r>
            <a:rPr lang="es-ES" dirty="0"/>
            <a:t>FASE DE EJECUCIÓN CONTRACTUAL</a:t>
          </a:r>
        </a:p>
      </dgm:t>
    </dgm:pt>
    <dgm:pt modelId="{22304A17-F557-4033-AC2C-6217A5D6EAB5}" type="parTrans" cxnId="{7D003B3C-5418-4366-AD67-7589328E3F73}">
      <dgm:prSet/>
      <dgm:spPr/>
      <dgm:t>
        <a:bodyPr/>
        <a:lstStyle/>
        <a:p>
          <a:endParaRPr lang="es-ES"/>
        </a:p>
      </dgm:t>
    </dgm:pt>
    <dgm:pt modelId="{BCCF07D9-2B89-4963-A3A3-FCAD7F57A255}" type="sibTrans" cxnId="{7D003B3C-5418-4366-AD67-7589328E3F73}">
      <dgm:prSet/>
      <dgm:spPr/>
      <dgm:t>
        <a:bodyPr/>
        <a:lstStyle/>
        <a:p>
          <a:endParaRPr lang="es-ES"/>
        </a:p>
      </dgm:t>
    </dgm:pt>
    <dgm:pt modelId="{A2078965-D34D-4362-8521-A692136CA099}" type="pres">
      <dgm:prSet presAssocID="{1246F550-F8A5-4F36-A5F5-4D790F59A0C8}" presName="CompostProcess" presStyleCnt="0">
        <dgm:presLayoutVars>
          <dgm:dir/>
          <dgm:resizeHandles val="exact"/>
        </dgm:presLayoutVars>
      </dgm:prSet>
      <dgm:spPr/>
    </dgm:pt>
    <dgm:pt modelId="{01EA1D8D-1F08-48A8-8851-451C04530696}" type="pres">
      <dgm:prSet presAssocID="{1246F550-F8A5-4F36-A5F5-4D790F59A0C8}" presName="arrow" presStyleLbl="bgShp" presStyleIdx="0" presStyleCnt="1" custLinFactNeighborX="8824" custLinFactNeighborY="-8755"/>
      <dgm:spPr>
        <a:solidFill>
          <a:schemeClr val="accent5">
            <a:lumMod val="40000"/>
            <a:lumOff val="60000"/>
          </a:schemeClr>
        </a:solidFill>
      </dgm:spPr>
    </dgm:pt>
    <dgm:pt modelId="{5D2AB9A3-3CDA-44F4-AF48-D5F4FD672FE0}" type="pres">
      <dgm:prSet presAssocID="{1246F550-F8A5-4F36-A5F5-4D790F59A0C8}" presName="linearProcess" presStyleCnt="0"/>
      <dgm:spPr/>
    </dgm:pt>
    <dgm:pt modelId="{DEE824A6-F8FE-4C33-A7C5-1626575EB6C0}" type="pres">
      <dgm:prSet presAssocID="{C0C0B3DF-36E1-40BB-AF1D-800560E4D1AD}" presName="textNode" presStyleLbl="node1" presStyleIdx="0" presStyleCnt="3">
        <dgm:presLayoutVars>
          <dgm:bulletEnabled val="1"/>
        </dgm:presLayoutVars>
      </dgm:prSet>
      <dgm:spPr/>
    </dgm:pt>
    <dgm:pt modelId="{6464FD78-8B77-43A6-8B0A-F59021DA7383}" type="pres">
      <dgm:prSet presAssocID="{DE22E522-C955-4870-AA37-7F2374DFB3CE}" presName="sibTrans" presStyleCnt="0"/>
      <dgm:spPr/>
    </dgm:pt>
    <dgm:pt modelId="{583900E5-EA8F-41FD-862B-04308A7AEB3B}" type="pres">
      <dgm:prSet presAssocID="{C4998086-6621-4187-999B-98E262FFB59E}" presName="textNode" presStyleLbl="node1" presStyleIdx="1" presStyleCnt="3">
        <dgm:presLayoutVars>
          <dgm:bulletEnabled val="1"/>
        </dgm:presLayoutVars>
      </dgm:prSet>
      <dgm:spPr/>
    </dgm:pt>
    <dgm:pt modelId="{4FE1339A-3294-445B-A442-E450AC9D6D6F}" type="pres">
      <dgm:prSet presAssocID="{ABCD33EB-986D-4DE5-A69B-854A5DFD649D}" presName="sibTrans" presStyleCnt="0"/>
      <dgm:spPr/>
    </dgm:pt>
    <dgm:pt modelId="{E8B638F1-D7BA-4401-B19E-46C76D0E07C4}" type="pres">
      <dgm:prSet presAssocID="{2B8C0348-AF94-41BE-AA64-61DBA9B1E37D}" presName="textNode" presStyleLbl="node1" presStyleIdx="2" presStyleCnt="3">
        <dgm:presLayoutVars>
          <dgm:bulletEnabled val="1"/>
        </dgm:presLayoutVars>
      </dgm:prSet>
      <dgm:spPr/>
    </dgm:pt>
  </dgm:ptLst>
  <dgm:cxnLst>
    <dgm:cxn modelId="{30CF5F15-F087-41FC-8E64-8CDCB42D96AC}" type="presOf" srcId="{C4998086-6621-4187-999B-98E262FFB59E}" destId="{583900E5-EA8F-41FD-862B-04308A7AEB3B}" srcOrd="0" destOrd="0" presId="urn:microsoft.com/office/officeart/2005/8/layout/hProcess9"/>
    <dgm:cxn modelId="{A2BDCE18-57C0-493E-9BBE-E5F29C71F962}" type="presOf" srcId="{2B8C0348-AF94-41BE-AA64-61DBA9B1E37D}" destId="{E8B638F1-D7BA-4401-B19E-46C76D0E07C4}" srcOrd="0" destOrd="0" presId="urn:microsoft.com/office/officeart/2005/8/layout/hProcess9"/>
    <dgm:cxn modelId="{7D003B3C-5418-4366-AD67-7589328E3F73}" srcId="{1246F550-F8A5-4F36-A5F5-4D790F59A0C8}" destId="{2B8C0348-AF94-41BE-AA64-61DBA9B1E37D}" srcOrd="2" destOrd="0" parTransId="{22304A17-F557-4033-AC2C-6217A5D6EAB5}" sibTransId="{BCCF07D9-2B89-4963-A3A3-FCAD7F57A255}"/>
    <dgm:cxn modelId="{8C39F975-475C-4CFF-808B-559156D37510}" type="presOf" srcId="{1246F550-F8A5-4F36-A5F5-4D790F59A0C8}" destId="{A2078965-D34D-4362-8521-A692136CA099}" srcOrd="0" destOrd="0" presId="urn:microsoft.com/office/officeart/2005/8/layout/hProcess9"/>
    <dgm:cxn modelId="{0C4DC158-D786-4A2C-9BB8-27E7122671DA}" srcId="{1246F550-F8A5-4F36-A5F5-4D790F59A0C8}" destId="{C0C0B3DF-36E1-40BB-AF1D-800560E4D1AD}" srcOrd="0" destOrd="0" parTransId="{7ADBB63D-FB2C-4A8F-BD9D-CA0BCCCFC79C}" sibTransId="{DE22E522-C955-4870-AA37-7F2374DFB3CE}"/>
    <dgm:cxn modelId="{2FFA4EB3-967C-46AC-8E56-73BEBABD6737}" type="presOf" srcId="{C0C0B3DF-36E1-40BB-AF1D-800560E4D1AD}" destId="{DEE824A6-F8FE-4C33-A7C5-1626575EB6C0}" srcOrd="0" destOrd="0" presId="urn:microsoft.com/office/officeart/2005/8/layout/hProcess9"/>
    <dgm:cxn modelId="{EB565EB6-66B9-4E45-973C-16D152E25F3F}" srcId="{1246F550-F8A5-4F36-A5F5-4D790F59A0C8}" destId="{C4998086-6621-4187-999B-98E262FFB59E}" srcOrd="1" destOrd="0" parTransId="{B5B6F689-718C-4F1A-88B1-06DAD8990F56}" sibTransId="{ABCD33EB-986D-4DE5-A69B-854A5DFD649D}"/>
    <dgm:cxn modelId="{BE52977D-12C3-4EE0-8ED0-0632FD3CA178}" type="presParOf" srcId="{A2078965-D34D-4362-8521-A692136CA099}" destId="{01EA1D8D-1F08-48A8-8851-451C04530696}" srcOrd="0" destOrd="0" presId="urn:microsoft.com/office/officeart/2005/8/layout/hProcess9"/>
    <dgm:cxn modelId="{63955FD1-30A2-4956-928B-B8C19AE80565}" type="presParOf" srcId="{A2078965-D34D-4362-8521-A692136CA099}" destId="{5D2AB9A3-3CDA-44F4-AF48-D5F4FD672FE0}" srcOrd="1" destOrd="0" presId="urn:microsoft.com/office/officeart/2005/8/layout/hProcess9"/>
    <dgm:cxn modelId="{D0A356A0-125E-4D83-8459-C2104F0353DA}" type="presParOf" srcId="{5D2AB9A3-3CDA-44F4-AF48-D5F4FD672FE0}" destId="{DEE824A6-F8FE-4C33-A7C5-1626575EB6C0}" srcOrd="0" destOrd="0" presId="urn:microsoft.com/office/officeart/2005/8/layout/hProcess9"/>
    <dgm:cxn modelId="{60C68093-A556-4C39-9F28-577A7AB8B3A1}" type="presParOf" srcId="{5D2AB9A3-3CDA-44F4-AF48-D5F4FD672FE0}" destId="{6464FD78-8B77-43A6-8B0A-F59021DA7383}" srcOrd="1" destOrd="0" presId="urn:microsoft.com/office/officeart/2005/8/layout/hProcess9"/>
    <dgm:cxn modelId="{4EE2466D-8D93-424B-84D0-A1184801BCCD}" type="presParOf" srcId="{5D2AB9A3-3CDA-44F4-AF48-D5F4FD672FE0}" destId="{583900E5-EA8F-41FD-862B-04308A7AEB3B}" srcOrd="2" destOrd="0" presId="urn:microsoft.com/office/officeart/2005/8/layout/hProcess9"/>
    <dgm:cxn modelId="{804059F8-907B-4DC9-B6A6-AF3C5B667B5B}" type="presParOf" srcId="{5D2AB9A3-3CDA-44F4-AF48-D5F4FD672FE0}" destId="{4FE1339A-3294-445B-A442-E450AC9D6D6F}" srcOrd="3" destOrd="0" presId="urn:microsoft.com/office/officeart/2005/8/layout/hProcess9"/>
    <dgm:cxn modelId="{BAEE82E4-C145-4490-83D5-FB44B250AD2A}" type="presParOf" srcId="{5D2AB9A3-3CDA-44F4-AF48-D5F4FD672FE0}" destId="{E8B638F1-D7BA-4401-B19E-46C76D0E07C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430440-B0F6-4252-952A-88EF99F363D7}" type="doc">
      <dgm:prSet loTypeId="urn:microsoft.com/office/officeart/2005/8/layout/pyramid2" loCatId="pyramid" qsTypeId="urn:microsoft.com/office/officeart/2005/8/quickstyle/3d2" qsCatId="3D" csTypeId="urn:microsoft.com/office/officeart/2005/8/colors/colorful2" csCatId="colorful" phldr="1"/>
      <dgm:spPr/>
    </dgm:pt>
    <dgm:pt modelId="{FE8517C6-1D39-4DEB-83DF-348D669F8E60}">
      <dgm:prSet phldrT="[Texto]"/>
      <dgm:spPr>
        <a:solidFill>
          <a:schemeClr val="accent2">
            <a:lumMod val="60000"/>
            <a:lumOff val="40000"/>
            <a:alpha val="90000"/>
          </a:schemeClr>
        </a:solidFill>
        <a:ln>
          <a:solidFill>
            <a:srgbClr val="FF7979"/>
          </a:solidFill>
        </a:ln>
      </dgm:spPr>
      <dgm:t>
        <a:bodyPr/>
        <a:lstStyle/>
        <a:p>
          <a:r>
            <a:rPr lang="es-PE" dirty="0"/>
            <a:t>Ley de Contrataciones del Estado</a:t>
          </a:r>
        </a:p>
      </dgm:t>
    </dgm:pt>
    <dgm:pt modelId="{91CF9077-FD75-4AA4-B066-10EFA3EFF8EC}" type="parTrans" cxnId="{9483076F-E28B-4BF4-8989-4DA8DFB96CE7}">
      <dgm:prSet/>
      <dgm:spPr/>
      <dgm:t>
        <a:bodyPr/>
        <a:lstStyle/>
        <a:p>
          <a:endParaRPr lang="es-PE"/>
        </a:p>
      </dgm:t>
    </dgm:pt>
    <dgm:pt modelId="{B709A1D3-95DB-41EA-A072-1B83F62AA7A0}" type="sibTrans" cxnId="{9483076F-E28B-4BF4-8989-4DA8DFB96CE7}">
      <dgm:prSet/>
      <dgm:spPr/>
      <dgm:t>
        <a:bodyPr/>
        <a:lstStyle/>
        <a:p>
          <a:endParaRPr lang="es-PE"/>
        </a:p>
      </dgm:t>
    </dgm:pt>
    <dgm:pt modelId="{2889BEA8-C5F6-45B7-9C5C-E95CAE816D1E}">
      <dgm:prSet phldrT="[Texto]"/>
      <dgm:spPr>
        <a:solidFill>
          <a:schemeClr val="accent2">
            <a:lumMod val="60000"/>
            <a:lumOff val="40000"/>
            <a:alpha val="90000"/>
          </a:schemeClr>
        </a:solidFill>
      </dgm:spPr>
      <dgm:t>
        <a:bodyPr/>
        <a:lstStyle/>
        <a:p>
          <a:r>
            <a:rPr lang="es-PE" dirty="0"/>
            <a:t>Directivas emitidas por el OSCE</a:t>
          </a:r>
        </a:p>
      </dgm:t>
    </dgm:pt>
    <dgm:pt modelId="{6CDD1C1F-8BF4-4DCD-A5A1-C38BA6DDEDD8}" type="parTrans" cxnId="{59E0D59D-ACC0-42C6-9263-59C75D79F779}">
      <dgm:prSet/>
      <dgm:spPr/>
      <dgm:t>
        <a:bodyPr/>
        <a:lstStyle/>
        <a:p>
          <a:endParaRPr lang="es-PE"/>
        </a:p>
      </dgm:t>
    </dgm:pt>
    <dgm:pt modelId="{FA393A9D-9A6A-49D6-B6ED-86282FB3BACC}" type="sibTrans" cxnId="{59E0D59D-ACC0-42C6-9263-59C75D79F779}">
      <dgm:prSet/>
      <dgm:spPr/>
      <dgm:t>
        <a:bodyPr/>
        <a:lstStyle/>
        <a:p>
          <a:endParaRPr lang="es-PE"/>
        </a:p>
      </dgm:t>
    </dgm:pt>
    <dgm:pt modelId="{53638AFE-970A-4283-B9B5-EE798EB4EAD7}">
      <dgm:prSet phldrT="[Texto]"/>
      <dgm:spPr>
        <a:solidFill>
          <a:schemeClr val="accent2">
            <a:lumMod val="60000"/>
            <a:lumOff val="40000"/>
            <a:alpha val="90000"/>
          </a:schemeClr>
        </a:solidFill>
      </dgm:spPr>
      <dgm:t>
        <a:bodyPr/>
        <a:lstStyle/>
        <a:p>
          <a:r>
            <a:rPr lang="es-PE" dirty="0"/>
            <a:t>Reglamento de la Ley de Contrataciones del Estado </a:t>
          </a:r>
        </a:p>
      </dgm:t>
    </dgm:pt>
    <dgm:pt modelId="{120188A0-CA1F-4353-9067-69E109D6E032}" type="parTrans" cxnId="{A86B3F94-76E4-404E-8DD9-51C5A19D5217}">
      <dgm:prSet/>
      <dgm:spPr/>
      <dgm:t>
        <a:bodyPr/>
        <a:lstStyle/>
        <a:p>
          <a:endParaRPr lang="es-PE"/>
        </a:p>
      </dgm:t>
    </dgm:pt>
    <dgm:pt modelId="{4649EAD6-7A80-4647-B560-0AC809DAF0DC}" type="sibTrans" cxnId="{A86B3F94-76E4-404E-8DD9-51C5A19D5217}">
      <dgm:prSet/>
      <dgm:spPr/>
      <dgm:t>
        <a:bodyPr/>
        <a:lstStyle/>
        <a:p>
          <a:endParaRPr lang="es-PE"/>
        </a:p>
      </dgm:t>
    </dgm:pt>
    <dgm:pt modelId="{015B43AD-7BAB-45E1-AB48-8DDA48C53911}" type="pres">
      <dgm:prSet presAssocID="{BC430440-B0F6-4252-952A-88EF99F363D7}" presName="compositeShape" presStyleCnt="0">
        <dgm:presLayoutVars>
          <dgm:dir/>
          <dgm:resizeHandles/>
        </dgm:presLayoutVars>
      </dgm:prSet>
      <dgm:spPr/>
    </dgm:pt>
    <dgm:pt modelId="{789300D8-EC2D-42EE-B32A-3C89BE6D2DD1}" type="pres">
      <dgm:prSet presAssocID="{BC430440-B0F6-4252-952A-88EF99F363D7}" presName="pyramid" presStyleLbl="node1" presStyleIdx="0" presStyleCnt="1" custLinFactNeighborX="-2388" custLinFactNeighborY="-5714"/>
      <dgm:spPr/>
    </dgm:pt>
    <dgm:pt modelId="{AE723A0E-5878-4AA4-9892-B749A1415433}" type="pres">
      <dgm:prSet presAssocID="{BC430440-B0F6-4252-952A-88EF99F363D7}" presName="theList" presStyleCnt="0"/>
      <dgm:spPr/>
    </dgm:pt>
    <dgm:pt modelId="{56C03158-2200-4230-B6C1-044B52A59A89}" type="pres">
      <dgm:prSet presAssocID="{FE8517C6-1D39-4DEB-83DF-348D669F8E60}" presName="aNode" presStyleLbl="fgAcc1" presStyleIdx="0" presStyleCnt="3">
        <dgm:presLayoutVars>
          <dgm:bulletEnabled val="1"/>
        </dgm:presLayoutVars>
      </dgm:prSet>
      <dgm:spPr/>
    </dgm:pt>
    <dgm:pt modelId="{4158502E-5C8E-40B1-A8CB-5FCFE394ADCA}" type="pres">
      <dgm:prSet presAssocID="{FE8517C6-1D39-4DEB-83DF-348D669F8E60}" presName="aSpace" presStyleCnt="0"/>
      <dgm:spPr/>
    </dgm:pt>
    <dgm:pt modelId="{A9E043DB-BEEC-4106-866B-DCEA28A0CD0D}" type="pres">
      <dgm:prSet presAssocID="{53638AFE-970A-4283-B9B5-EE798EB4EAD7}" presName="aNode" presStyleLbl="fgAcc1" presStyleIdx="1" presStyleCnt="3">
        <dgm:presLayoutVars>
          <dgm:bulletEnabled val="1"/>
        </dgm:presLayoutVars>
      </dgm:prSet>
      <dgm:spPr/>
    </dgm:pt>
    <dgm:pt modelId="{F2951B0C-68BA-4173-B76F-4CE56883F8BC}" type="pres">
      <dgm:prSet presAssocID="{53638AFE-970A-4283-B9B5-EE798EB4EAD7}" presName="aSpace" presStyleCnt="0"/>
      <dgm:spPr/>
    </dgm:pt>
    <dgm:pt modelId="{C4815AFE-FA74-43F2-9D84-203B4DA4F3EF}" type="pres">
      <dgm:prSet presAssocID="{2889BEA8-C5F6-45B7-9C5C-E95CAE816D1E}" presName="aNode" presStyleLbl="fgAcc1" presStyleIdx="2" presStyleCnt="3">
        <dgm:presLayoutVars>
          <dgm:bulletEnabled val="1"/>
        </dgm:presLayoutVars>
      </dgm:prSet>
      <dgm:spPr/>
    </dgm:pt>
    <dgm:pt modelId="{5387BF09-6813-4CD3-8798-5F7C5D14D80F}" type="pres">
      <dgm:prSet presAssocID="{2889BEA8-C5F6-45B7-9C5C-E95CAE816D1E}" presName="aSpace" presStyleCnt="0"/>
      <dgm:spPr/>
    </dgm:pt>
  </dgm:ptLst>
  <dgm:cxnLst>
    <dgm:cxn modelId="{6408EA14-D819-4727-AC58-293625F976E7}" type="presOf" srcId="{FE8517C6-1D39-4DEB-83DF-348D669F8E60}" destId="{56C03158-2200-4230-B6C1-044B52A59A89}" srcOrd="0" destOrd="0" presId="urn:microsoft.com/office/officeart/2005/8/layout/pyramid2"/>
    <dgm:cxn modelId="{8D87F41D-A1DC-4252-9B07-64958660829A}" type="presOf" srcId="{2889BEA8-C5F6-45B7-9C5C-E95CAE816D1E}" destId="{C4815AFE-FA74-43F2-9D84-203B4DA4F3EF}" srcOrd="0" destOrd="0" presId="urn:microsoft.com/office/officeart/2005/8/layout/pyramid2"/>
    <dgm:cxn modelId="{9483076F-E28B-4BF4-8989-4DA8DFB96CE7}" srcId="{BC430440-B0F6-4252-952A-88EF99F363D7}" destId="{FE8517C6-1D39-4DEB-83DF-348D669F8E60}" srcOrd="0" destOrd="0" parTransId="{91CF9077-FD75-4AA4-B066-10EFA3EFF8EC}" sibTransId="{B709A1D3-95DB-41EA-A072-1B83F62AA7A0}"/>
    <dgm:cxn modelId="{A86B3F94-76E4-404E-8DD9-51C5A19D5217}" srcId="{BC430440-B0F6-4252-952A-88EF99F363D7}" destId="{53638AFE-970A-4283-B9B5-EE798EB4EAD7}" srcOrd="1" destOrd="0" parTransId="{120188A0-CA1F-4353-9067-69E109D6E032}" sibTransId="{4649EAD6-7A80-4647-B560-0AC809DAF0DC}"/>
    <dgm:cxn modelId="{B7A37D95-0C93-4A8C-B6F2-298C11C55A5D}" type="presOf" srcId="{53638AFE-970A-4283-B9B5-EE798EB4EAD7}" destId="{A9E043DB-BEEC-4106-866B-DCEA28A0CD0D}" srcOrd="0" destOrd="0" presId="urn:microsoft.com/office/officeart/2005/8/layout/pyramid2"/>
    <dgm:cxn modelId="{59E0D59D-ACC0-42C6-9263-59C75D79F779}" srcId="{BC430440-B0F6-4252-952A-88EF99F363D7}" destId="{2889BEA8-C5F6-45B7-9C5C-E95CAE816D1E}" srcOrd="2" destOrd="0" parTransId="{6CDD1C1F-8BF4-4DCD-A5A1-C38BA6DDEDD8}" sibTransId="{FA393A9D-9A6A-49D6-B6ED-86282FB3BACC}"/>
    <dgm:cxn modelId="{5F2387A7-4A55-4CAA-BC70-91159ADB97C1}" type="presOf" srcId="{BC430440-B0F6-4252-952A-88EF99F363D7}" destId="{015B43AD-7BAB-45E1-AB48-8DDA48C53911}" srcOrd="0" destOrd="0" presId="urn:microsoft.com/office/officeart/2005/8/layout/pyramid2"/>
    <dgm:cxn modelId="{D7F4F862-DC53-41C1-BE8D-23D2D799E4C7}" type="presParOf" srcId="{015B43AD-7BAB-45E1-AB48-8DDA48C53911}" destId="{789300D8-EC2D-42EE-B32A-3C89BE6D2DD1}" srcOrd="0" destOrd="0" presId="urn:microsoft.com/office/officeart/2005/8/layout/pyramid2"/>
    <dgm:cxn modelId="{B2438C17-FD7F-487D-A966-53A1163AB9A5}" type="presParOf" srcId="{015B43AD-7BAB-45E1-AB48-8DDA48C53911}" destId="{AE723A0E-5878-4AA4-9892-B749A1415433}" srcOrd="1" destOrd="0" presId="urn:microsoft.com/office/officeart/2005/8/layout/pyramid2"/>
    <dgm:cxn modelId="{6653E0AD-CAE3-4019-9269-92F01AD6DCC9}" type="presParOf" srcId="{AE723A0E-5878-4AA4-9892-B749A1415433}" destId="{56C03158-2200-4230-B6C1-044B52A59A89}" srcOrd="0" destOrd="0" presId="urn:microsoft.com/office/officeart/2005/8/layout/pyramid2"/>
    <dgm:cxn modelId="{E2D895FC-01F9-4DB0-BC78-E111632DC95A}" type="presParOf" srcId="{AE723A0E-5878-4AA4-9892-B749A1415433}" destId="{4158502E-5C8E-40B1-A8CB-5FCFE394ADCA}" srcOrd="1" destOrd="0" presId="urn:microsoft.com/office/officeart/2005/8/layout/pyramid2"/>
    <dgm:cxn modelId="{FCCEC316-AFDE-43F8-B73D-7426A33C0C7F}" type="presParOf" srcId="{AE723A0E-5878-4AA4-9892-B749A1415433}" destId="{A9E043DB-BEEC-4106-866B-DCEA28A0CD0D}" srcOrd="2" destOrd="0" presId="urn:microsoft.com/office/officeart/2005/8/layout/pyramid2"/>
    <dgm:cxn modelId="{82486EAD-CDA6-4DEA-9E7E-897B881BF404}" type="presParOf" srcId="{AE723A0E-5878-4AA4-9892-B749A1415433}" destId="{F2951B0C-68BA-4173-B76F-4CE56883F8BC}" srcOrd="3" destOrd="0" presId="urn:microsoft.com/office/officeart/2005/8/layout/pyramid2"/>
    <dgm:cxn modelId="{12C4534E-5C81-4C0D-9E97-BB816208D448}" type="presParOf" srcId="{AE723A0E-5878-4AA4-9892-B749A1415433}" destId="{C4815AFE-FA74-43F2-9D84-203B4DA4F3EF}" srcOrd="4" destOrd="0" presId="urn:microsoft.com/office/officeart/2005/8/layout/pyramid2"/>
    <dgm:cxn modelId="{054B6337-32AA-42DA-B663-0B09418F9E5E}" type="presParOf" srcId="{AE723A0E-5878-4AA4-9892-B749A1415433}" destId="{5387BF09-6813-4CD3-8798-5F7C5D14D80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1DA894-1915-41B9-87FE-638DB1D3E0E9}" type="doc">
      <dgm:prSet loTypeId="urn:microsoft.com/office/officeart/2005/8/layout/hierarchy3" loCatId="list" qsTypeId="urn:microsoft.com/office/officeart/2005/8/quickstyle/3d2" qsCatId="3D" csTypeId="urn:microsoft.com/office/officeart/2005/8/colors/colorful2" csCatId="colorful" phldr="1"/>
      <dgm:spPr/>
      <dgm:t>
        <a:bodyPr/>
        <a:lstStyle/>
        <a:p>
          <a:endParaRPr lang="es-PE"/>
        </a:p>
      </dgm:t>
    </dgm:pt>
    <dgm:pt modelId="{8B749F6D-A8C6-4FFF-8DE1-AC8ABD13EF33}">
      <dgm:prSet phldrT="[Texto]" custT="1"/>
      <dgm:spPr/>
      <dgm:t>
        <a:bodyPr/>
        <a:lstStyle/>
        <a:p>
          <a:r>
            <a:rPr lang="es-ES" sz="2800" dirty="0">
              <a:solidFill>
                <a:schemeClr val="tx1"/>
              </a:solidFill>
            </a:rPr>
            <a:t>Ámbito Subjetivo</a:t>
          </a:r>
          <a:endParaRPr lang="es-PE" sz="2800" dirty="0">
            <a:solidFill>
              <a:schemeClr val="tx1"/>
            </a:solidFill>
          </a:endParaRPr>
        </a:p>
      </dgm:t>
    </dgm:pt>
    <dgm:pt modelId="{CE509025-6878-4EB6-A85E-45FA77DC41C5}" type="parTrans" cxnId="{83281721-7923-4B02-B490-2463A564F5BE}">
      <dgm:prSet/>
      <dgm:spPr/>
      <dgm:t>
        <a:bodyPr/>
        <a:lstStyle/>
        <a:p>
          <a:endParaRPr lang="es-PE">
            <a:solidFill>
              <a:schemeClr val="tx1"/>
            </a:solidFill>
          </a:endParaRPr>
        </a:p>
      </dgm:t>
    </dgm:pt>
    <dgm:pt modelId="{968E3B46-1BE3-4E19-8CBD-F08BD4F40843}" type="sibTrans" cxnId="{83281721-7923-4B02-B490-2463A564F5BE}">
      <dgm:prSet/>
      <dgm:spPr/>
      <dgm:t>
        <a:bodyPr/>
        <a:lstStyle/>
        <a:p>
          <a:endParaRPr lang="es-PE">
            <a:solidFill>
              <a:schemeClr val="tx1"/>
            </a:solidFill>
          </a:endParaRPr>
        </a:p>
      </dgm:t>
    </dgm:pt>
    <dgm:pt modelId="{C3642D3C-3904-49F1-9553-DB7EE8A6849A}">
      <dgm:prSet phldrT="[Texto]" custT="1"/>
      <dgm:spPr/>
      <dgm:t>
        <a:bodyPr/>
        <a:lstStyle/>
        <a:p>
          <a:r>
            <a:rPr lang="es-ES" sz="2000" dirty="0">
              <a:solidFill>
                <a:srgbClr val="FF0000"/>
              </a:solidFill>
            </a:rPr>
            <a:t>¿Quiénes?</a:t>
          </a:r>
        </a:p>
        <a:p>
          <a:r>
            <a:rPr lang="es-PE" sz="2000" dirty="0">
              <a:solidFill>
                <a:prstClr val="black"/>
              </a:solidFill>
            </a:rPr>
            <a:t>Sujetos a quienes se aplica la Ley. Están bajo el término </a:t>
          </a:r>
          <a:r>
            <a:rPr lang="es-PE" sz="2000" b="1" dirty="0"/>
            <a:t>Entidad</a:t>
          </a:r>
          <a:r>
            <a:rPr lang="es-PE" sz="2000" b="0" dirty="0"/>
            <a:t>.</a:t>
          </a:r>
          <a:endParaRPr lang="es-PE" sz="2000" dirty="0">
            <a:solidFill>
              <a:schemeClr val="tx1"/>
            </a:solidFill>
          </a:endParaRPr>
        </a:p>
      </dgm:t>
    </dgm:pt>
    <dgm:pt modelId="{A4B8B30A-531D-46CE-B062-0AB8D851284F}" type="parTrans" cxnId="{A59D2A9E-EF8F-414C-81A0-46715E12A3EF}">
      <dgm:prSet/>
      <dgm:spPr/>
      <dgm:t>
        <a:bodyPr/>
        <a:lstStyle/>
        <a:p>
          <a:endParaRPr lang="es-PE">
            <a:solidFill>
              <a:schemeClr val="tx1"/>
            </a:solidFill>
          </a:endParaRPr>
        </a:p>
      </dgm:t>
    </dgm:pt>
    <dgm:pt modelId="{F6E83BBF-4704-48BB-8DBE-7565B6B890BC}" type="sibTrans" cxnId="{A59D2A9E-EF8F-414C-81A0-46715E12A3EF}">
      <dgm:prSet/>
      <dgm:spPr/>
      <dgm:t>
        <a:bodyPr/>
        <a:lstStyle/>
        <a:p>
          <a:endParaRPr lang="es-PE">
            <a:solidFill>
              <a:schemeClr val="tx1"/>
            </a:solidFill>
          </a:endParaRPr>
        </a:p>
      </dgm:t>
    </dgm:pt>
    <dgm:pt modelId="{99941328-C652-4627-92D8-6E7EFD53AE07}">
      <dgm:prSet phldrT="[Texto]" custT="1"/>
      <dgm:spPr>
        <a:solidFill>
          <a:schemeClr val="accent5">
            <a:lumMod val="60000"/>
            <a:lumOff val="40000"/>
          </a:schemeClr>
        </a:solidFill>
      </dgm:spPr>
      <dgm:t>
        <a:bodyPr/>
        <a:lstStyle/>
        <a:p>
          <a:r>
            <a:rPr lang="es-ES" sz="2800" dirty="0">
              <a:solidFill>
                <a:schemeClr val="tx1"/>
              </a:solidFill>
            </a:rPr>
            <a:t>Ámbito Objetivo </a:t>
          </a:r>
          <a:endParaRPr lang="es-PE" sz="2800" dirty="0">
            <a:solidFill>
              <a:schemeClr val="tx1"/>
            </a:solidFill>
          </a:endParaRPr>
        </a:p>
      </dgm:t>
    </dgm:pt>
    <dgm:pt modelId="{5DF28003-8B23-4619-B8BC-D2E7668FEC5F}" type="parTrans" cxnId="{C5A42AF1-AB74-41C5-B770-7FC3CE1136AB}">
      <dgm:prSet/>
      <dgm:spPr/>
      <dgm:t>
        <a:bodyPr/>
        <a:lstStyle/>
        <a:p>
          <a:endParaRPr lang="es-PE">
            <a:solidFill>
              <a:schemeClr val="tx1"/>
            </a:solidFill>
          </a:endParaRPr>
        </a:p>
      </dgm:t>
    </dgm:pt>
    <dgm:pt modelId="{246E91DB-E125-40B2-85EC-9A987718F32E}" type="sibTrans" cxnId="{C5A42AF1-AB74-41C5-B770-7FC3CE1136AB}">
      <dgm:prSet/>
      <dgm:spPr/>
      <dgm:t>
        <a:bodyPr/>
        <a:lstStyle/>
        <a:p>
          <a:endParaRPr lang="es-PE">
            <a:solidFill>
              <a:schemeClr val="tx1"/>
            </a:solidFill>
          </a:endParaRPr>
        </a:p>
      </dgm:t>
    </dgm:pt>
    <dgm:pt modelId="{22C6076D-AE5D-4BDD-8D2A-2120C8A788FC}">
      <dgm:prSet phldrT="[Texto]" custT="1"/>
      <dgm:spPr/>
      <dgm:t>
        <a:bodyPr/>
        <a:lstStyle/>
        <a:p>
          <a:r>
            <a:rPr lang="es-ES" sz="2000" dirty="0">
              <a:solidFill>
                <a:srgbClr val="FF0000"/>
              </a:solidFill>
            </a:rPr>
            <a:t>¿Para qué? y </a:t>
          </a:r>
        </a:p>
        <a:p>
          <a:r>
            <a:rPr lang="es-ES" sz="2000" dirty="0">
              <a:solidFill>
                <a:srgbClr val="FF0000"/>
              </a:solidFill>
            </a:rPr>
            <a:t>¿Con qué?</a:t>
          </a:r>
        </a:p>
        <a:p>
          <a:r>
            <a:rPr lang="es-PE" sz="2000" dirty="0">
              <a:solidFill>
                <a:prstClr val="black"/>
              </a:solidFill>
            </a:rPr>
            <a:t>La contratación de </a:t>
          </a:r>
          <a:r>
            <a:rPr lang="es-PE" sz="2000" b="1" dirty="0">
              <a:solidFill>
                <a:prstClr val="black"/>
              </a:solidFill>
            </a:rPr>
            <a:t>bienes, servicios y obras </a:t>
          </a:r>
          <a:r>
            <a:rPr lang="es-PE" sz="2000" dirty="0">
              <a:solidFill>
                <a:prstClr val="black"/>
              </a:solidFill>
            </a:rPr>
            <a:t>con cargo a </a:t>
          </a:r>
          <a:r>
            <a:rPr lang="es-PE" sz="2000" b="1" dirty="0">
              <a:solidFill>
                <a:prstClr val="black"/>
              </a:solidFill>
            </a:rPr>
            <a:t>fondos públicos</a:t>
          </a:r>
          <a:r>
            <a:rPr lang="es-PE" sz="2000" b="0" dirty="0">
              <a:solidFill>
                <a:prstClr val="black"/>
              </a:solidFill>
            </a:rPr>
            <a:t>.</a:t>
          </a:r>
          <a:endParaRPr lang="es-PE" sz="2000" b="1" dirty="0">
            <a:solidFill>
              <a:schemeClr val="tx1"/>
            </a:solidFill>
          </a:endParaRPr>
        </a:p>
      </dgm:t>
    </dgm:pt>
    <dgm:pt modelId="{CAFCC8FE-5010-4EB4-99C9-81E55778C7D7}" type="parTrans" cxnId="{A68BAB3C-FE8B-437D-AC4A-91F99CB1C8E4}">
      <dgm:prSet/>
      <dgm:spPr/>
      <dgm:t>
        <a:bodyPr/>
        <a:lstStyle/>
        <a:p>
          <a:endParaRPr lang="es-PE">
            <a:solidFill>
              <a:schemeClr val="tx1"/>
            </a:solidFill>
          </a:endParaRPr>
        </a:p>
      </dgm:t>
    </dgm:pt>
    <dgm:pt modelId="{CDD96C23-1514-417C-B56A-BF9E1DB2F216}" type="sibTrans" cxnId="{A68BAB3C-FE8B-437D-AC4A-91F99CB1C8E4}">
      <dgm:prSet/>
      <dgm:spPr/>
      <dgm:t>
        <a:bodyPr/>
        <a:lstStyle/>
        <a:p>
          <a:endParaRPr lang="es-PE">
            <a:solidFill>
              <a:schemeClr val="tx1"/>
            </a:solidFill>
          </a:endParaRPr>
        </a:p>
      </dgm:t>
    </dgm:pt>
    <dgm:pt modelId="{69601625-D031-4D29-8460-C0BC9E151E39}" type="pres">
      <dgm:prSet presAssocID="{CB1DA894-1915-41B9-87FE-638DB1D3E0E9}" presName="diagram" presStyleCnt="0">
        <dgm:presLayoutVars>
          <dgm:chPref val="1"/>
          <dgm:dir/>
          <dgm:animOne val="branch"/>
          <dgm:animLvl val="lvl"/>
          <dgm:resizeHandles/>
        </dgm:presLayoutVars>
      </dgm:prSet>
      <dgm:spPr/>
    </dgm:pt>
    <dgm:pt modelId="{A0CA890A-21A6-41B5-AE9B-6C4F5641F88D}" type="pres">
      <dgm:prSet presAssocID="{8B749F6D-A8C6-4FFF-8DE1-AC8ABD13EF33}" presName="root" presStyleCnt="0"/>
      <dgm:spPr/>
    </dgm:pt>
    <dgm:pt modelId="{F62A67F7-B9C5-4B63-ACC0-A3353856F5CC}" type="pres">
      <dgm:prSet presAssocID="{8B749F6D-A8C6-4FFF-8DE1-AC8ABD13EF33}" presName="rootComposite" presStyleCnt="0"/>
      <dgm:spPr/>
    </dgm:pt>
    <dgm:pt modelId="{F874230A-8063-4ECB-B37C-E7DE0868984C}" type="pres">
      <dgm:prSet presAssocID="{8B749F6D-A8C6-4FFF-8DE1-AC8ABD13EF33}" presName="rootText" presStyleLbl="node1" presStyleIdx="0" presStyleCnt="2"/>
      <dgm:spPr/>
    </dgm:pt>
    <dgm:pt modelId="{9C38FC26-D3E4-4B14-82EC-4FC42A4AA6C5}" type="pres">
      <dgm:prSet presAssocID="{8B749F6D-A8C6-4FFF-8DE1-AC8ABD13EF33}" presName="rootConnector" presStyleLbl="node1" presStyleIdx="0" presStyleCnt="2"/>
      <dgm:spPr/>
    </dgm:pt>
    <dgm:pt modelId="{0668B2D3-25FB-4372-9410-D657A49EA429}" type="pres">
      <dgm:prSet presAssocID="{8B749F6D-A8C6-4FFF-8DE1-AC8ABD13EF33}" presName="childShape" presStyleCnt="0"/>
      <dgm:spPr/>
    </dgm:pt>
    <dgm:pt modelId="{8D0A8300-C29D-4FA0-B1A4-C0758A079330}" type="pres">
      <dgm:prSet presAssocID="{A4B8B30A-531D-46CE-B062-0AB8D851284F}" presName="Name13" presStyleLbl="parChTrans1D2" presStyleIdx="0" presStyleCnt="2"/>
      <dgm:spPr/>
    </dgm:pt>
    <dgm:pt modelId="{802706FB-F9E7-4D3C-B1AA-59234D72802F}" type="pres">
      <dgm:prSet presAssocID="{C3642D3C-3904-49F1-9553-DB7EE8A6849A}" presName="childText" presStyleLbl="bgAcc1" presStyleIdx="0" presStyleCnt="2" custScaleX="107578" custScaleY="189465" custLinFactNeighborY="28123">
        <dgm:presLayoutVars>
          <dgm:bulletEnabled val="1"/>
        </dgm:presLayoutVars>
      </dgm:prSet>
      <dgm:spPr/>
    </dgm:pt>
    <dgm:pt modelId="{470EAE5A-790A-4476-A380-6E96D3F2028F}" type="pres">
      <dgm:prSet presAssocID="{99941328-C652-4627-92D8-6E7EFD53AE07}" presName="root" presStyleCnt="0"/>
      <dgm:spPr/>
    </dgm:pt>
    <dgm:pt modelId="{E196078E-B45D-4B46-A603-63E90F3AF0B6}" type="pres">
      <dgm:prSet presAssocID="{99941328-C652-4627-92D8-6E7EFD53AE07}" presName="rootComposite" presStyleCnt="0"/>
      <dgm:spPr/>
    </dgm:pt>
    <dgm:pt modelId="{B2B09D84-A003-43F0-961B-FE61F2D8F7B3}" type="pres">
      <dgm:prSet presAssocID="{99941328-C652-4627-92D8-6E7EFD53AE07}" presName="rootText" presStyleLbl="node1" presStyleIdx="1" presStyleCnt="2"/>
      <dgm:spPr/>
    </dgm:pt>
    <dgm:pt modelId="{73816C36-C6D9-4A84-AEBB-E9CB7ACCBC89}" type="pres">
      <dgm:prSet presAssocID="{99941328-C652-4627-92D8-6E7EFD53AE07}" presName="rootConnector" presStyleLbl="node1" presStyleIdx="1" presStyleCnt="2"/>
      <dgm:spPr/>
    </dgm:pt>
    <dgm:pt modelId="{AC3A918B-F29D-40F4-8A16-187E958141ED}" type="pres">
      <dgm:prSet presAssocID="{99941328-C652-4627-92D8-6E7EFD53AE07}" presName="childShape" presStyleCnt="0"/>
      <dgm:spPr/>
    </dgm:pt>
    <dgm:pt modelId="{8151DA1F-5747-46B9-A529-234E082F0817}" type="pres">
      <dgm:prSet presAssocID="{CAFCC8FE-5010-4EB4-99C9-81E55778C7D7}" presName="Name13" presStyleLbl="parChTrans1D2" presStyleIdx="1" presStyleCnt="2"/>
      <dgm:spPr/>
    </dgm:pt>
    <dgm:pt modelId="{4AE705ED-E509-48BF-9157-45C5BC91932B}" type="pres">
      <dgm:prSet presAssocID="{22C6076D-AE5D-4BDD-8D2A-2120C8A788FC}" presName="childText" presStyleLbl="bgAcc1" presStyleIdx="1" presStyleCnt="2" custScaleX="115985" custScaleY="190344" custLinFactNeighborY="28123">
        <dgm:presLayoutVars>
          <dgm:bulletEnabled val="1"/>
        </dgm:presLayoutVars>
      </dgm:prSet>
      <dgm:spPr/>
    </dgm:pt>
  </dgm:ptLst>
  <dgm:cxnLst>
    <dgm:cxn modelId="{A785EF08-031B-4F11-A668-98D554E5B0BB}" type="presOf" srcId="{C3642D3C-3904-49F1-9553-DB7EE8A6849A}" destId="{802706FB-F9E7-4D3C-B1AA-59234D72802F}" srcOrd="0" destOrd="0" presId="urn:microsoft.com/office/officeart/2005/8/layout/hierarchy3"/>
    <dgm:cxn modelId="{1F01EE14-4DB5-4719-9ABB-64724D3F8B1D}" type="presOf" srcId="{A4B8B30A-531D-46CE-B062-0AB8D851284F}" destId="{8D0A8300-C29D-4FA0-B1A4-C0758A079330}" srcOrd="0" destOrd="0" presId="urn:microsoft.com/office/officeart/2005/8/layout/hierarchy3"/>
    <dgm:cxn modelId="{5CAA0D15-CDD6-4BBE-896E-FE3227B66FA7}" type="presOf" srcId="{8B749F6D-A8C6-4FFF-8DE1-AC8ABD13EF33}" destId="{F874230A-8063-4ECB-B37C-E7DE0868984C}" srcOrd="0" destOrd="0" presId="urn:microsoft.com/office/officeart/2005/8/layout/hierarchy3"/>
    <dgm:cxn modelId="{30E2DF15-BDE7-4108-856D-2A152EC1DB75}" type="presOf" srcId="{CB1DA894-1915-41B9-87FE-638DB1D3E0E9}" destId="{69601625-D031-4D29-8460-C0BC9E151E39}" srcOrd="0" destOrd="0" presId="urn:microsoft.com/office/officeart/2005/8/layout/hierarchy3"/>
    <dgm:cxn modelId="{83281721-7923-4B02-B490-2463A564F5BE}" srcId="{CB1DA894-1915-41B9-87FE-638DB1D3E0E9}" destId="{8B749F6D-A8C6-4FFF-8DE1-AC8ABD13EF33}" srcOrd="0" destOrd="0" parTransId="{CE509025-6878-4EB6-A85E-45FA77DC41C5}" sibTransId="{968E3B46-1BE3-4E19-8CBD-F08BD4F40843}"/>
    <dgm:cxn modelId="{C96EC322-5409-4619-B4A8-DC348AC534A4}" type="presOf" srcId="{99941328-C652-4627-92D8-6E7EFD53AE07}" destId="{73816C36-C6D9-4A84-AEBB-E9CB7ACCBC89}" srcOrd="1" destOrd="0" presId="urn:microsoft.com/office/officeart/2005/8/layout/hierarchy3"/>
    <dgm:cxn modelId="{6205002A-DB79-4D11-ACD3-B89576535C66}" type="presOf" srcId="{8B749F6D-A8C6-4FFF-8DE1-AC8ABD13EF33}" destId="{9C38FC26-D3E4-4B14-82EC-4FC42A4AA6C5}" srcOrd="1" destOrd="0" presId="urn:microsoft.com/office/officeart/2005/8/layout/hierarchy3"/>
    <dgm:cxn modelId="{A68BAB3C-FE8B-437D-AC4A-91F99CB1C8E4}" srcId="{99941328-C652-4627-92D8-6E7EFD53AE07}" destId="{22C6076D-AE5D-4BDD-8D2A-2120C8A788FC}" srcOrd="0" destOrd="0" parTransId="{CAFCC8FE-5010-4EB4-99C9-81E55778C7D7}" sibTransId="{CDD96C23-1514-417C-B56A-BF9E1DB2F216}"/>
    <dgm:cxn modelId="{A59D2A9E-EF8F-414C-81A0-46715E12A3EF}" srcId="{8B749F6D-A8C6-4FFF-8DE1-AC8ABD13EF33}" destId="{C3642D3C-3904-49F1-9553-DB7EE8A6849A}" srcOrd="0" destOrd="0" parTransId="{A4B8B30A-531D-46CE-B062-0AB8D851284F}" sibTransId="{F6E83BBF-4704-48BB-8DBE-7565B6B890BC}"/>
    <dgm:cxn modelId="{EE0E6FC2-0179-45B9-BC8D-27E9F6361B2B}" type="presOf" srcId="{99941328-C652-4627-92D8-6E7EFD53AE07}" destId="{B2B09D84-A003-43F0-961B-FE61F2D8F7B3}" srcOrd="0" destOrd="0" presId="urn:microsoft.com/office/officeart/2005/8/layout/hierarchy3"/>
    <dgm:cxn modelId="{05E9EFE0-8332-479F-8509-5FEA8B21B9C5}" type="presOf" srcId="{22C6076D-AE5D-4BDD-8D2A-2120C8A788FC}" destId="{4AE705ED-E509-48BF-9157-45C5BC91932B}" srcOrd="0" destOrd="0" presId="urn:microsoft.com/office/officeart/2005/8/layout/hierarchy3"/>
    <dgm:cxn modelId="{C5A42AF1-AB74-41C5-B770-7FC3CE1136AB}" srcId="{CB1DA894-1915-41B9-87FE-638DB1D3E0E9}" destId="{99941328-C652-4627-92D8-6E7EFD53AE07}" srcOrd="1" destOrd="0" parTransId="{5DF28003-8B23-4619-B8BC-D2E7668FEC5F}" sibTransId="{246E91DB-E125-40B2-85EC-9A987718F32E}"/>
    <dgm:cxn modelId="{79736BF5-A654-40E3-BF70-F536CD2F6364}" type="presOf" srcId="{CAFCC8FE-5010-4EB4-99C9-81E55778C7D7}" destId="{8151DA1F-5747-46B9-A529-234E082F0817}" srcOrd="0" destOrd="0" presId="urn:microsoft.com/office/officeart/2005/8/layout/hierarchy3"/>
    <dgm:cxn modelId="{ADA2023F-4116-4F19-B203-67775906AC48}" type="presParOf" srcId="{69601625-D031-4D29-8460-C0BC9E151E39}" destId="{A0CA890A-21A6-41B5-AE9B-6C4F5641F88D}" srcOrd="0" destOrd="0" presId="urn:microsoft.com/office/officeart/2005/8/layout/hierarchy3"/>
    <dgm:cxn modelId="{DCE642C1-7EBA-4E77-B297-CEB081AD0C33}" type="presParOf" srcId="{A0CA890A-21A6-41B5-AE9B-6C4F5641F88D}" destId="{F62A67F7-B9C5-4B63-ACC0-A3353856F5CC}" srcOrd="0" destOrd="0" presId="urn:microsoft.com/office/officeart/2005/8/layout/hierarchy3"/>
    <dgm:cxn modelId="{632F2144-F14C-43C4-B587-D306D0CAE119}" type="presParOf" srcId="{F62A67F7-B9C5-4B63-ACC0-A3353856F5CC}" destId="{F874230A-8063-4ECB-B37C-E7DE0868984C}" srcOrd="0" destOrd="0" presId="urn:microsoft.com/office/officeart/2005/8/layout/hierarchy3"/>
    <dgm:cxn modelId="{DD1311C5-B9C8-49B5-9EAD-0C5DBA0F4620}" type="presParOf" srcId="{F62A67F7-B9C5-4B63-ACC0-A3353856F5CC}" destId="{9C38FC26-D3E4-4B14-82EC-4FC42A4AA6C5}" srcOrd="1" destOrd="0" presId="urn:microsoft.com/office/officeart/2005/8/layout/hierarchy3"/>
    <dgm:cxn modelId="{60A39C53-E111-4523-893D-9D54D1FA2465}" type="presParOf" srcId="{A0CA890A-21A6-41B5-AE9B-6C4F5641F88D}" destId="{0668B2D3-25FB-4372-9410-D657A49EA429}" srcOrd="1" destOrd="0" presId="urn:microsoft.com/office/officeart/2005/8/layout/hierarchy3"/>
    <dgm:cxn modelId="{7B447F04-56FC-4E3A-96D1-EE8DD22D9E8C}" type="presParOf" srcId="{0668B2D3-25FB-4372-9410-D657A49EA429}" destId="{8D0A8300-C29D-4FA0-B1A4-C0758A079330}" srcOrd="0" destOrd="0" presId="urn:microsoft.com/office/officeart/2005/8/layout/hierarchy3"/>
    <dgm:cxn modelId="{D0963FA6-0291-47AE-8FC4-C0B654EB9966}" type="presParOf" srcId="{0668B2D3-25FB-4372-9410-D657A49EA429}" destId="{802706FB-F9E7-4D3C-B1AA-59234D72802F}" srcOrd="1" destOrd="0" presId="urn:microsoft.com/office/officeart/2005/8/layout/hierarchy3"/>
    <dgm:cxn modelId="{307B15E2-3430-4826-AB79-7436D975E30A}" type="presParOf" srcId="{69601625-D031-4D29-8460-C0BC9E151E39}" destId="{470EAE5A-790A-4476-A380-6E96D3F2028F}" srcOrd="1" destOrd="0" presId="urn:microsoft.com/office/officeart/2005/8/layout/hierarchy3"/>
    <dgm:cxn modelId="{E4247E82-D4EA-4864-BFCA-CAB06BEE614E}" type="presParOf" srcId="{470EAE5A-790A-4476-A380-6E96D3F2028F}" destId="{E196078E-B45D-4B46-A603-63E90F3AF0B6}" srcOrd="0" destOrd="0" presId="urn:microsoft.com/office/officeart/2005/8/layout/hierarchy3"/>
    <dgm:cxn modelId="{4B707C63-7D67-40CE-8586-1F246F121662}" type="presParOf" srcId="{E196078E-B45D-4B46-A603-63E90F3AF0B6}" destId="{B2B09D84-A003-43F0-961B-FE61F2D8F7B3}" srcOrd="0" destOrd="0" presId="urn:microsoft.com/office/officeart/2005/8/layout/hierarchy3"/>
    <dgm:cxn modelId="{EBC13F59-705D-4D9A-8B37-2F758E99FEA9}" type="presParOf" srcId="{E196078E-B45D-4B46-A603-63E90F3AF0B6}" destId="{73816C36-C6D9-4A84-AEBB-E9CB7ACCBC89}" srcOrd="1" destOrd="0" presId="urn:microsoft.com/office/officeart/2005/8/layout/hierarchy3"/>
    <dgm:cxn modelId="{D2963D26-B2B5-4ECA-AB39-617E4CF1B71C}" type="presParOf" srcId="{470EAE5A-790A-4476-A380-6E96D3F2028F}" destId="{AC3A918B-F29D-40F4-8A16-187E958141ED}" srcOrd="1" destOrd="0" presId="urn:microsoft.com/office/officeart/2005/8/layout/hierarchy3"/>
    <dgm:cxn modelId="{62915E2D-F4C7-4906-B12F-F0195D7D249C}" type="presParOf" srcId="{AC3A918B-F29D-40F4-8A16-187E958141ED}" destId="{8151DA1F-5747-46B9-A529-234E082F0817}" srcOrd="0" destOrd="0" presId="urn:microsoft.com/office/officeart/2005/8/layout/hierarchy3"/>
    <dgm:cxn modelId="{588097A1-20EC-45D2-8181-5F1A0259C0D3}" type="presParOf" srcId="{AC3A918B-F29D-40F4-8A16-187E958141ED}" destId="{4AE705ED-E509-48BF-9157-45C5BC91932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F069F1-4236-41E4-8CC3-AFBFB2CE82E7}" type="doc">
      <dgm:prSet loTypeId="urn:microsoft.com/office/officeart/2005/8/layout/venn1" loCatId="relationship" qsTypeId="urn:microsoft.com/office/officeart/2005/8/quickstyle/simple1" qsCatId="simple" csTypeId="urn:microsoft.com/office/officeart/2005/8/colors/accent1_2" csCatId="accent1" phldr="1"/>
      <dgm:spPr/>
    </dgm:pt>
    <dgm:pt modelId="{AFD2BFE0-AAC6-4BB0-9DBC-894C7E2F50A5}">
      <dgm:prSet phldrT="[Texto]"/>
      <dgm:spPr/>
      <dgm:t>
        <a:bodyPr/>
        <a:lstStyle/>
        <a:p>
          <a:r>
            <a:rPr lang="es-PE" dirty="0"/>
            <a:t>Bienes</a:t>
          </a:r>
        </a:p>
        <a:p>
          <a:r>
            <a:rPr lang="es-PE" dirty="0"/>
            <a:t>Servicios</a:t>
          </a:r>
        </a:p>
        <a:p>
          <a:r>
            <a:rPr lang="es-PE" dirty="0"/>
            <a:t>Obras</a:t>
          </a:r>
        </a:p>
      </dgm:t>
    </dgm:pt>
    <dgm:pt modelId="{EB61B71F-0155-430F-A9AD-AA2C9ABF66AA}" type="parTrans" cxnId="{144A844E-875A-4947-A2AF-C1C2377A53E9}">
      <dgm:prSet/>
      <dgm:spPr/>
      <dgm:t>
        <a:bodyPr/>
        <a:lstStyle/>
        <a:p>
          <a:endParaRPr lang="es-PE"/>
        </a:p>
      </dgm:t>
    </dgm:pt>
    <dgm:pt modelId="{B3154D96-CA76-470D-B100-75902B67941B}" type="sibTrans" cxnId="{144A844E-875A-4947-A2AF-C1C2377A53E9}">
      <dgm:prSet/>
      <dgm:spPr/>
      <dgm:t>
        <a:bodyPr/>
        <a:lstStyle/>
        <a:p>
          <a:endParaRPr lang="es-PE"/>
        </a:p>
      </dgm:t>
    </dgm:pt>
    <dgm:pt modelId="{2E740158-FAA0-40A9-82E0-0F25FA9437CE}">
      <dgm:prSet phldrT="[Texto]"/>
      <dgm:spPr/>
      <dgm:t>
        <a:bodyPr/>
        <a:lstStyle/>
        <a:p>
          <a:r>
            <a:rPr lang="es-PE" dirty="0"/>
            <a:t>Recursos Públicos</a:t>
          </a:r>
        </a:p>
      </dgm:t>
    </dgm:pt>
    <dgm:pt modelId="{C79B76A9-9EBF-4D33-97F1-03F3516662FF}" type="parTrans" cxnId="{96A4B4DF-CA5C-4F32-9D4E-7069048E292D}">
      <dgm:prSet/>
      <dgm:spPr/>
      <dgm:t>
        <a:bodyPr/>
        <a:lstStyle/>
        <a:p>
          <a:endParaRPr lang="es-PE"/>
        </a:p>
      </dgm:t>
    </dgm:pt>
    <dgm:pt modelId="{89849AC8-E4F2-40B0-83AF-EC2ED86B7D67}" type="sibTrans" cxnId="{96A4B4DF-CA5C-4F32-9D4E-7069048E292D}">
      <dgm:prSet/>
      <dgm:spPr/>
      <dgm:t>
        <a:bodyPr/>
        <a:lstStyle/>
        <a:p>
          <a:endParaRPr lang="es-PE"/>
        </a:p>
      </dgm:t>
    </dgm:pt>
    <dgm:pt modelId="{2EF2CD5D-4E20-40F7-8328-502EE92100CA}">
      <dgm:prSet phldrT="[Texto]"/>
      <dgm:spPr/>
      <dgm:t>
        <a:bodyPr/>
        <a:lstStyle/>
        <a:p>
          <a:r>
            <a:rPr lang="es-PE" dirty="0"/>
            <a:t>Entidad</a:t>
          </a:r>
        </a:p>
      </dgm:t>
    </dgm:pt>
    <dgm:pt modelId="{3D579252-3131-43C3-959F-BA951E5C8B51}" type="parTrans" cxnId="{47018E97-94CE-4973-BCA0-601C9018FCE4}">
      <dgm:prSet/>
      <dgm:spPr/>
      <dgm:t>
        <a:bodyPr/>
        <a:lstStyle/>
        <a:p>
          <a:endParaRPr lang="es-PE"/>
        </a:p>
      </dgm:t>
    </dgm:pt>
    <dgm:pt modelId="{40C980E7-8C98-41FC-92FA-DB3323B3E158}" type="sibTrans" cxnId="{47018E97-94CE-4973-BCA0-601C9018FCE4}">
      <dgm:prSet/>
      <dgm:spPr/>
      <dgm:t>
        <a:bodyPr/>
        <a:lstStyle/>
        <a:p>
          <a:endParaRPr lang="es-PE"/>
        </a:p>
      </dgm:t>
    </dgm:pt>
    <dgm:pt modelId="{3396C29D-1665-499D-BB6C-3E7E514CDE63}" type="pres">
      <dgm:prSet presAssocID="{CCF069F1-4236-41E4-8CC3-AFBFB2CE82E7}" presName="compositeShape" presStyleCnt="0">
        <dgm:presLayoutVars>
          <dgm:chMax val="7"/>
          <dgm:dir/>
          <dgm:resizeHandles val="exact"/>
        </dgm:presLayoutVars>
      </dgm:prSet>
      <dgm:spPr/>
    </dgm:pt>
    <dgm:pt modelId="{44BC5AFB-FE36-4545-9A0A-F37639DEDF26}" type="pres">
      <dgm:prSet presAssocID="{AFD2BFE0-AAC6-4BB0-9DBC-894C7E2F50A5}" presName="circ1" presStyleLbl="vennNode1" presStyleIdx="0" presStyleCnt="3"/>
      <dgm:spPr/>
    </dgm:pt>
    <dgm:pt modelId="{480B8F0C-8D4B-43F7-8BD6-A16CA37434CA}" type="pres">
      <dgm:prSet presAssocID="{AFD2BFE0-AAC6-4BB0-9DBC-894C7E2F50A5}" presName="circ1Tx" presStyleLbl="revTx" presStyleIdx="0" presStyleCnt="0">
        <dgm:presLayoutVars>
          <dgm:chMax val="0"/>
          <dgm:chPref val="0"/>
          <dgm:bulletEnabled val="1"/>
        </dgm:presLayoutVars>
      </dgm:prSet>
      <dgm:spPr/>
    </dgm:pt>
    <dgm:pt modelId="{61D91009-46A9-4CCA-9805-3A104EF64F9E}" type="pres">
      <dgm:prSet presAssocID="{2E740158-FAA0-40A9-82E0-0F25FA9437CE}" presName="circ2" presStyleLbl="vennNode1" presStyleIdx="1" presStyleCnt="3"/>
      <dgm:spPr/>
    </dgm:pt>
    <dgm:pt modelId="{BA7BF330-F199-4EA3-B586-D9AE65145937}" type="pres">
      <dgm:prSet presAssocID="{2E740158-FAA0-40A9-82E0-0F25FA9437CE}" presName="circ2Tx" presStyleLbl="revTx" presStyleIdx="0" presStyleCnt="0">
        <dgm:presLayoutVars>
          <dgm:chMax val="0"/>
          <dgm:chPref val="0"/>
          <dgm:bulletEnabled val="1"/>
        </dgm:presLayoutVars>
      </dgm:prSet>
      <dgm:spPr/>
    </dgm:pt>
    <dgm:pt modelId="{1A31CE87-F9BB-4F3A-9F7A-D7524F4AD953}" type="pres">
      <dgm:prSet presAssocID="{2EF2CD5D-4E20-40F7-8328-502EE92100CA}" presName="circ3" presStyleLbl="vennNode1" presStyleIdx="2" presStyleCnt="3"/>
      <dgm:spPr/>
    </dgm:pt>
    <dgm:pt modelId="{DB93A21E-DC18-4773-AE43-32BED6B83CAD}" type="pres">
      <dgm:prSet presAssocID="{2EF2CD5D-4E20-40F7-8328-502EE92100CA}" presName="circ3Tx" presStyleLbl="revTx" presStyleIdx="0" presStyleCnt="0">
        <dgm:presLayoutVars>
          <dgm:chMax val="0"/>
          <dgm:chPref val="0"/>
          <dgm:bulletEnabled val="1"/>
        </dgm:presLayoutVars>
      </dgm:prSet>
      <dgm:spPr/>
    </dgm:pt>
  </dgm:ptLst>
  <dgm:cxnLst>
    <dgm:cxn modelId="{94A8E03B-B78D-4C4D-A75E-7FF594DA1112}" type="presOf" srcId="{2E740158-FAA0-40A9-82E0-0F25FA9437CE}" destId="{BA7BF330-F199-4EA3-B586-D9AE65145937}" srcOrd="1" destOrd="0" presId="urn:microsoft.com/office/officeart/2005/8/layout/venn1"/>
    <dgm:cxn modelId="{144A844E-875A-4947-A2AF-C1C2377A53E9}" srcId="{CCF069F1-4236-41E4-8CC3-AFBFB2CE82E7}" destId="{AFD2BFE0-AAC6-4BB0-9DBC-894C7E2F50A5}" srcOrd="0" destOrd="0" parTransId="{EB61B71F-0155-430F-A9AD-AA2C9ABF66AA}" sibTransId="{B3154D96-CA76-470D-B100-75902B67941B}"/>
    <dgm:cxn modelId="{47018E97-94CE-4973-BCA0-601C9018FCE4}" srcId="{CCF069F1-4236-41E4-8CC3-AFBFB2CE82E7}" destId="{2EF2CD5D-4E20-40F7-8328-502EE92100CA}" srcOrd="2" destOrd="0" parTransId="{3D579252-3131-43C3-959F-BA951E5C8B51}" sibTransId="{40C980E7-8C98-41FC-92FA-DB3323B3E158}"/>
    <dgm:cxn modelId="{F6F92FAD-22C6-4B42-AC26-04B968C89754}" type="presOf" srcId="{AFD2BFE0-AAC6-4BB0-9DBC-894C7E2F50A5}" destId="{480B8F0C-8D4B-43F7-8BD6-A16CA37434CA}" srcOrd="1" destOrd="0" presId="urn:microsoft.com/office/officeart/2005/8/layout/venn1"/>
    <dgm:cxn modelId="{68B785B4-F1AA-4806-A4CB-C6FF02B546FB}" type="presOf" srcId="{2EF2CD5D-4E20-40F7-8328-502EE92100CA}" destId="{DB93A21E-DC18-4773-AE43-32BED6B83CAD}" srcOrd="1" destOrd="0" presId="urn:microsoft.com/office/officeart/2005/8/layout/venn1"/>
    <dgm:cxn modelId="{F4EF22B9-C61F-4ACE-91A3-15D52B0E8F30}" type="presOf" srcId="{2E740158-FAA0-40A9-82E0-0F25FA9437CE}" destId="{61D91009-46A9-4CCA-9805-3A104EF64F9E}" srcOrd="0" destOrd="0" presId="urn:microsoft.com/office/officeart/2005/8/layout/venn1"/>
    <dgm:cxn modelId="{528597C6-42C2-4312-94C5-6945B2469F60}" type="presOf" srcId="{AFD2BFE0-AAC6-4BB0-9DBC-894C7E2F50A5}" destId="{44BC5AFB-FE36-4545-9A0A-F37639DEDF26}" srcOrd="0" destOrd="0" presId="urn:microsoft.com/office/officeart/2005/8/layout/venn1"/>
    <dgm:cxn modelId="{ABC56AD8-8975-45E2-A4DB-3A27A55E811A}" type="presOf" srcId="{2EF2CD5D-4E20-40F7-8328-502EE92100CA}" destId="{1A31CE87-F9BB-4F3A-9F7A-D7524F4AD953}" srcOrd="0" destOrd="0" presId="urn:microsoft.com/office/officeart/2005/8/layout/venn1"/>
    <dgm:cxn modelId="{96A4B4DF-CA5C-4F32-9D4E-7069048E292D}" srcId="{CCF069F1-4236-41E4-8CC3-AFBFB2CE82E7}" destId="{2E740158-FAA0-40A9-82E0-0F25FA9437CE}" srcOrd="1" destOrd="0" parTransId="{C79B76A9-9EBF-4D33-97F1-03F3516662FF}" sibTransId="{89849AC8-E4F2-40B0-83AF-EC2ED86B7D67}"/>
    <dgm:cxn modelId="{3A6595F1-E627-40E5-A2BC-A0EC3FFF1A1F}" type="presOf" srcId="{CCF069F1-4236-41E4-8CC3-AFBFB2CE82E7}" destId="{3396C29D-1665-499D-BB6C-3E7E514CDE63}" srcOrd="0" destOrd="0" presId="urn:microsoft.com/office/officeart/2005/8/layout/venn1"/>
    <dgm:cxn modelId="{8565D3FF-26F0-45D2-A5E4-A301E0D92DE4}" type="presParOf" srcId="{3396C29D-1665-499D-BB6C-3E7E514CDE63}" destId="{44BC5AFB-FE36-4545-9A0A-F37639DEDF26}" srcOrd="0" destOrd="0" presId="urn:microsoft.com/office/officeart/2005/8/layout/venn1"/>
    <dgm:cxn modelId="{7524E97C-6DBD-4095-9564-E8FC0D67B9E2}" type="presParOf" srcId="{3396C29D-1665-499D-BB6C-3E7E514CDE63}" destId="{480B8F0C-8D4B-43F7-8BD6-A16CA37434CA}" srcOrd="1" destOrd="0" presId="urn:microsoft.com/office/officeart/2005/8/layout/venn1"/>
    <dgm:cxn modelId="{1499D9A1-29FD-476C-841F-3152A7F1FDF7}" type="presParOf" srcId="{3396C29D-1665-499D-BB6C-3E7E514CDE63}" destId="{61D91009-46A9-4CCA-9805-3A104EF64F9E}" srcOrd="2" destOrd="0" presId="urn:microsoft.com/office/officeart/2005/8/layout/venn1"/>
    <dgm:cxn modelId="{F5393BA7-70EA-4EBC-929D-055F8DD9741C}" type="presParOf" srcId="{3396C29D-1665-499D-BB6C-3E7E514CDE63}" destId="{BA7BF330-F199-4EA3-B586-D9AE65145937}" srcOrd="3" destOrd="0" presId="urn:microsoft.com/office/officeart/2005/8/layout/venn1"/>
    <dgm:cxn modelId="{D6DCA14F-FF29-4789-8F1C-3CFE99E8865D}" type="presParOf" srcId="{3396C29D-1665-499D-BB6C-3E7E514CDE63}" destId="{1A31CE87-F9BB-4F3A-9F7A-D7524F4AD953}" srcOrd="4" destOrd="0" presId="urn:microsoft.com/office/officeart/2005/8/layout/venn1"/>
    <dgm:cxn modelId="{5E0738B7-EBE5-43CF-A086-14DC00131FB5}" type="presParOf" srcId="{3396C29D-1665-499D-BB6C-3E7E514CDE63}" destId="{DB93A21E-DC18-4773-AE43-32BED6B83CAD}" srcOrd="5" destOrd="0" presId="urn:microsoft.com/office/officeart/2005/8/layout/venn1"/>
  </dgm:cxnLst>
  <dgm:bg>
    <a:solidFill>
      <a:schemeClr val="bg1"/>
    </a:solid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F9A1E-F537-41E5-90E1-F25EE582E8A6}">
      <dsp:nvSpPr>
        <dsp:cNvPr id="0" name=""/>
        <dsp:cNvSpPr/>
      </dsp:nvSpPr>
      <dsp:spPr>
        <a:xfrm>
          <a:off x="2640135" y="145461"/>
          <a:ext cx="3021310" cy="102377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400"/>
            </a:spcAft>
            <a:buNone/>
          </a:pPr>
          <a:r>
            <a:rPr lang="es-PE" sz="1400" b="1" kern="1200" baseline="0" dirty="0"/>
            <a:t>PEI</a:t>
          </a:r>
        </a:p>
        <a:p>
          <a:pPr marL="0" lvl="0" indent="0" algn="ctr" defTabSz="622300">
            <a:lnSpc>
              <a:spcPct val="100000"/>
            </a:lnSpc>
            <a:spcBef>
              <a:spcPct val="0"/>
            </a:spcBef>
            <a:spcAft>
              <a:spcPts val="400"/>
            </a:spcAft>
            <a:buNone/>
          </a:pPr>
          <a:r>
            <a:rPr lang="es-PE" sz="1400" b="1" kern="1200" baseline="0" dirty="0"/>
            <a:t>OBJETIVO ESTRATÉGICO</a:t>
          </a:r>
        </a:p>
        <a:p>
          <a:pPr marL="0" lvl="0" indent="0" algn="ctr" defTabSz="622300">
            <a:lnSpc>
              <a:spcPct val="100000"/>
            </a:lnSpc>
            <a:spcBef>
              <a:spcPct val="0"/>
            </a:spcBef>
            <a:spcAft>
              <a:spcPts val="400"/>
            </a:spcAft>
            <a:buNone/>
          </a:pPr>
          <a:r>
            <a:rPr lang="es-PE" sz="1200" kern="1200" baseline="0" dirty="0"/>
            <a:t>Reducir la desnutrición crónica en niños de 0 a 5 años </a:t>
          </a:r>
        </a:p>
      </dsp:txBody>
      <dsp:txXfrm>
        <a:off x="2670120" y="175446"/>
        <a:ext cx="2961340" cy="963806"/>
      </dsp:txXfrm>
    </dsp:sp>
    <dsp:sp modelId="{50BDD588-0ECD-408E-9F66-6A4DF43263A0}">
      <dsp:nvSpPr>
        <dsp:cNvPr id="0" name=""/>
        <dsp:cNvSpPr/>
      </dsp:nvSpPr>
      <dsp:spPr>
        <a:xfrm>
          <a:off x="2217002" y="1169238"/>
          <a:ext cx="1933787" cy="408625"/>
        </a:xfrm>
        <a:custGeom>
          <a:avLst/>
          <a:gdLst/>
          <a:ahLst/>
          <a:cxnLst/>
          <a:rect l="0" t="0" r="0" b="0"/>
          <a:pathLst>
            <a:path>
              <a:moveTo>
                <a:pt x="1933787" y="0"/>
              </a:moveTo>
              <a:lnTo>
                <a:pt x="1933787" y="204312"/>
              </a:lnTo>
              <a:lnTo>
                <a:pt x="0" y="204312"/>
              </a:lnTo>
              <a:lnTo>
                <a:pt x="0" y="40862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04AFF3-D440-479F-9900-2659E3616794}">
      <dsp:nvSpPr>
        <dsp:cNvPr id="0" name=""/>
        <dsp:cNvSpPr/>
      </dsp:nvSpPr>
      <dsp:spPr>
        <a:xfrm>
          <a:off x="617551" y="1577864"/>
          <a:ext cx="3198901" cy="86220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t>ACCIÓN ESTRATÉGICA</a:t>
          </a:r>
        </a:p>
        <a:p>
          <a:pPr marL="0" lvl="0" indent="0" algn="ctr" defTabSz="533400">
            <a:lnSpc>
              <a:spcPct val="90000"/>
            </a:lnSpc>
            <a:spcBef>
              <a:spcPct val="0"/>
            </a:spcBef>
            <a:spcAft>
              <a:spcPct val="35000"/>
            </a:spcAft>
            <a:buNone/>
          </a:pPr>
          <a:r>
            <a:rPr lang="es-PE" sz="1200" b="0" kern="1200" dirty="0"/>
            <a:t>Niños de 0 a 5 años con CRED completo</a:t>
          </a:r>
        </a:p>
      </dsp:txBody>
      <dsp:txXfrm>
        <a:off x="642804" y="1603117"/>
        <a:ext cx="3148395" cy="811696"/>
      </dsp:txXfrm>
    </dsp:sp>
    <dsp:sp modelId="{8A460873-B9FA-4628-9C80-6F681120C193}">
      <dsp:nvSpPr>
        <dsp:cNvPr id="0" name=""/>
        <dsp:cNvSpPr/>
      </dsp:nvSpPr>
      <dsp:spPr>
        <a:xfrm>
          <a:off x="2171282" y="2440066"/>
          <a:ext cx="91440" cy="108297"/>
        </a:xfrm>
        <a:custGeom>
          <a:avLst/>
          <a:gdLst/>
          <a:ahLst/>
          <a:cxnLst/>
          <a:rect l="0" t="0" r="0" b="0"/>
          <a:pathLst>
            <a:path>
              <a:moveTo>
                <a:pt x="45720" y="0"/>
              </a:moveTo>
              <a:lnTo>
                <a:pt x="45720" y="10829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68E74-616D-4274-94A2-C621B622B12C}">
      <dsp:nvSpPr>
        <dsp:cNvPr id="0" name=""/>
        <dsp:cNvSpPr/>
      </dsp:nvSpPr>
      <dsp:spPr>
        <a:xfrm>
          <a:off x="545571" y="2548363"/>
          <a:ext cx="3342862" cy="154035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t>POI</a:t>
          </a:r>
        </a:p>
        <a:p>
          <a:pPr marL="0" lvl="0" indent="0" algn="ctr" defTabSz="622300">
            <a:lnSpc>
              <a:spcPct val="90000"/>
            </a:lnSpc>
            <a:spcBef>
              <a:spcPct val="0"/>
            </a:spcBef>
            <a:spcAft>
              <a:spcPct val="35000"/>
            </a:spcAft>
            <a:buNone/>
          </a:pPr>
          <a:r>
            <a:rPr lang="es-PE" sz="1400" b="1" kern="1200" dirty="0"/>
            <a:t>ACTIVIDADES OPERATIVAS</a:t>
          </a:r>
        </a:p>
        <a:p>
          <a:pPr marL="0" lvl="0" indent="0" algn="l" defTabSz="622300">
            <a:lnSpc>
              <a:spcPct val="90000"/>
            </a:lnSpc>
            <a:spcBef>
              <a:spcPct val="0"/>
            </a:spcBef>
            <a:spcAft>
              <a:spcPct val="35000"/>
            </a:spcAft>
            <a:buNone/>
          </a:pPr>
          <a:r>
            <a:rPr lang="es-PE" sz="1200" kern="1200" dirty="0"/>
            <a:t>Controlar el crecimiento y desarrollo (CRED) de los niños</a:t>
          </a:r>
        </a:p>
        <a:p>
          <a:pPr marL="0" lvl="0" indent="0" algn="l" defTabSz="622300">
            <a:lnSpc>
              <a:spcPct val="90000"/>
            </a:lnSpc>
            <a:spcBef>
              <a:spcPct val="0"/>
            </a:spcBef>
            <a:spcAft>
              <a:spcPct val="35000"/>
            </a:spcAft>
            <a:buNone/>
          </a:pPr>
          <a:r>
            <a:rPr lang="es-PE" sz="1200" kern="1200" dirty="0"/>
            <a:t>Realizar consejería nutricional</a:t>
          </a:r>
        </a:p>
        <a:p>
          <a:pPr marL="0" lvl="0" indent="0" algn="l" defTabSz="622300">
            <a:lnSpc>
              <a:spcPct val="90000"/>
            </a:lnSpc>
            <a:spcBef>
              <a:spcPct val="0"/>
            </a:spcBef>
            <a:spcAft>
              <a:spcPct val="35000"/>
            </a:spcAft>
            <a:buNone/>
          </a:pPr>
          <a:r>
            <a:rPr lang="es-PE" sz="1200" kern="1200" dirty="0"/>
            <a:t>Realizar visitas domiciliarias </a:t>
          </a:r>
        </a:p>
      </dsp:txBody>
      <dsp:txXfrm>
        <a:off x="590686" y="2593478"/>
        <a:ext cx="3252632" cy="1450123"/>
      </dsp:txXfrm>
    </dsp:sp>
    <dsp:sp modelId="{54070D83-9BF8-435B-A9A6-6DD594E45510}">
      <dsp:nvSpPr>
        <dsp:cNvPr id="0" name=""/>
        <dsp:cNvSpPr/>
      </dsp:nvSpPr>
      <dsp:spPr>
        <a:xfrm>
          <a:off x="4150790" y="1169238"/>
          <a:ext cx="1850469" cy="408625"/>
        </a:xfrm>
        <a:custGeom>
          <a:avLst/>
          <a:gdLst/>
          <a:ahLst/>
          <a:cxnLst/>
          <a:rect l="0" t="0" r="0" b="0"/>
          <a:pathLst>
            <a:path>
              <a:moveTo>
                <a:pt x="0" y="0"/>
              </a:moveTo>
              <a:lnTo>
                <a:pt x="0" y="204312"/>
              </a:lnTo>
              <a:lnTo>
                <a:pt x="1850469" y="204312"/>
              </a:lnTo>
              <a:lnTo>
                <a:pt x="1850469" y="40862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950536-8691-4648-9736-A4457B608D14}">
      <dsp:nvSpPr>
        <dsp:cNvPr id="0" name=""/>
        <dsp:cNvSpPr/>
      </dsp:nvSpPr>
      <dsp:spPr>
        <a:xfrm>
          <a:off x="4391497" y="1577864"/>
          <a:ext cx="3219523" cy="89953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t>ACCIÓN ESTRATÉGICA</a:t>
          </a:r>
        </a:p>
        <a:p>
          <a:pPr marL="0" lvl="0" indent="0" algn="ctr" defTabSz="533400">
            <a:lnSpc>
              <a:spcPct val="90000"/>
            </a:lnSpc>
            <a:spcBef>
              <a:spcPct val="0"/>
            </a:spcBef>
            <a:spcAft>
              <a:spcPct val="35000"/>
            </a:spcAft>
            <a:buNone/>
          </a:pPr>
          <a:r>
            <a:rPr lang="es-PE" sz="1200" b="0" kern="1200" dirty="0"/>
            <a:t>Niños menores de 36 meses con vacuna completa</a:t>
          </a:r>
          <a:endParaRPr lang="es-PE" sz="1200" b="1" kern="1200" dirty="0"/>
        </a:p>
      </dsp:txBody>
      <dsp:txXfrm>
        <a:off x="4417843" y="1604210"/>
        <a:ext cx="3166831" cy="846840"/>
      </dsp:txXfrm>
    </dsp:sp>
    <dsp:sp modelId="{D1020A33-C71F-4BBB-A5A7-452A1FEFFAD8}">
      <dsp:nvSpPr>
        <dsp:cNvPr id="0" name=""/>
        <dsp:cNvSpPr/>
      </dsp:nvSpPr>
      <dsp:spPr>
        <a:xfrm>
          <a:off x="5955539" y="2477396"/>
          <a:ext cx="91440" cy="127301"/>
        </a:xfrm>
        <a:custGeom>
          <a:avLst/>
          <a:gdLst/>
          <a:ahLst/>
          <a:cxnLst/>
          <a:rect l="0" t="0" r="0" b="0"/>
          <a:pathLst>
            <a:path>
              <a:moveTo>
                <a:pt x="45720" y="0"/>
              </a:moveTo>
              <a:lnTo>
                <a:pt x="45720" y="1273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44218C-8B50-424D-823A-7E56E919DCD5}">
      <dsp:nvSpPr>
        <dsp:cNvPr id="0" name=""/>
        <dsp:cNvSpPr/>
      </dsp:nvSpPr>
      <dsp:spPr>
        <a:xfrm>
          <a:off x="4417078" y="2604697"/>
          <a:ext cx="3168362" cy="150302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t>POI</a:t>
          </a:r>
        </a:p>
        <a:p>
          <a:pPr marL="0" lvl="0" indent="0" algn="ctr" defTabSz="622300">
            <a:lnSpc>
              <a:spcPct val="90000"/>
            </a:lnSpc>
            <a:spcBef>
              <a:spcPct val="0"/>
            </a:spcBef>
            <a:spcAft>
              <a:spcPct val="35000"/>
            </a:spcAft>
            <a:buNone/>
          </a:pPr>
          <a:r>
            <a:rPr lang="es-PE" sz="1400" b="1" kern="1200" dirty="0"/>
            <a:t>ACTIVIDADES OPERATIVAS</a:t>
          </a:r>
        </a:p>
        <a:p>
          <a:pPr marL="0" lvl="0" indent="0" algn="l" defTabSz="622300">
            <a:lnSpc>
              <a:spcPct val="90000"/>
            </a:lnSpc>
            <a:spcBef>
              <a:spcPct val="0"/>
            </a:spcBef>
            <a:spcAft>
              <a:spcPct val="35000"/>
            </a:spcAft>
            <a:buNone/>
          </a:pPr>
          <a:r>
            <a:rPr lang="es-PE" sz="1200" kern="1200" dirty="0"/>
            <a:t>Vacunar a los niños menores de 36 meses</a:t>
          </a:r>
        </a:p>
        <a:p>
          <a:pPr marL="0" lvl="0" indent="0" algn="l" defTabSz="622300">
            <a:lnSpc>
              <a:spcPct val="90000"/>
            </a:lnSpc>
            <a:spcBef>
              <a:spcPct val="0"/>
            </a:spcBef>
            <a:spcAft>
              <a:spcPct val="35000"/>
            </a:spcAft>
            <a:buNone/>
          </a:pPr>
          <a:r>
            <a:rPr lang="es-PE" sz="1200" kern="1200" dirty="0"/>
            <a:t>Realizar campañas de vacunación masiva</a:t>
          </a:r>
        </a:p>
        <a:p>
          <a:pPr marL="0" lvl="0" indent="0" algn="just" defTabSz="622300">
            <a:lnSpc>
              <a:spcPct val="90000"/>
            </a:lnSpc>
            <a:spcBef>
              <a:spcPct val="0"/>
            </a:spcBef>
            <a:spcAft>
              <a:spcPct val="35000"/>
            </a:spcAft>
            <a:buNone/>
          </a:pPr>
          <a:r>
            <a:rPr lang="es-PE" sz="1200" kern="1200" dirty="0"/>
            <a:t>Monitorear y controlar la vacunación de los niños</a:t>
          </a:r>
        </a:p>
      </dsp:txBody>
      <dsp:txXfrm>
        <a:off x="4461100" y="2648719"/>
        <a:ext cx="3080318" cy="14149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C5AFB-FE36-4545-9A0A-F37639DEDF26}">
      <dsp:nvSpPr>
        <dsp:cNvPr id="0" name=""/>
        <dsp:cNvSpPr/>
      </dsp:nvSpPr>
      <dsp:spPr>
        <a:xfrm>
          <a:off x="982367" y="47365"/>
          <a:ext cx="2273562" cy="22735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PE" sz="1900" kern="1200" dirty="0"/>
            <a:t>Bienes</a:t>
          </a:r>
        </a:p>
        <a:p>
          <a:pPr marL="0" lvl="0" indent="0" algn="ctr" defTabSz="844550">
            <a:lnSpc>
              <a:spcPct val="90000"/>
            </a:lnSpc>
            <a:spcBef>
              <a:spcPct val="0"/>
            </a:spcBef>
            <a:spcAft>
              <a:spcPct val="35000"/>
            </a:spcAft>
            <a:buNone/>
          </a:pPr>
          <a:r>
            <a:rPr lang="es-PE" sz="1900" kern="1200" dirty="0"/>
            <a:t>Servicios</a:t>
          </a:r>
        </a:p>
        <a:p>
          <a:pPr marL="0" lvl="0" indent="0" algn="ctr" defTabSz="844550">
            <a:lnSpc>
              <a:spcPct val="90000"/>
            </a:lnSpc>
            <a:spcBef>
              <a:spcPct val="0"/>
            </a:spcBef>
            <a:spcAft>
              <a:spcPct val="35000"/>
            </a:spcAft>
            <a:buNone/>
          </a:pPr>
          <a:r>
            <a:rPr lang="es-PE" sz="1900" kern="1200" dirty="0"/>
            <a:t>Obras</a:t>
          </a:r>
        </a:p>
      </dsp:txBody>
      <dsp:txXfrm>
        <a:off x="1285509" y="445239"/>
        <a:ext cx="1667279" cy="1023103"/>
      </dsp:txXfrm>
    </dsp:sp>
    <dsp:sp modelId="{61D91009-46A9-4CCA-9805-3A104EF64F9E}">
      <dsp:nvSpPr>
        <dsp:cNvPr id="0" name=""/>
        <dsp:cNvSpPr/>
      </dsp:nvSpPr>
      <dsp:spPr>
        <a:xfrm>
          <a:off x="1802744" y="1468342"/>
          <a:ext cx="2273562" cy="22735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PE" sz="1900" kern="1200" dirty="0"/>
            <a:t>Recursos Públicos</a:t>
          </a:r>
        </a:p>
      </dsp:txBody>
      <dsp:txXfrm>
        <a:off x="2498076" y="2055679"/>
        <a:ext cx="1364137" cy="1250459"/>
      </dsp:txXfrm>
    </dsp:sp>
    <dsp:sp modelId="{1A31CE87-F9BB-4F3A-9F7A-D7524F4AD953}">
      <dsp:nvSpPr>
        <dsp:cNvPr id="0" name=""/>
        <dsp:cNvSpPr/>
      </dsp:nvSpPr>
      <dsp:spPr>
        <a:xfrm>
          <a:off x="161990" y="1468342"/>
          <a:ext cx="2273562" cy="22735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PE" sz="1900" kern="1200" dirty="0"/>
            <a:t>Entidad</a:t>
          </a:r>
        </a:p>
      </dsp:txBody>
      <dsp:txXfrm>
        <a:off x="376084" y="2055679"/>
        <a:ext cx="1364137" cy="12504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6F107-EFB6-4B2E-91A1-76A1FA265865}">
      <dsp:nvSpPr>
        <dsp:cNvPr id="0" name=""/>
        <dsp:cNvSpPr/>
      </dsp:nvSpPr>
      <dsp:spPr>
        <a:xfrm>
          <a:off x="0" y="0"/>
          <a:ext cx="1319642" cy="13196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PE" sz="1800" kern="1200" dirty="0"/>
            <a:t>Ámbito Subjetivo</a:t>
          </a:r>
        </a:p>
      </dsp:txBody>
      <dsp:txXfrm>
        <a:off x="193257" y="193257"/>
        <a:ext cx="933128" cy="933128"/>
      </dsp:txXfrm>
    </dsp:sp>
    <dsp:sp modelId="{8F28514D-5D3E-4B33-996F-A31C4848F114}">
      <dsp:nvSpPr>
        <dsp:cNvPr id="0" name=""/>
        <dsp:cNvSpPr/>
      </dsp:nvSpPr>
      <dsp:spPr>
        <a:xfrm>
          <a:off x="233753" y="1385357"/>
          <a:ext cx="765392" cy="765392"/>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335206" y="1678043"/>
        <a:ext cx="562486" cy="180020"/>
      </dsp:txXfrm>
    </dsp:sp>
    <dsp:sp modelId="{5735567A-CD7D-4B84-B74B-6A1AB4096197}">
      <dsp:nvSpPr>
        <dsp:cNvPr id="0" name=""/>
        <dsp:cNvSpPr/>
      </dsp:nvSpPr>
      <dsp:spPr>
        <a:xfrm>
          <a:off x="0" y="2299356"/>
          <a:ext cx="1319642" cy="1319642"/>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PE" sz="1800" kern="1200" dirty="0"/>
            <a:t>Ámbito Objetivo</a:t>
          </a:r>
        </a:p>
      </dsp:txBody>
      <dsp:txXfrm>
        <a:off x="193257" y="2492613"/>
        <a:ext cx="933128" cy="933128"/>
      </dsp:txXfrm>
    </dsp:sp>
    <dsp:sp modelId="{CC5E87D3-E79F-42DD-8A19-7137B1F7003D}">
      <dsp:nvSpPr>
        <dsp:cNvPr id="0" name=""/>
        <dsp:cNvSpPr/>
      </dsp:nvSpPr>
      <dsp:spPr>
        <a:xfrm rot="21560923">
          <a:off x="1451823" y="1348162"/>
          <a:ext cx="884396" cy="871619"/>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dirty="0"/>
        </a:p>
      </dsp:txBody>
      <dsp:txXfrm>
        <a:off x="1451831" y="1523972"/>
        <a:ext cx="622910" cy="522971"/>
      </dsp:txXfrm>
    </dsp:sp>
    <dsp:sp modelId="{5C7B0665-0CF1-4EB4-9D50-D690DF25DEE9}">
      <dsp:nvSpPr>
        <dsp:cNvPr id="0" name=""/>
        <dsp:cNvSpPr/>
      </dsp:nvSpPr>
      <dsp:spPr>
        <a:xfrm>
          <a:off x="2787871" y="685803"/>
          <a:ext cx="2062653" cy="217556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kern="1200" dirty="0"/>
            <a:t>Contratación dentro del ámbito de aplicación</a:t>
          </a:r>
        </a:p>
      </dsp:txBody>
      <dsp:txXfrm>
        <a:off x="3089940" y="1004407"/>
        <a:ext cx="1458515" cy="15383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8B64A-3E55-4500-921C-1AA387ED9D20}">
      <dsp:nvSpPr>
        <dsp:cNvPr id="0" name=""/>
        <dsp:cNvSpPr/>
      </dsp:nvSpPr>
      <dsp:spPr>
        <a:xfrm>
          <a:off x="2747985" y="0"/>
          <a:ext cx="8301003" cy="1930821"/>
        </a:xfrm>
        <a:prstGeom prst="rightArrow">
          <a:avLst>
            <a:gd name="adj1" fmla="val 75000"/>
            <a:gd name="adj2" fmla="val 50000"/>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endParaRPr lang="es-PE" sz="1100" kern="1200" dirty="0"/>
        </a:p>
        <a:p>
          <a:pPr marL="57150" lvl="1" indent="-57150" algn="l" defTabSz="488950">
            <a:lnSpc>
              <a:spcPct val="90000"/>
            </a:lnSpc>
            <a:spcBef>
              <a:spcPct val="0"/>
            </a:spcBef>
            <a:spcAft>
              <a:spcPct val="15000"/>
            </a:spcAft>
            <a:buChar char="•"/>
          </a:pPr>
          <a:r>
            <a:rPr lang="es-PE" sz="1100" kern="1200" dirty="0"/>
            <a:t>Contrataciones por montos menores e iguales a 8 UIT.</a:t>
          </a:r>
        </a:p>
        <a:p>
          <a:pPr marL="57150" lvl="1" indent="-57150" algn="l" defTabSz="488950">
            <a:lnSpc>
              <a:spcPct val="90000"/>
            </a:lnSpc>
            <a:spcBef>
              <a:spcPct val="0"/>
            </a:spcBef>
            <a:spcAft>
              <a:spcPct val="15000"/>
            </a:spcAft>
            <a:buChar char="•"/>
          </a:pPr>
          <a:r>
            <a:rPr lang="es-PE" sz="1100" kern="1200" dirty="0"/>
            <a:t>Contratación de servicios públicos.</a:t>
          </a:r>
        </a:p>
        <a:p>
          <a:pPr marL="57150" lvl="1" indent="-57150" algn="l" defTabSz="488950">
            <a:lnSpc>
              <a:spcPct val="90000"/>
            </a:lnSpc>
            <a:spcBef>
              <a:spcPct val="0"/>
            </a:spcBef>
            <a:spcAft>
              <a:spcPct val="15000"/>
            </a:spcAft>
            <a:buChar char="•"/>
          </a:pPr>
          <a:r>
            <a:rPr lang="es-PE" sz="1100" kern="1200" dirty="0"/>
            <a:t>Convenios de colaboración.</a:t>
          </a:r>
        </a:p>
        <a:p>
          <a:pPr marL="57150" lvl="1" indent="-57150" algn="l" defTabSz="488950">
            <a:lnSpc>
              <a:spcPct val="90000"/>
            </a:lnSpc>
            <a:spcBef>
              <a:spcPct val="0"/>
            </a:spcBef>
            <a:spcAft>
              <a:spcPct val="15000"/>
            </a:spcAft>
            <a:buChar char="•"/>
          </a:pPr>
          <a:r>
            <a:rPr lang="es-PE" sz="1100" kern="1200" dirty="0"/>
            <a:t>Contrataciones derivadas de donaciones de organización internacional.</a:t>
          </a:r>
        </a:p>
        <a:p>
          <a:pPr marL="57150" lvl="1" indent="-57150" algn="l" defTabSz="488950">
            <a:lnSpc>
              <a:spcPct val="90000"/>
            </a:lnSpc>
            <a:spcBef>
              <a:spcPct val="0"/>
            </a:spcBef>
            <a:spcAft>
              <a:spcPct val="15000"/>
            </a:spcAft>
            <a:buChar char="•"/>
          </a:pPr>
          <a:r>
            <a:rPr lang="es-PE" sz="1100" kern="1200" dirty="0"/>
            <a:t>Contratación entre Estados.</a:t>
          </a:r>
        </a:p>
        <a:p>
          <a:pPr marL="57150" lvl="1" indent="-57150" algn="l" defTabSz="488950">
            <a:lnSpc>
              <a:spcPct val="90000"/>
            </a:lnSpc>
            <a:spcBef>
              <a:spcPct val="0"/>
            </a:spcBef>
            <a:spcAft>
              <a:spcPct val="15000"/>
            </a:spcAft>
            <a:buChar char="•"/>
          </a:pPr>
          <a:r>
            <a:rPr lang="es-PE" sz="1100" kern="1200" dirty="0"/>
            <a:t>Contratación con proveedor no domiciliado.</a:t>
          </a:r>
        </a:p>
      </dsp:txBody>
      <dsp:txXfrm>
        <a:off x="2747985" y="241353"/>
        <a:ext cx="7576945" cy="1448115"/>
      </dsp:txXfrm>
    </dsp:sp>
    <dsp:sp modelId="{24877632-1093-43BC-A16C-5F252DC47506}">
      <dsp:nvSpPr>
        <dsp:cNvPr id="0" name=""/>
        <dsp:cNvSpPr/>
      </dsp:nvSpPr>
      <dsp:spPr>
        <a:xfrm>
          <a:off x="2397" y="210540"/>
          <a:ext cx="2743201" cy="1510365"/>
        </a:xfrm>
        <a:prstGeom prst="roundRect">
          <a:avLst/>
        </a:prstGeom>
        <a:solidFill>
          <a:schemeClr val="accent4"/>
        </a:solidFill>
        <a:ln w="381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PE" sz="2000" kern="1200" dirty="0">
              <a:solidFill>
                <a:schemeClr val="tx1"/>
              </a:solidFill>
            </a:rPr>
            <a:t>SUJETOS A SUPERVISIÓN DEL OSCE</a:t>
          </a:r>
        </a:p>
        <a:p>
          <a:pPr marL="0" lvl="0" indent="0" algn="ctr" defTabSz="889000">
            <a:lnSpc>
              <a:spcPct val="90000"/>
            </a:lnSpc>
            <a:spcBef>
              <a:spcPct val="0"/>
            </a:spcBef>
            <a:spcAft>
              <a:spcPct val="35000"/>
            </a:spcAft>
            <a:buNone/>
          </a:pPr>
          <a:r>
            <a:rPr lang="es-PE" sz="2000" kern="1200" dirty="0">
              <a:solidFill>
                <a:schemeClr val="tx1"/>
              </a:solidFill>
            </a:rPr>
            <a:t>ART. 5 LEY</a:t>
          </a:r>
        </a:p>
      </dsp:txBody>
      <dsp:txXfrm>
        <a:off x="76127" y="284270"/>
        <a:ext cx="2595741" cy="1362905"/>
      </dsp:txXfrm>
    </dsp:sp>
    <dsp:sp modelId="{873D866E-EA59-45D7-A2C8-E86869CBDADE}">
      <dsp:nvSpPr>
        <dsp:cNvPr id="0" name=""/>
        <dsp:cNvSpPr/>
      </dsp:nvSpPr>
      <dsp:spPr>
        <a:xfrm>
          <a:off x="2745939" y="2124216"/>
          <a:ext cx="8145404" cy="2599870"/>
        </a:xfrm>
        <a:prstGeom prst="rightArrow">
          <a:avLst>
            <a:gd name="adj1" fmla="val 75000"/>
            <a:gd name="adj2" fmla="val 50000"/>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PE" sz="1100" kern="1200" dirty="0"/>
            <a:t>Contratos bancarios y financieros.</a:t>
          </a:r>
        </a:p>
        <a:p>
          <a:pPr marL="57150" lvl="1" indent="-57150" algn="l" defTabSz="488950">
            <a:lnSpc>
              <a:spcPct val="90000"/>
            </a:lnSpc>
            <a:spcBef>
              <a:spcPct val="0"/>
            </a:spcBef>
            <a:spcAft>
              <a:spcPct val="15000"/>
            </a:spcAft>
            <a:buChar char="•"/>
          </a:pPr>
          <a:r>
            <a:rPr lang="es-PE" sz="1100" kern="1200" dirty="0"/>
            <a:t>Contrataciones de los órganos del Servicio Exterior de la República.</a:t>
          </a:r>
        </a:p>
        <a:p>
          <a:pPr marL="57150" lvl="1" indent="-57150" algn="l" defTabSz="488950">
            <a:lnSpc>
              <a:spcPct val="90000"/>
            </a:lnSpc>
            <a:spcBef>
              <a:spcPct val="0"/>
            </a:spcBef>
            <a:spcAft>
              <a:spcPct val="15000"/>
            </a:spcAft>
            <a:buChar char="•"/>
          </a:pPr>
          <a:r>
            <a:rPr lang="es-PE" sz="1100" kern="1200" dirty="0"/>
            <a:t>Contrataciones del Ministerio de Relaciones Exteriores para cambio de mando o cumbres.</a:t>
          </a:r>
        </a:p>
        <a:p>
          <a:pPr marL="57150" lvl="1" indent="-57150" algn="l" defTabSz="488950">
            <a:lnSpc>
              <a:spcPct val="90000"/>
            </a:lnSpc>
            <a:spcBef>
              <a:spcPct val="0"/>
            </a:spcBef>
            <a:spcAft>
              <a:spcPct val="15000"/>
            </a:spcAft>
            <a:buChar char="•"/>
          </a:pPr>
          <a:r>
            <a:rPr lang="es-PE" sz="1100" kern="1200" dirty="0"/>
            <a:t>Contratación de notarios públicos.</a:t>
          </a:r>
        </a:p>
        <a:p>
          <a:pPr marL="57150" lvl="1" indent="-57150" algn="l" defTabSz="488950">
            <a:lnSpc>
              <a:spcPct val="90000"/>
            </a:lnSpc>
            <a:spcBef>
              <a:spcPct val="0"/>
            </a:spcBef>
            <a:spcAft>
              <a:spcPct val="15000"/>
            </a:spcAft>
            <a:buChar char="•"/>
          </a:pPr>
          <a:r>
            <a:rPr lang="es-PE" sz="1100" kern="1200" dirty="0"/>
            <a:t>Conciliadores, árbitros, centros de conciliación, institución arbitral o adjudicadores de la Junta de Resolución de Disputas.</a:t>
          </a:r>
        </a:p>
        <a:p>
          <a:pPr marL="57150" lvl="1" indent="-57150" algn="l" defTabSz="488950">
            <a:lnSpc>
              <a:spcPct val="90000"/>
            </a:lnSpc>
            <a:spcBef>
              <a:spcPct val="0"/>
            </a:spcBef>
            <a:spcAft>
              <a:spcPct val="15000"/>
            </a:spcAft>
            <a:buChar char="•"/>
          </a:pPr>
          <a:r>
            <a:rPr lang="es-PE" sz="1100" kern="1200" dirty="0"/>
            <a:t>Derivadas de operaciones de endeudamiento.</a:t>
          </a:r>
        </a:p>
        <a:p>
          <a:pPr marL="57150" lvl="1" indent="-57150" algn="l" defTabSz="488950">
            <a:lnSpc>
              <a:spcPct val="90000"/>
            </a:lnSpc>
            <a:spcBef>
              <a:spcPct val="0"/>
            </a:spcBef>
            <a:spcAft>
              <a:spcPct val="15000"/>
            </a:spcAft>
            <a:buChar char="•"/>
          </a:pPr>
          <a:r>
            <a:rPr lang="es-PE" sz="1100" kern="1200" dirty="0"/>
            <a:t>Locación de servicios con presidente de directorios.</a:t>
          </a:r>
        </a:p>
        <a:p>
          <a:pPr marL="57150" lvl="1" indent="-57150" algn="l" defTabSz="488950">
            <a:lnSpc>
              <a:spcPct val="90000"/>
            </a:lnSpc>
            <a:spcBef>
              <a:spcPct val="0"/>
            </a:spcBef>
            <a:spcAft>
              <a:spcPct val="15000"/>
            </a:spcAft>
            <a:buChar char="•"/>
          </a:pPr>
          <a:r>
            <a:rPr lang="es-PE" sz="1100" kern="1200" dirty="0"/>
            <a:t>Bienes mediante remate público.</a:t>
          </a:r>
        </a:p>
        <a:p>
          <a:pPr marL="57150" lvl="1" indent="-57150" algn="l" defTabSz="488950">
            <a:lnSpc>
              <a:spcPct val="90000"/>
            </a:lnSpc>
            <a:spcBef>
              <a:spcPct val="0"/>
            </a:spcBef>
            <a:spcAft>
              <a:spcPct val="15000"/>
            </a:spcAft>
            <a:buChar char="•"/>
          </a:pPr>
          <a:r>
            <a:rPr lang="es-PE" sz="1100" kern="1200" dirty="0"/>
            <a:t>Asociaciones Público Privadas – </a:t>
          </a:r>
          <a:r>
            <a:rPr lang="es-PE" sz="1100" kern="1200" dirty="0" err="1"/>
            <a:t>APPs</a:t>
          </a:r>
          <a:r>
            <a:rPr lang="es-PE" sz="1100" kern="1200" dirty="0"/>
            <a:t>.</a:t>
          </a:r>
        </a:p>
        <a:p>
          <a:pPr marL="57150" lvl="1" indent="-57150" algn="l" defTabSz="488950">
            <a:lnSpc>
              <a:spcPct val="90000"/>
            </a:lnSpc>
            <a:spcBef>
              <a:spcPct val="0"/>
            </a:spcBef>
            <a:spcAft>
              <a:spcPct val="15000"/>
            </a:spcAft>
            <a:buChar char="•"/>
          </a:pPr>
          <a:r>
            <a:rPr lang="es-PE" sz="1100" kern="1200" dirty="0"/>
            <a:t>Regímenes especiales.</a:t>
          </a:r>
        </a:p>
      </dsp:txBody>
      <dsp:txXfrm>
        <a:off x="2745939" y="2449200"/>
        <a:ext cx="7170453" cy="1949902"/>
      </dsp:txXfrm>
    </dsp:sp>
    <dsp:sp modelId="{7B98CA53-089C-41EA-89AF-12CADE5F64DC}">
      <dsp:nvSpPr>
        <dsp:cNvPr id="0" name=""/>
        <dsp:cNvSpPr/>
      </dsp:nvSpPr>
      <dsp:spPr>
        <a:xfrm>
          <a:off x="157656" y="2641512"/>
          <a:ext cx="2588283" cy="1565278"/>
        </a:xfrm>
        <a:prstGeom prst="roundRect">
          <a:avLst/>
        </a:prstGeom>
        <a:solidFill>
          <a:schemeClr val="bg1"/>
        </a:solidFill>
        <a:ln w="381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PE" sz="2000" kern="1200" dirty="0">
              <a:solidFill>
                <a:schemeClr val="tx1"/>
              </a:solidFill>
            </a:rPr>
            <a:t>NO SUJETOS A SUPERVISIÓN DEL OSCE</a:t>
          </a:r>
        </a:p>
        <a:p>
          <a:pPr marL="0" lvl="0" indent="0" algn="ctr" defTabSz="889000">
            <a:lnSpc>
              <a:spcPct val="90000"/>
            </a:lnSpc>
            <a:spcBef>
              <a:spcPct val="0"/>
            </a:spcBef>
            <a:spcAft>
              <a:spcPct val="35000"/>
            </a:spcAft>
            <a:buNone/>
          </a:pPr>
          <a:r>
            <a:rPr lang="es-PE" sz="2000" kern="1200" dirty="0">
              <a:solidFill>
                <a:schemeClr val="tx1"/>
              </a:solidFill>
            </a:rPr>
            <a:t>ART. 4 LEY</a:t>
          </a:r>
        </a:p>
      </dsp:txBody>
      <dsp:txXfrm>
        <a:off x="234067" y="2717923"/>
        <a:ext cx="2435461" cy="1412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DF78-FD42-4F3C-A347-9F2844C367DA}">
      <dsp:nvSpPr>
        <dsp:cNvPr id="0" name=""/>
        <dsp:cNvSpPr/>
      </dsp:nvSpPr>
      <dsp:spPr>
        <a:xfrm>
          <a:off x="2755939" y="305602"/>
          <a:ext cx="1267064" cy="584941"/>
        </a:xfrm>
        <a:prstGeom prst="roundRect">
          <a:avLst>
            <a:gd name="adj" fmla="val 10000"/>
          </a:avLst>
        </a:prstGeom>
        <a:solidFill>
          <a:schemeClr val="accent6">
            <a:lumMod val="7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PE" sz="2500" kern="1200" dirty="0"/>
            <a:t>POI</a:t>
          </a:r>
        </a:p>
      </dsp:txBody>
      <dsp:txXfrm>
        <a:off x="2773071" y="322734"/>
        <a:ext cx="1232800" cy="550677"/>
      </dsp:txXfrm>
    </dsp:sp>
    <dsp:sp modelId="{A67D57D7-6ABD-4B1F-B19D-3802239A5F78}">
      <dsp:nvSpPr>
        <dsp:cNvPr id="0" name=""/>
        <dsp:cNvSpPr/>
      </dsp:nvSpPr>
      <dsp:spPr>
        <a:xfrm rot="3277361">
          <a:off x="3405350" y="1577025"/>
          <a:ext cx="1604735" cy="346793"/>
        </a:xfrm>
        <a:prstGeom prst="lef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a:off x="3509388" y="1646384"/>
        <a:ext cx="1396659" cy="208075"/>
      </dsp:txXfrm>
    </dsp:sp>
    <dsp:sp modelId="{9330128E-E258-461E-9AC8-8A73E00520BB}">
      <dsp:nvSpPr>
        <dsp:cNvPr id="0" name=""/>
        <dsp:cNvSpPr/>
      </dsp:nvSpPr>
      <dsp:spPr>
        <a:xfrm>
          <a:off x="4392431" y="2610301"/>
          <a:ext cx="1267064" cy="584941"/>
        </a:xfrm>
        <a:prstGeom prst="roundRect">
          <a:avLst>
            <a:gd name="adj" fmla="val 10000"/>
          </a:avLst>
        </a:prstGeom>
        <a:solidFill>
          <a:srgbClr val="FF0000">
            <a:alpha val="7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PE" sz="2500" kern="1200" dirty="0"/>
            <a:t>PAC</a:t>
          </a:r>
        </a:p>
      </dsp:txBody>
      <dsp:txXfrm>
        <a:off x="4409563" y="2627433"/>
        <a:ext cx="1232800" cy="550677"/>
      </dsp:txXfrm>
    </dsp:sp>
    <dsp:sp modelId="{2C82B8C5-26B5-4853-AFF5-B0236A0A0816}">
      <dsp:nvSpPr>
        <dsp:cNvPr id="0" name=""/>
        <dsp:cNvSpPr/>
      </dsp:nvSpPr>
      <dsp:spPr>
        <a:xfrm rot="10800000">
          <a:off x="2587104" y="2729375"/>
          <a:ext cx="1604735" cy="346793"/>
        </a:xfrm>
        <a:prstGeom prst="lef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rot="10800000">
        <a:off x="2691142" y="2798734"/>
        <a:ext cx="1396659" cy="208075"/>
      </dsp:txXfrm>
    </dsp:sp>
    <dsp:sp modelId="{CBAB339C-8604-483E-81F1-F186E5D30CF3}">
      <dsp:nvSpPr>
        <dsp:cNvPr id="0" name=""/>
        <dsp:cNvSpPr/>
      </dsp:nvSpPr>
      <dsp:spPr>
        <a:xfrm>
          <a:off x="1119447" y="2610301"/>
          <a:ext cx="1267064" cy="584941"/>
        </a:xfrm>
        <a:prstGeom prst="roundRect">
          <a:avLst>
            <a:gd name="adj" fmla="val 10000"/>
          </a:avLst>
        </a:prstGeom>
        <a:solidFill>
          <a:srgbClr val="492207">
            <a:alpha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PE" sz="2500" kern="1200" dirty="0"/>
            <a:t>PIA</a:t>
          </a:r>
        </a:p>
      </dsp:txBody>
      <dsp:txXfrm>
        <a:off x="1136579" y="2627433"/>
        <a:ext cx="1232800" cy="550677"/>
      </dsp:txXfrm>
    </dsp:sp>
    <dsp:sp modelId="{3C88BE40-31E3-43F3-B9F6-466FDFB8ED7B}">
      <dsp:nvSpPr>
        <dsp:cNvPr id="0" name=""/>
        <dsp:cNvSpPr/>
      </dsp:nvSpPr>
      <dsp:spPr>
        <a:xfrm rot="18322639">
          <a:off x="1768858" y="1577025"/>
          <a:ext cx="1604735" cy="346793"/>
        </a:xfrm>
        <a:prstGeom prst="lef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a:off x="1872896" y="1646384"/>
        <a:ext cx="1396659" cy="208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A3D1C-0B2E-4AFB-947C-5086CEC42141}">
      <dsp:nvSpPr>
        <dsp:cNvPr id="0" name=""/>
        <dsp:cNvSpPr/>
      </dsp:nvSpPr>
      <dsp:spPr>
        <a:xfrm rot="1325589">
          <a:off x="1557973" y="2209648"/>
          <a:ext cx="1130980" cy="53085"/>
        </a:xfrm>
        <a:custGeom>
          <a:avLst/>
          <a:gdLst/>
          <a:ahLst/>
          <a:cxnLst/>
          <a:rect l="0" t="0" r="0" b="0"/>
          <a:pathLst>
            <a:path>
              <a:moveTo>
                <a:pt x="0" y="26542"/>
              </a:moveTo>
              <a:lnTo>
                <a:pt x="1130980" y="26542"/>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0B9BFD-F685-4588-B804-8D0BF4662149}">
      <dsp:nvSpPr>
        <dsp:cNvPr id="0" name=""/>
        <dsp:cNvSpPr/>
      </dsp:nvSpPr>
      <dsp:spPr>
        <a:xfrm rot="21457035">
          <a:off x="1599215" y="1712830"/>
          <a:ext cx="648775" cy="53085"/>
        </a:xfrm>
        <a:custGeom>
          <a:avLst/>
          <a:gdLst/>
          <a:ahLst/>
          <a:cxnLst/>
          <a:rect l="0" t="0" r="0" b="0"/>
          <a:pathLst>
            <a:path>
              <a:moveTo>
                <a:pt x="0" y="26542"/>
              </a:moveTo>
              <a:lnTo>
                <a:pt x="648775" y="26542"/>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01A096-B847-41AA-B852-F060D2C2E7BA}">
      <dsp:nvSpPr>
        <dsp:cNvPr id="0" name=""/>
        <dsp:cNvSpPr/>
      </dsp:nvSpPr>
      <dsp:spPr>
        <a:xfrm rot="20047372">
          <a:off x="1541339" y="1204988"/>
          <a:ext cx="1160011" cy="53085"/>
        </a:xfrm>
        <a:custGeom>
          <a:avLst/>
          <a:gdLst/>
          <a:ahLst/>
          <a:cxnLst/>
          <a:rect l="0" t="0" r="0" b="0"/>
          <a:pathLst>
            <a:path>
              <a:moveTo>
                <a:pt x="0" y="26542"/>
              </a:moveTo>
              <a:lnTo>
                <a:pt x="1160011" y="26542"/>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8917F3-9FDB-4908-AC88-9E1D79E6C7ED}">
      <dsp:nvSpPr>
        <dsp:cNvPr id="0" name=""/>
        <dsp:cNvSpPr/>
      </dsp:nvSpPr>
      <dsp:spPr>
        <a:xfrm>
          <a:off x="-343478" y="1150492"/>
          <a:ext cx="2676449" cy="1717160"/>
        </a:xfrm>
        <a:prstGeom prst="ellipse">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9F6660-96F1-4A55-A795-A61D94A0CDCE}">
      <dsp:nvSpPr>
        <dsp:cNvPr id="0" name=""/>
        <dsp:cNvSpPr/>
      </dsp:nvSpPr>
      <dsp:spPr>
        <a:xfrm>
          <a:off x="2122784" y="-19213"/>
          <a:ext cx="2835650" cy="1124575"/>
        </a:xfrm>
        <a:prstGeom prst="ellipse">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PE" sz="2400" b="1" kern="1200" dirty="0">
              <a:solidFill>
                <a:schemeClr val="tx1"/>
              </a:solidFill>
            </a:rPr>
            <a:t>Características Técnicas</a:t>
          </a:r>
          <a:endParaRPr lang="es-ES" sz="2400" b="1" kern="1200" dirty="0">
            <a:solidFill>
              <a:schemeClr val="tx1"/>
            </a:solidFill>
          </a:endParaRPr>
        </a:p>
      </dsp:txBody>
      <dsp:txXfrm>
        <a:off x="2538055" y="145477"/>
        <a:ext cx="2005108" cy="795195"/>
      </dsp:txXfrm>
    </dsp:sp>
    <dsp:sp modelId="{CE9D8F01-5461-4776-BA31-F18F84F87BA3}">
      <dsp:nvSpPr>
        <dsp:cNvPr id="0" name=""/>
        <dsp:cNvSpPr/>
      </dsp:nvSpPr>
      <dsp:spPr>
        <a:xfrm>
          <a:off x="2238409" y="1070943"/>
          <a:ext cx="3115449" cy="1181024"/>
        </a:xfrm>
        <a:prstGeom prst="ellipse">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PE" sz="2400" b="1" kern="1200" dirty="0">
              <a:solidFill>
                <a:schemeClr val="tx1"/>
              </a:solidFill>
            </a:rPr>
            <a:t>Requisitos de Calificación</a:t>
          </a:r>
          <a:endParaRPr lang="es-ES" sz="2400" b="1" kern="1200" dirty="0">
            <a:solidFill>
              <a:schemeClr val="tx1"/>
            </a:solidFill>
          </a:endParaRPr>
        </a:p>
      </dsp:txBody>
      <dsp:txXfrm>
        <a:off x="2694656" y="1243900"/>
        <a:ext cx="2202955" cy="835110"/>
      </dsp:txXfrm>
    </dsp:sp>
    <dsp:sp modelId="{50460FAC-4FFF-4142-BA19-50ED9C1375CC}">
      <dsp:nvSpPr>
        <dsp:cNvPr id="0" name=""/>
        <dsp:cNvSpPr/>
      </dsp:nvSpPr>
      <dsp:spPr>
        <a:xfrm>
          <a:off x="2296923" y="2249905"/>
          <a:ext cx="2705833" cy="1211742"/>
        </a:xfrm>
        <a:prstGeom prst="ellipse">
          <a:avLst/>
        </a:prstGeom>
        <a:solidFill>
          <a:schemeClr val="accent1">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PE" sz="2400" b="1" kern="1200" dirty="0">
              <a:solidFill>
                <a:schemeClr val="tx1"/>
              </a:solidFill>
            </a:rPr>
            <a:t>Condiciones Contractuales</a:t>
          </a:r>
          <a:endParaRPr lang="es-ES" sz="2400" b="1" kern="1200" dirty="0">
            <a:solidFill>
              <a:schemeClr val="tx1"/>
            </a:solidFill>
          </a:endParaRPr>
        </a:p>
      </dsp:txBody>
      <dsp:txXfrm>
        <a:off x="2693183" y="2427361"/>
        <a:ext cx="1913313" cy="856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87311-984F-457A-89B3-CBB368E8AE7B}">
      <dsp:nvSpPr>
        <dsp:cNvPr id="0" name=""/>
        <dsp:cNvSpPr/>
      </dsp:nvSpPr>
      <dsp:spPr>
        <a:xfrm>
          <a:off x="0" y="1015293"/>
          <a:ext cx="10439400" cy="2311533"/>
        </a:xfrm>
        <a:prstGeom prst="rect">
          <a:avLst/>
        </a:prstGeom>
        <a:solidFill>
          <a:schemeClr val="lt1">
            <a:alpha val="9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0213" tIns="354076" rIns="810213" bIns="170688"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a:t>Sirvan para asegurar el cumplimiento de los requisitos funcionales o técnicos.</a:t>
          </a:r>
          <a:endParaRPr lang="es-PE" sz="2400" kern="1200" dirty="0"/>
        </a:p>
        <a:p>
          <a:pPr marL="228600" lvl="1" indent="-228600" algn="just" defTabSz="1066800">
            <a:lnSpc>
              <a:spcPct val="90000"/>
            </a:lnSpc>
            <a:spcBef>
              <a:spcPct val="0"/>
            </a:spcBef>
            <a:spcAft>
              <a:spcPct val="15000"/>
            </a:spcAft>
            <a:buChar char="•"/>
          </a:pPr>
          <a:r>
            <a:rPr lang="es-MX" sz="2400" kern="1200" dirty="0"/>
            <a:t>Se verifique que existe un organismo que pueda acreditar el cumplimiento de dicha norma técnica.</a:t>
          </a:r>
          <a:endParaRPr lang="es-PE" sz="2400" kern="1200" dirty="0"/>
        </a:p>
        <a:p>
          <a:pPr marL="228600" lvl="1" indent="-228600" algn="just" defTabSz="1066800">
            <a:lnSpc>
              <a:spcPct val="90000"/>
            </a:lnSpc>
            <a:spcBef>
              <a:spcPct val="0"/>
            </a:spcBef>
            <a:spcAft>
              <a:spcPct val="15000"/>
            </a:spcAft>
            <a:buChar char="•"/>
          </a:pPr>
          <a:r>
            <a:rPr lang="es-MX" sz="2400" kern="1200" dirty="0"/>
            <a:t>No contravenga las normas de carácter obligatorio.</a:t>
          </a:r>
          <a:endParaRPr lang="es-PE" sz="2400" kern="1200" dirty="0"/>
        </a:p>
      </dsp:txBody>
      <dsp:txXfrm>
        <a:off x="0" y="1015293"/>
        <a:ext cx="10439400" cy="2311533"/>
      </dsp:txXfrm>
    </dsp:sp>
    <dsp:sp modelId="{CEB108FC-2BC7-4B24-BB95-AC2E4A0235D2}">
      <dsp:nvSpPr>
        <dsp:cNvPr id="0" name=""/>
        <dsp:cNvSpPr/>
      </dsp:nvSpPr>
      <dsp:spPr>
        <a:xfrm>
          <a:off x="515343" y="2301"/>
          <a:ext cx="9919062" cy="1064233"/>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209" tIns="0" rIns="276209" bIns="0" numCol="1" spcCol="1270" anchor="ctr" anchorCtr="0">
          <a:noAutofit/>
        </a:bodyPr>
        <a:lstStyle/>
        <a:p>
          <a:pPr marL="0" lvl="0" indent="0" algn="just" defTabSz="1066800">
            <a:lnSpc>
              <a:spcPct val="90000"/>
            </a:lnSpc>
            <a:spcBef>
              <a:spcPct val="0"/>
            </a:spcBef>
            <a:spcAft>
              <a:spcPct val="35000"/>
            </a:spcAft>
            <a:buNone/>
          </a:pPr>
          <a:r>
            <a:rPr lang="es-MX" sz="2400" kern="1200" dirty="0"/>
            <a:t>NOTA: Puede incluir disposiciones previstas en normas técnicas de carácter voluntario, siempre que:</a:t>
          </a:r>
          <a:endParaRPr lang="es-PE" sz="2400" kern="1200" dirty="0"/>
        </a:p>
      </dsp:txBody>
      <dsp:txXfrm>
        <a:off x="567295" y="54253"/>
        <a:ext cx="9815158" cy="9603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4C8EA-57DA-4C91-B415-8BBE3A101BBE}">
      <dsp:nvSpPr>
        <dsp:cNvPr id="0" name=""/>
        <dsp:cNvSpPr/>
      </dsp:nvSpPr>
      <dsp:spPr>
        <a:xfrm>
          <a:off x="2664" y="1162732"/>
          <a:ext cx="3245668" cy="1298267"/>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a:t>FICHA DE HOMOLOGACIÓN</a:t>
          </a:r>
        </a:p>
      </dsp:txBody>
      <dsp:txXfrm>
        <a:off x="651798" y="1162732"/>
        <a:ext cx="1947401" cy="1298267"/>
      </dsp:txXfrm>
    </dsp:sp>
    <dsp:sp modelId="{3FE9E12F-B203-4913-897A-2A0F04000BB9}">
      <dsp:nvSpPr>
        <dsp:cNvPr id="0" name=""/>
        <dsp:cNvSpPr/>
      </dsp:nvSpPr>
      <dsp:spPr>
        <a:xfrm>
          <a:off x="2923765" y="1162732"/>
          <a:ext cx="3245668" cy="1298267"/>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a:t>LISTADO DE BIENES Y SERVICIOS COMUNES</a:t>
          </a:r>
        </a:p>
      </dsp:txBody>
      <dsp:txXfrm>
        <a:off x="3572899" y="1162732"/>
        <a:ext cx="1947401" cy="1298267"/>
      </dsp:txXfrm>
    </dsp:sp>
    <dsp:sp modelId="{89DF336F-68CE-4D97-BE14-95F1DCEDCAFE}">
      <dsp:nvSpPr>
        <dsp:cNvPr id="0" name=""/>
        <dsp:cNvSpPr/>
      </dsp:nvSpPr>
      <dsp:spPr>
        <a:xfrm>
          <a:off x="5844867" y="1162732"/>
          <a:ext cx="3245668" cy="1298267"/>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a:t>CATÁLOGO ELECTRÓNICO DE ACUERDO MARCO</a:t>
          </a:r>
        </a:p>
      </dsp:txBody>
      <dsp:txXfrm>
        <a:off x="6494001" y="1162732"/>
        <a:ext cx="1947401" cy="1298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A1D8D-1F08-48A8-8851-451C04530696}">
      <dsp:nvSpPr>
        <dsp:cNvPr id="0" name=""/>
        <dsp:cNvSpPr/>
      </dsp:nvSpPr>
      <dsp:spPr>
        <a:xfrm>
          <a:off x="914399" y="0"/>
          <a:ext cx="5181600" cy="2669628"/>
        </a:xfrm>
        <a:prstGeom prst="rightArrow">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DEE824A6-F8FE-4C33-A7C5-1626575EB6C0}">
      <dsp:nvSpPr>
        <dsp:cNvPr id="0" name=""/>
        <dsp:cNvSpPr/>
      </dsp:nvSpPr>
      <dsp:spPr>
        <a:xfrm>
          <a:off x="6548" y="800888"/>
          <a:ext cx="1962150" cy="1067851"/>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ACTUACIONES PREPARATORIAS</a:t>
          </a:r>
        </a:p>
      </dsp:txBody>
      <dsp:txXfrm>
        <a:off x="58676" y="853016"/>
        <a:ext cx="1857894" cy="963595"/>
      </dsp:txXfrm>
    </dsp:sp>
    <dsp:sp modelId="{583900E5-EA8F-41FD-862B-04308A7AEB3B}">
      <dsp:nvSpPr>
        <dsp:cNvPr id="0" name=""/>
        <dsp:cNvSpPr/>
      </dsp:nvSpPr>
      <dsp:spPr>
        <a:xfrm>
          <a:off x="2066925" y="800888"/>
          <a:ext cx="1962150" cy="1067851"/>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FASE DE SELECCIÓN</a:t>
          </a:r>
        </a:p>
      </dsp:txBody>
      <dsp:txXfrm>
        <a:off x="2119053" y="853016"/>
        <a:ext cx="1857894" cy="963595"/>
      </dsp:txXfrm>
    </dsp:sp>
    <dsp:sp modelId="{E8B638F1-D7BA-4401-B19E-46C76D0E07C4}">
      <dsp:nvSpPr>
        <dsp:cNvPr id="0" name=""/>
        <dsp:cNvSpPr/>
      </dsp:nvSpPr>
      <dsp:spPr>
        <a:xfrm>
          <a:off x="4127301" y="800888"/>
          <a:ext cx="1962150" cy="1067851"/>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FASE DE EJECUCIÓN CONTRACTUAL</a:t>
          </a:r>
        </a:p>
      </dsp:txBody>
      <dsp:txXfrm>
        <a:off x="4179429" y="853016"/>
        <a:ext cx="1857894" cy="9635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300D8-EC2D-42EE-B32A-3C89BE6D2DD1}">
      <dsp:nvSpPr>
        <dsp:cNvPr id="0" name=""/>
        <dsp:cNvSpPr/>
      </dsp:nvSpPr>
      <dsp:spPr>
        <a:xfrm>
          <a:off x="822814" y="0"/>
          <a:ext cx="4870828" cy="4870828"/>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6C03158-2200-4230-B6C1-044B52A59A89}">
      <dsp:nvSpPr>
        <dsp:cNvPr id="0" name=""/>
        <dsp:cNvSpPr/>
      </dsp:nvSpPr>
      <dsp:spPr>
        <a:xfrm>
          <a:off x="3374544" y="489699"/>
          <a:ext cx="3166038" cy="1153016"/>
        </a:xfrm>
        <a:prstGeom prst="roundRect">
          <a:avLst/>
        </a:prstGeom>
        <a:solidFill>
          <a:schemeClr val="accent2">
            <a:lumMod val="60000"/>
            <a:lumOff val="40000"/>
            <a:alpha val="90000"/>
          </a:schemeClr>
        </a:solidFill>
        <a:ln w="6350" cap="flat" cmpd="sng" algn="ctr">
          <a:solidFill>
            <a:srgbClr val="FF797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PE" sz="2100" kern="1200" dirty="0"/>
            <a:t>Ley de Contrataciones del Estado</a:t>
          </a:r>
        </a:p>
      </dsp:txBody>
      <dsp:txXfrm>
        <a:off x="3430830" y="545985"/>
        <a:ext cx="3053466" cy="1040444"/>
      </dsp:txXfrm>
    </dsp:sp>
    <dsp:sp modelId="{A9E043DB-BEEC-4106-866B-DCEA28A0CD0D}">
      <dsp:nvSpPr>
        <dsp:cNvPr id="0" name=""/>
        <dsp:cNvSpPr/>
      </dsp:nvSpPr>
      <dsp:spPr>
        <a:xfrm>
          <a:off x="3374544" y="1786842"/>
          <a:ext cx="3166038" cy="1153016"/>
        </a:xfrm>
        <a:prstGeom prst="roundRect">
          <a:avLst/>
        </a:prstGeom>
        <a:solidFill>
          <a:schemeClr val="accent2">
            <a:lumMod val="60000"/>
            <a:lumOff val="40000"/>
            <a:alpha val="9000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PE" sz="2100" kern="1200" dirty="0"/>
            <a:t>Reglamento de la Ley de Contrataciones del Estado </a:t>
          </a:r>
        </a:p>
      </dsp:txBody>
      <dsp:txXfrm>
        <a:off x="3430830" y="1843128"/>
        <a:ext cx="3053466" cy="1040444"/>
      </dsp:txXfrm>
    </dsp:sp>
    <dsp:sp modelId="{C4815AFE-FA74-43F2-9D84-203B4DA4F3EF}">
      <dsp:nvSpPr>
        <dsp:cNvPr id="0" name=""/>
        <dsp:cNvSpPr/>
      </dsp:nvSpPr>
      <dsp:spPr>
        <a:xfrm>
          <a:off x="3374544" y="3083986"/>
          <a:ext cx="3166038" cy="1153016"/>
        </a:xfrm>
        <a:prstGeom prst="roundRect">
          <a:avLst/>
        </a:prstGeom>
        <a:solidFill>
          <a:schemeClr val="accent2">
            <a:lumMod val="60000"/>
            <a:lumOff val="40000"/>
            <a:alpha val="9000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PE" sz="2100" kern="1200" dirty="0"/>
            <a:t>Directivas emitidas por el OSCE</a:t>
          </a:r>
        </a:p>
      </dsp:txBody>
      <dsp:txXfrm>
        <a:off x="3430830" y="3140272"/>
        <a:ext cx="3053466" cy="10404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230A-8063-4ECB-B37C-E7DE0868984C}">
      <dsp:nvSpPr>
        <dsp:cNvPr id="0" name=""/>
        <dsp:cNvSpPr/>
      </dsp:nvSpPr>
      <dsp:spPr>
        <a:xfrm>
          <a:off x="855" y="116140"/>
          <a:ext cx="2282130" cy="114106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tx1"/>
              </a:solidFill>
            </a:rPr>
            <a:t>Ámbito Subjetivo</a:t>
          </a:r>
          <a:endParaRPr lang="es-PE" sz="2800" kern="1200" dirty="0">
            <a:solidFill>
              <a:schemeClr val="tx1"/>
            </a:solidFill>
          </a:endParaRPr>
        </a:p>
      </dsp:txBody>
      <dsp:txXfrm>
        <a:off x="34276" y="149561"/>
        <a:ext cx="2215288" cy="1074223"/>
      </dsp:txXfrm>
    </dsp:sp>
    <dsp:sp modelId="{8D0A8300-C29D-4FA0-B1A4-C0758A079330}">
      <dsp:nvSpPr>
        <dsp:cNvPr id="0" name=""/>
        <dsp:cNvSpPr/>
      </dsp:nvSpPr>
      <dsp:spPr>
        <a:xfrm>
          <a:off x="229068" y="1257205"/>
          <a:ext cx="228213" cy="1492396"/>
        </a:xfrm>
        <a:custGeom>
          <a:avLst/>
          <a:gdLst/>
          <a:ahLst/>
          <a:cxnLst/>
          <a:rect l="0" t="0" r="0" b="0"/>
          <a:pathLst>
            <a:path>
              <a:moveTo>
                <a:pt x="0" y="0"/>
              </a:moveTo>
              <a:lnTo>
                <a:pt x="0" y="1492396"/>
              </a:lnTo>
              <a:lnTo>
                <a:pt x="228213" y="1492396"/>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02706FB-F9E7-4D3C-B1AA-59234D72802F}">
      <dsp:nvSpPr>
        <dsp:cNvPr id="0" name=""/>
        <dsp:cNvSpPr/>
      </dsp:nvSpPr>
      <dsp:spPr>
        <a:xfrm>
          <a:off x="457281" y="1668641"/>
          <a:ext cx="1964056" cy="21619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FF0000"/>
              </a:solidFill>
            </a:rPr>
            <a:t>¿Quiénes?</a:t>
          </a:r>
        </a:p>
        <a:p>
          <a:pPr marL="0" lvl="0" indent="0" algn="ctr" defTabSz="889000">
            <a:lnSpc>
              <a:spcPct val="90000"/>
            </a:lnSpc>
            <a:spcBef>
              <a:spcPct val="0"/>
            </a:spcBef>
            <a:spcAft>
              <a:spcPct val="35000"/>
            </a:spcAft>
            <a:buNone/>
          </a:pPr>
          <a:r>
            <a:rPr lang="es-PE" sz="2000" kern="1200" dirty="0">
              <a:solidFill>
                <a:prstClr val="black"/>
              </a:solidFill>
            </a:rPr>
            <a:t>Sujetos a quienes se aplica la Ley. Están bajo el término </a:t>
          </a:r>
          <a:r>
            <a:rPr lang="es-PE" sz="2000" b="1" kern="1200" dirty="0"/>
            <a:t>Entidad</a:t>
          </a:r>
          <a:r>
            <a:rPr lang="es-PE" sz="2000" b="0" kern="1200" dirty="0"/>
            <a:t>.</a:t>
          </a:r>
          <a:endParaRPr lang="es-PE" sz="2000" kern="1200" dirty="0">
            <a:solidFill>
              <a:schemeClr val="tx1"/>
            </a:solidFill>
          </a:endParaRPr>
        </a:p>
      </dsp:txBody>
      <dsp:txXfrm>
        <a:off x="514806" y="1726166"/>
        <a:ext cx="1849006" cy="2046869"/>
      </dsp:txXfrm>
    </dsp:sp>
    <dsp:sp modelId="{B2B09D84-A003-43F0-961B-FE61F2D8F7B3}">
      <dsp:nvSpPr>
        <dsp:cNvPr id="0" name=""/>
        <dsp:cNvSpPr/>
      </dsp:nvSpPr>
      <dsp:spPr>
        <a:xfrm>
          <a:off x="2853518" y="116140"/>
          <a:ext cx="2282130" cy="1141065"/>
        </a:xfrm>
        <a:prstGeom prst="roundRect">
          <a:avLst>
            <a:gd name="adj" fmla="val 10000"/>
          </a:avLst>
        </a:prstGeom>
        <a:solidFill>
          <a:schemeClr val="accent5">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tx1"/>
              </a:solidFill>
            </a:rPr>
            <a:t>Ámbito Objetivo </a:t>
          </a:r>
          <a:endParaRPr lang="es-PE" sz="2800" kern="1200" dirty="0">
            <a:solidFill>
              <a:schemeClr val="tx1"/>
            </a:solidFill>
          </a:endParaRPr>
        </a:p>
      </dsp:txBody>
      <dsp:txXfrm>
        <a:off x="2886939" y="149561"/>
        <a:ext cx="2215288" cy="1074223"/>
      </dsp:txXfrm>
    </dsp:sp>
    <dsp:sp modelId="{8151DA1F-5747-46B9-A529-234E082F0817}">
      <dsp:nvSpPr>
        <dsp:cNvPr id="0" name=""/>
        <dsp:cNvSpPr/>
      </dsp:nvSpPr>
      <dsp:spPr>
        <a:xfrm>
          <a:off x="3081731" y="1257205"/>
          <a:ext cx="228213" cy="1487381"/>
        </a:xfrm>
        <a:custGeom>
          <a:avLst/>
          <a:gdLst/>
          <a:ahLst/>
          <a:cxnLst/>
          <a:rect l="0" t="0" r="0" b="0"/>
          <a:pathLst>
            <a:path>
              <a:moveTo>
                <a:pt x="0" y="0"/>
              </a:moveTo>
              <a:lnTo>
                <a:pt x="0" y="1487381"/>
              </a:lnTo>
              <a:lnTo>
                <a:pt x="228213" y="148738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E705ED-E509-48BF-9157-45C5BC91932B}">
      <dsp:nvSpPr>
        <dsp:cNvPr id="0" name=""/>
        <dsp:cNvSpPr/>
      </dsp:nvSpPr>
      <dsp:spPr>
        <a:xfrm>
          <a:off x="3309944" y="1658611"/>
          <a:ext cx="2117543" cy="217194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FF0000"/>
              </a:solidFill>
            </a:rPr>
            <a:t>¿Para qué? y </a:t>
          </a:r>
        </a:p>
        <a:p>
          <a:pPr marL="0" lvl="0" indent="0" algn="ctr" defTabSz="889000">
            <a:lnSpc>
              <a:spcPct val="90000"/>
            </a:lnSpc>
            <a:spcBef>
              <a:spcPct val="0"/>
            </a:spcBef>
            <a:spcAft>
              <a:spcPct val="35000"/>
            </a:spcAft>
            <a:buNone/>
          </a:pPr>
          <a:r>
            <a:rPr lang="es-ES" sz="2000" kern="1200" dirty="0">
              <a:solidFill>
                <a:srgbClr val="FF0000"/>
              </a:solidFill>
            </a:rPr>
            <a:t>¿Con qué?</a:t>
          </a:r>
        </a:p>
        <a:p>
          <a:pPr marL="0" lvl="0" indent="0" algn="ctr" defTabSz="889000">
            <a:lnSpc>
              <a:spcPct val="90000"/>
            </a:lnSpc>
            <a:spcBef>
              <a:spcPct val="0"/>
            </a:spcBef>
            <a:spcAft>
              <a:spcPct val="35000"/>
            </a:spcAft>
            <a:buNone/>
          </a:pPr>
          <a:r>
            <a:rPr lang="es-PE" sz="2000" kern="1200" dirty="0">
              <a:solidFill>
                <a:prstClr val="black"/>
              </a:solidFill>
            </a:rPr>
            <a:t>La contratación de </a:t>
          </a:r>
          <a:r>
            <a:rPr lang="es-PE" sz="2000" b="1" kern="1200" dirty="0">
              <a:solidFill>
                <a:prstClr val="black"/>
              </a:solidFill>
            </a:rPr>
            <a:t>bienes, servicios y obras </a:t>
          </a:r>
          <a:r>
            <a:rPr lang="es-PE" sz="2000" kern="1200" dirty="0">
              <a:solidFill>
                <a:prstClr val="black"/>
              </a:solidFill>
            </a:rPr>
            <a:t>con cargo a </a:t>
          </a:r>
          <a:r>
            <a:rPr lang="es-PE" sz="2000" b="1" kern="1200" dirty="0">
              <a:solidFill>
                <a:prstClr val="black"/>
              </a:solidFill>
            </a:rPr>
            <a:t>fondos públicos</a:t>
          </a:r>
          <a:r>
            <a:rPr lang="es-PE" sz="2000" b="0" kern="1200" dirty="0">
              <a:solidFill>
                <a:prstClr val="black"/>
              </a:solidFill>
            </a:rPr>
            <a:t>.</a:t>
          </a:r>
          <a:endParaRPr lang="es-PE" sz="2000" b="1" kern="1200" dirty="0">
            <a:solidFill>
              <a:schemeClr val="tx1"/>
            </a:solidFill>
          </a:endParaRPr>
        </a:p>
      </dsp:txBody>
      <dsp:txXfrm>
        <a:off x="3371965" y="1720632"/>
        <a:ext cx="1993501" cy="20479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C5AFB-FE36-4545-9A0A-F37639DEDF26}">
      <dsp:nvSpPr>
        <dsp:cNvPr id="0" name=""/>
        <dsp:cNvSpPr/>
      </dsp:nvSpPr>
      <dsp:spPr>
        <a:xfrm>
          <a:off x="982367" y="47365"/>
          <a:ext cx="2273562" cy="22735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PE" sz="1900" kern="1200" dirty="0"/>
            <a:t>Bienes</a:t>
          </a:r>
        </a:p>
        <a:p>
          <a:pPr marL="0" lvl="0" indent="0" algn="ctr" defTabSz="844550">
            <a:lnSpc>
              <a:spcPct val="90000"/>
            </a:lnSpc>
            <a:spcBef>
              <a:spcPct val="0"/>
            </a:spcBef>
            <a:spcAft>
              <a:spcPct val="35000"/>
            </a:spcAft>
            <a:buNone/>
          </a:pPr>
          <a:r>
            <a:rPr lang="es-PE" sz="1900" kern="1200" dirty="0"/>
            <a:t>Servicios</a:t>
          </a:r>
        </a:p>
        <a:p>
          <a:pPr marL="0" lvl="0" indent="0" algn="ctr" defTabSz="844550">
            <a:lnSpc>
              <a:spcPct val="90000"/>
            </a:lnSpc>
            <a:spcBef>
              <a:spcPct val="0"/>
            </a:spcBef>
            <a:spcAft>
              <a:spcPct val="35000"/>
            </a:spcAft>
            <a:buNone/>
          </a:pPr>
          <a:r>
            <a:rPr lang="es-PE" sz="1900" kern="1200" dirty="0"/>
            <a:t>Obras</a:t>
          </a:r>
        </a:p>
      </dsp:txBody>
      <dsp:txXfrm>
        <a:off x="1285509" y="445239"/>
        <a:ext cx="1667279" cy="1023103"/>
      </dsp:txXfrm>
    </dsp:sp>
    <dsp:sp modelId="{61D91009-46A9-4CCA-9805-3A104EF64F9E}">
      <dsp:nvSpPr>
        <dsp:cNvPr id="0" name=""/>
        <dsp:cNvSpPr/>
      </dsp:nvSpPr>
      <dsp:spPr>
        <a:xfrm>
          <a:off x="1802744" y="1468342"/>
          <a:ext cx="2273562" cy="22735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PE" sz="1900" kern="1200" dirty="0"/>
            <a:t>Recursos Públicos</a:t>
          </a:r>
        </a:p>
      </dsp:txBody>
      <dsp:txXfrm>
        <a:off x="2498076" y="2055679"/>
        <a:ext cx="1364137" cy="1250459"/>
      </dsp:txXfrm>
    </dsp:sp>
    <dsp:sp modelId="{1A31CE87-F9BB-4F3A-9F7A-D7524F4AD953}">
      <dsp:nvSpPr>
        <dsp:cNvPr id="0" name=""/>
        <dsp:cNvSpPr/>
      </dsp:nvSpPr>
      <dsp:spPr>
        <a:xfrm>
          <a:off x="161990" y="1468342"/>
          <a:ext cx="2273562" cy="22735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PE" sz="1900" kern="1200" dirty="0"/>
            <a:t>Entidad</a:t>
          </a:r>
        </a:p>
      </dsp:txBody>
      <dsp:txXfrm>
        <a:off x="376084" y="2055679"/>
        <a:ext cx="1364137" cy="12504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E25EE-4F85-405A-BAF1-E72840CA20CE}" type="datetimeFigureOut">
              <a:rPr lang="en-US" smtClean="0"/>
              <a:t>10/12/2020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DB6C6-A92B-42BA-9A53-D1401FE620AD}" type="slidenum">
              <a:rPr lang="en-US" smtClean="0"/>
              <a:t>‹Nº›</a:t>
            </a:fld>
            <a:endParaRPr lang="en-US"/>
          </a:p>
        </p:txBody>
      </p:sp>
    </p:spTree>
    <p:extLst>
      <p:ext uri="{BB962C8B-B14F-4D97-AF65-F5344CB8AC3E}">
        <p14:creationId xmlns:p14="http://schemas.microsoft.com/office/powerpoint/2010/main" val="262156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5133924" y="7197481"/>
            <a:ext cx="3927546" cy="3801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Century Gothic" panose="020B0502020202020204" pitchFamily="34" charset="0"/>
                <a:cs typeface="Arial" panose="020B0604020202020204" pitchFamily="34" charset="0"/>
              </a:defRPr>
            </a:lvl1pPr>
            <a:lvl2pPr marL="729057" indent="-280406">
              <a:defRPr sz="2400" b="1">
                <a:solidFill>
                  <a:schemeClr val="tx1"/>
                </a:solidFill>
                <a:latin typeface="Century Gothic" panose="020B0502020202020204" pitchFamily="34" charset="0"/>
                <a:cs typeface="Arial" panose="020B0604020202020204" pitchFamily="34" charset="0"/>
              </a:defRPr>
            </a:lvl2pPr>
            <a:lvl3pPr marL="1121626" indent="-224325">
              <a:defRPr sz="2400" b="1">
                <a:solidFill>
                  <a:schemeClr val="tx1"/>
                </a:solidFill>
                <a:latin typeface="Century Gothic" panose="020B0502020202020204" pitchFamily="34" charset="0"/>
                <a:cs typeface="Arial" panose="020B0604020202020204" pitchFamily="34" charset="0"/>
              </a:defRPr>
            </a:lvl3pPr>
            <a:lvl4pPr marL="1570276" indent="-224325">
              <a:defRPr sz="2400" b="1">
                <a:solidFill>
                  <a:schemeClr val="tx1"/>
                </a:solidFill>
                <a:latin typeface="Century Gothic" panose="020B0502020202020204" pitchFamily="34" charset="0"/>
                <a:cs typeface="Arial" panose="020B0604020202020204" pitchFamily="34" charset="0"/>
              </a:defRPr>
            </a:lvl4pPr>
            <a:lvl5pPr marL="2018927" indent="-224325">
              <a:defRPr sz="2400" b="1">
                <a:solidFill>
                  <a:schemeClr val="tx1"/>
                </a:solidFill>
                <a:latin typeface="Century Gothic" panose="020B0502020202020204" pitchFamily="34" charset="0"/>
                <a:cs typeface="Arial" panose="020B0604020202020204" pitchFamily="34" charset="0"/>
              </a:defRPr>
            </a:lvl5pPr>
            <a:lvl6pPr marL="2467577" indent="-224325"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16227" indent="-224325"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364878" indent="-224325"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13528" indent="-224325"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fld id="{1BCE0696-DF41-4817-8ED2-AB59A3D49750}" type="slidenum">
              <a:rPr lang="es-ES" altLang="es-PE" sz="1200" b="0">
                <a:latin typeface="Arial" panose="020B0604020202020204" pitchFamily="34" charset="0"/>
              </a:rPr>
              <a:pPr/>
              <a:t>6</a:t>
            </a:fld>
            <a:endParaRPr lang="es-ES" altLang="es-PE" sz="1200" b="0" dirty="0">
              <a:latin typeface="Arial" panose="020B0604020202020204" pitchFamily="34" charset="0"/>
            </a:endParaRPr>
          </a:p>
        </p:txBody>
      </p:sp>
      <p:sp>
        <p:nvSpPr>
          <p:cNvPr id="99331" name="Rectangle 2"/>
          <p:cNvSpPr>
            <a:spLocks noGrp="1" noRot="1" noChangeAspect="1" noTextEdit="1"/>
          </p:cNvSpPr>
          <p:nvPr>
            <p:ph type="sldImg"/>
          </p:nvPr>
        </p:nvSpPr>
        <p:spPr>
          <a:xfrm>
            <a:off x="90488" y="744538"/>
            <a:ext cx="6616700" cy="3722687"/>
          </a:xfrm>
          <a:ln/>
        </p:spPr>
      </p:sp>
      <p:sp>
        <p:nvSpPr>
          <p:cNvPr id="9933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E" altLang="es-PE">
              <a:latin typeface="Arial" panose="020B0604020202020204" pitchFamily="34" charset="0"/>
            </a:endParaRPr>
          </a:p>
        </p:txBody>
      </p:sp>
    </p:spTree>
    <p:extLst>
      <p:ext uri="{BB962C8B-B14F-4D97-AF65-F5344CB8AC3E}">
        <p14:creationId xmlns:p14="http://schemas.microsoft.com/office/powerpoint/2010/main" val="360930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20</a:t>
            </a:fld>
            <a:endParaRPr lang="es-ES"/>
          </a:p>
        </p:txBody>
      </p:sp>
    </p:spTree>
    <p:extLst>
      <p:ext uri="{BB962C8B-B14F-4D97-AF65-F5344CB8AC3E}">
        <p14:creationId xmlns:p14="http://schemas.microsoft.com/office/powerpoint/2010/main" val="5343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21</a:t>
            </a:fld>
            <a:endParaRPr lang="es-ES"/>
          </a:p>
        </p:txBody>
      </p:sp>
    </p:spTree>
    <p:extLst>
      <p:ext uri="{BB962C8B-B14F-4D97-AF65-F5344CB8AC3E}">
        <p14:creationId xmlns:p14="http://schemas.microsoft.com/office/powerpoint/2010/main" val="180584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8D269A1-4260-4F01-BDA8-F827E9EC9A45}" type="slidenum">
              <a:rPr lang="es-PE" smtClean="0"/>
              <a:t>43</a:t>
            </a:fld>
            <a:endParaRPr lang="es-PE"/>
          </a:p>
        </p:txBody>
      </p:sp>
    </p:spTree>
    <p:extLst>
      <p:ext uri="{BB962C8B-B14F-4D97-AF65-F5344CB8AC3E}">
        <p14:creationId xmlns:p14="http://schemas.microsoft.com/office/powerpoint/2010/main" val="428047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8D269A1-4260-4F01-BDA8-F827E9EC9A45}" type="slidenum">
              <a:rPr lang="es-PE" smtClean="0"/>
              <a:t>44</a:t>
            </a:fld>
            <a:endParaRPr lang="es-PE"/>
          </a:p>
        </p:txBody>
      </p:sp>
    </p:spTree>
    <p:extLst>
      <p:ext uri="{BB962C8B-B14F-4D97-AF65-F5344CB8AC3E}">
        <p14:creationId xmlns:p14="http://schemas.microsoft.com/office/powerpoint/2010/main" val="262811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753054" indent="-289636">
              <a:spcBef>
                <a:spcPct val="30000"/>
              </a:spcBef>
              <a:defRPr sz="1400">
                <a:solidFill>
                  <a:schemeClr val="tx1"/>
                </a:solidFill>
                <a:latin typeface="Calibri" panose="020F0502020204030204" pitchFamily="34" charset="0"/>
              </a:defRPr>
            </a:lvl2pPr>
            <a:lvl3pPr marL="1158545" indent="-231709">
              <a:spcBef>
                <a:spcPct val="30000"/>
              </a:spcBef>
              <a:defRPr sz="1400">
                <a:solidFill>
                  <a:schemeClr val="tx1"/>
                </a:solidFill>
                <a:latin typeface="Calibri" panose="020F0502020204030204" pitchFamily="34" charset="0"/>
              </a:defRPr>
            </a:lvl3pPr>
            <a:lvl4pPr marL="1621963" indent="-231709">
              <a:spcBef>
                <a:spcPct val="30000"/>
              </a:spcBef>
              <a:defRPr sz="1400">
                <a:solidFill>
                  <a:schemeClr val="tx1"/>
                </a:solidFill>
                <a:latin typeface="Calibri" panose="020F0502020204030204" pitchFamily="34" charset="0"/>
              </a:defRPr>
            </a:lvl4pPr>
            <a:lvl5pPr marL="2085381" indent="-231709">
              <a:spcBef>
                <a:spcPct val="30000"/>
              </a:spcBef>
              <a:defRPr sz="1400">
                <a:solidFill>
                  <a:schemeClr val="tx1"/>
                </a:solidFill>
                <a:latin typeface="Calibri" panose="020F0502020204030204" pitchFamily="34" charset="0"/>
              </a:defRPr>
            </a:lvl5pPr>
            <a:lvl6pPr marL="2548799" indent="-231709" eaLnBrk="0" fontAlgn="base" hangingPunct="0">
              <a:spcBef>
                <a:spcPct val="30000"/>
              </a:spcBef>
              <a:spcAft>
                <a:spcPct val="0"/>
              </a:spcAft>
              <a:defRPr sz="1400">
                <a:solidFill>
                  <a:schemeClr val="tx1"/>
                </a:solidFill>
                <a:latin typeface="Calibri" panose="020F0502020204030204" pitchFamily="34" charset="0"/>
              </a:defRPr>
            </a:lvl6pPr>
            <a:lvl7pPr marL="3012216" indent="-231709" eaLnBrk="0" fontAlgn="base" hangingPunct="0">
              <a:spcBef>
                <a:spcPct val="30000"/>
              </a:spcBef>
              <a:spcAft>
                <a:spcPct val="0"/>
              </a:spcAft>
              <a:defRPr sz="1400">
                <a:solidFill>
                  <a:schemeClr val="tx1"/>
                </a:solidFill>
                <a:latin typeface="Calibri" panose="020F0502020204030204" pitchFamily="34" charset="0"/>
              </a:defRPr>
            </a:lvl7pPr>
            <a:lvl8pPr marL="3475634" indent="-231709" eaLnBrk="0" fontAlgn="base" hangingPunct="0">
              <a:spcBef>
                <a:spcPct val="30000"/>
              </a:spcBef>
              <a:spcAft>
                <a:spcPct val="0"/>
              </a:spcAft>
              <a:defRPr sz="1400">
                <a:solidFill>
                  <a:schemeClr val="tx1"/>
                </a:solidFill>
                <a:latin typeface="Calibri" panose="020F0502020204030204" pitchFamily="34" charset="0"/>
              </a:defRPr>
            </a:lvl8pPr>
            <a:lvl9pPr marL="3939052" indent="-231709"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3823EBC5-7091-4211-B2D2-493DBF40A307}" type="slidenum">
              <a:rPr lang="es-ES" altLang="es-PE" sz="1200"/>
              <a:pPr>
                <a:spcBef>
                  <a:spcPct val="0"/>
                </a:spcBef>
              </a:pPr>
              <a:t>45</a:t>
            </a:fld>
            <a:endParaRPr lang="es-ES" altLang="es-PE" sz="1200"/>
          </a:p>
        </p:txBody>
      </p:sp>
      <p:sp>
        <p:nvSpPr>
          <p:cNvPr id="72707" name="Rectangle 2"/>
          <p:cNvSpPr>
            <a:spLocks noGrp="1" noRot="1" noChangeAspect="1" noChangeArrowheads="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a:p>
        </p:txBody>
      </p:sp>
    </p:spTree>
    <p:extLst>
      <p:ext uri="{BB962C8B-B14F-4D97-AF65-F5344CB8AC3E}">
        <p14:creationId xmlns:p14="http://schemas.microsoft.com/office/powerpoint/2010/main" val="2083051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753054" indent="-289636">
              <a:spcBef>
                <a:spcPct val="30000"/>
              </a:spcBef>
              <a:defRPr sz="1400">
                <a:solidFill>
                  <a:schemeClr val="tx1"/>
                </a:solidFill>
                <a:latin typeface="Calibri" panose="020F0502020204030204" pitchFamily="34" charset="0"/>
              </a:defRPr>
            </a:lvl2pPr>
            <a:lvl3pPr marL="1158545" indent="-231709">
              <a:spcBef>
                <a:spcPct val="30000"/>
              </a:spcBef>
              <a:defRPr sz="1400">
                <a:solidFill>
                  <a:schemeClr val="tx1"/>
                </a:solidFill>
                <a:latin typeface="Calibri" panose="020F0502020204030204" pitchFamily="34" charset="0"/>
              </a:defRPr>
            </a:lvl3pPr>
            <a:lvl4pPr marL="1621963" indent="-231709">
              <a:spcBef>
                <a:spcPct val="30000"/>
              </a:spcBef>
              <a:defRPr sz="1400">
                <a:solidFill>
                  <a:schemeClr val="tx1"/>
                </a:solidFill>
                <a:latin typeface="Calibri" panose="020F0502020204030204" pitchFamily="34" charset="0"/>
              </a:defRPr>
            </a:lvl4pPr>
            <a:lvl5pPr marL="2085381" indent="-231709">
              <a:spcBef>
                <a:spcPct val="30000"/>
              </a:spcBef>
              <a:defRPr sz="1400">
                <a:solidFill>
                  <a:schemeClr val="tx1"/>
                </a:solidFill>
                <a:latin typeface="Calibri" panose="020F0502020204030204" pitchFamily="34" charset="0"/>
              </a:defRPr>
            </a:lvl5pPr>
            <a:lvl6pPr marL="2548799" indent="-231709" eaLnBrk="0" fontAlgn="base" hangingPunct="0">
              <a:spcBef>
                <a:spcPct val="30000"/>
              </a:spcBef>
              <a:spcAft>
                <a:spcPct val="0"/>
              </a:spcAft>
              <a:defRPr sz="1400">
                <a:solidFill>
                  <a:schemeClr val="tx1"/>
                </a:solidFill>
                <a:latin typeface="Calibri" panose="020F0502020204030204" pitchFamily="34" charset="0"/>
              </a:defRPr>
            </a:lvl6pPr>
            <a:lvl7pPr marL="3012216" indent="-231709" eaLnBrk="0" fontAlgn="base" hangingPunct="0">
              <a:spcBef>
                <a:spcPct val="30000"/>
              </a:spcBef>
              <a:spcAft>
                <a:spcPct val="0"/>
              </a:spcAft>
              <a:defRPr sz="1400">
                <a:solidFill>
                  <a:schemeClr val="tx1"/>
                </a:solidFill>
                <a:latin typeface="Calibri" panose="020F0502020204030204" pitchFamily="34" charset="0"/>
              </a:defRPr>
            </a:lvl7pPr>
            <a:lvl8pPr marL="3475634" indent="-231709" eaLnBrk="0" fontAlgn="base" hangingPunct="0">
              <a:spcBef>
                <a:spcPct val="30000"/>
              </a:spcBef>
              <a:spcAft>
                <a:spcPct val="0"/>
              </a:spcAft>
              <a:defRPr sz="1400">
                <a:solidFill>
                  <a:schemeClr val="tx1"/>
                </a:solidFill>
                <a:latin typeface="Calibri" panose="020F0502020204030204" pitchFamily="34" charset="0"/>
              </a:defRPr>
            </a:lvl8pPr>
            <a:lvl9pPr marL="3939052" indent="-231709"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3823EBC5-7091-4211-B2D2-493DBF40A307}" type="slidenum">
              <a:rPr lang="es-ES" altLang="es-PE" sz="1200"/>
              <a:pPr>
                <a:spcBef>
                  <a:spcPct val="0"/>
                </a:spcBef>
              </a:pPr>
              <a:t>46</a:t>
            </a:fld>
            <a:endParaRPr lang="es-ES" altLang="es-PE" sz="1200"/>
          </a:p>
        </p:txBody>
      </p:sp>
      <p:sp>
        <p:nvSpPr>
          <p:cNvPr id="72707" name="Rectangle 2"/>
          <p:cNvSpPr>
            <a:spLocks noGrp="1" noRot="1" noChangeAspect="1" noChangeArrowheads="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a:p>
        </p:txBody>
      </p:sp>
    </p:spTree>
    <p:extLst>
      <p:ext uri="{BB962C8B-B14F-4D97-AF65-F5344CB8AC3E}">
        <p14:creationId xmlns:p14="http://schemas.microsoft.com/office/powerpoint/2010/main" val="3285110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753054" indent="-289636">
              <a:spcBef>
                <a:spcPct val="30000"/>
              </a:spcBef>
              <a:defRPr sz="1400">
                <a:solidFill>
                  <a:schemeClr val="tx1"/>
                </a:solidFill>
                <a:latin typeface="Calibri" panose="020F0502020204030204" pitchFamily="34" charset="0"/>
              </a:defRPr>
            </a:lvl2pPr>
            <a:lvl3pPr marL="1158545" indent="-231709">
              <a:spcBef>
                <a:spcPct val="30000"/>
              </a:spcBef>
              <a:defRPr sz="1400">
                <a:solidFill>
                  <a:schemeClr val="tx1"/>
                </a:solidFill>
                <a:latin typeface="Calibri" panose="020F0502020204030204" pitchFamily="34" charset="0"/>
              </a:defRPr>
            </a:lvl3pPr>
            <a:lvl4pPr marL="1621963" indent="-231709">
              <a:spcBef>
                <a:spcPct val="30000"/>
              </a:spcBef>
              <a:defRPr sz="1400">
                <a:solidFill>
                  <a:schemeClr val="tx1"/>
                </a:solidFill>
                <a:latin typeface="Calibri" panose="020F0502020204030204" pitchFamily="34" charset="0"/>
              </a:defRPr>
            </a:lvl4pPr>
            <a:lvl5pPr marL="2085381" indent="-231709">
              <a:spcBef>
                <a:spcPct val="30000"/>
              </a:spcBef>
              <a:defRPr sz="1400">
                <a:solidFill>
                  <a:schemeClr val="tx1"/>
                </a:solidFill>
                <a:latin typeface="Calibri" panose="020F0502020204030204" pitchFamily="34" charset="0"/>
              </a:defRPr>
            </a:lvl5pPr>
            <a:lvl6pPr marL="2548799" indent="-231709" eaLnBrk="0" fontAlgn="base" hangingPunct="0">
              <a:spcBef>
                <a:spcPct val="30000"/>
              </a:spcBef>
              <a:spcAft>
                <a:spcPct val="0"/>
              </a:spcAft>
              <a:defRPr sz="1400">
                <a:solidFill>
                  <a:schemeClr val="tx1"/>
                </a:solidFill>
                <a:latin typeface="Calibri" panose="020F0502020204030204" pitchFamily="34" charset="0"/>
              </a:defRPr>
            </a:lvl6pPr>
            <a:lvl7pPr marL="3012216" indent="-231709" eaLnBrk="0" fontAlgn="base" hangingPunct="0">
              <a:spcBef>
                <a:spcPct val="30000"/>
              </a:spcBef>
              <a:spcAft>
                <a:spcPct val="0"/>
              </a:spcAft>
              <a:defRPr sz="1400">
                <a:solidFill>
                  <a:schemeClr val="tx1"/>
                </a:solidFill>
                <a:latin typeface="Calibri" panose="020F0502020204030204" pitchFamily="34" charset="0"/>
              </a:defRPr>
            </a:lvl7pPr>
            <a:lvl8pPr marL="3475634" indent="-231709" eaLnBrk="0" fontAlgn="base" hangingPunct="0">
              <a:spcBef>
                <a:spcPct val="30000"/>
              </a:spcBef>
              <a:spcAft>
                <a:spcPct val="0"/>
              </a:spcAft>
              <a:defRPr sz="1400">
                <a:solidFill>
                  <a:schemeClr val="tx1"/>
                </a:solidFill>
                <a:latin typeface="Calibri" panose="020F0502020204030204" pitchFamily="34" charset="0"/>
              </a:defRPr>
            </a:lvl8pPr>
            <a:lvl9pPr marL="3939052" indent="-231709"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3823EBC5-7091-4211-B2D2-493DBF40A307}" type="slidenum">
              <a:rPr lang="es-ES" altLang="es-PE" sz="1200"/>
              <a:pPr>
                <a:spcBef>
                  <a:spcPct val="0"/>
                </a:spcBef>
              </a:pPr>
              <a:t>47</a:t>
            </a:fld>
            <a:endParaRPr lang="es-ES" altLang="es-PE" sz="1200"/>
          </a:p>
        </p:txBody>
      </p:sp>
      <p:sp>
        <p:nvSpPr>
          <p:cNvPr id="72707" name="Rectangle 2"/>
          <p:cNvSpPr>
            <a:spLocks noGrp="1" noRot="1" noChangeAspect="1" noChangeArrowheads="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a:p>
        </p:txBody>
      </p:sp>
    </p:spTree>
    <p:extLst>
      <p:ext uri="{BB962C8B-B14F-4D97-AF65-F5344CB8AC3E}">
        <p14:creationId xmlns:p14="http://schemas.microsoft.com/office/powerpoint/2010/main" val="135650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753054" indent="-289636">
              <a:spcBef>
                <a:spcPct val="30000"/>
              </a:spcBef>
              <a:defRPr sz="1400">
                <a:solidFill>
                  <a:schemeClr val="tx1"/>
                </a:solidFill>
                <a:latin typeface="Calibri" panose="020F0502020204030204" pitchFamily="34" charset="0"/>
              </a:defRPr>
            </a:lvl2pPr>
            <a:lvl3pPr marL="1158545" indent="-231709">
              <a:spcBef>
                <a:spcPct val="30000"/>
              </a:spcBef>
              <a:defRPr sz="1400">
                <a:solidFill>
                  <a:schemeClr val="tx1"/>
                </a:solidFill>
                <a:latin typeface="Calibri" panose="020F0502020204030204" pitchFamily="34" charset="0"/>
              </a:defRPr>
            </a:lvl3pPr>
            <a:lvl4pPr marL="1621963" indent="-231709">
              <a:spcBef>
                <a:spcPct val="30000"/>
              </a:spcBef>
              <a:defRPr sz="1400">
                <a:solidFill>
                  <a:schemeClr val="tx1"/>
                </a:solidFill>
                <a:latin typeface="Calibri" panose="020F0502020204030204" pitchFamily="34" charset="0"/>
              </a:defRPr>
            </a:lvl4pPr>
            <a:lvl5pPr marL="2085381" indent="-231709">
              <a:spcBef>
                <a:spcPct val="30000"/>
              </a:spcBef>
              <a:defRPr sz="1400">
                <a:solidFill>
                  <a:schemeClr val="tx1"/>
                </a:solidFill>
                <a:latin typeface="Calibri" panose="020F0502020204030204" pitchFamily="34" charset="0"/>
              </a:defRPr>
            </a:lvl5pPr>
            <a:lvl6pPr marL="2548799" indent="-231709" eaLnBrk="0" fontAlgn="base" hangingPunct="0">
              <a:spcBef>
                <a:spcPct val="30000"/>
              </a:spcBef>
              <a:spcAft>
                <a:spcPct val="0"/>
              </a:spcAft>
              <a:defRPr sz="1400">
                <a:solidFill>
                  <a:schemeClr val="tx1"/>
                </a:solidFill>
                <a:latin typeface="Calibri" panose="020F0502020204030204" pitchFamily="34" charset="0"/>
              </a:defRPr>
            </a:lvl6pPr>
            <a:lvl7pPr marL="3012216" indent="-231709" eaLnBrk="0" fontAlgn="base" hangingPunct="0">
              <a:spcBef>
                <a:spcPct val="30000"/>
              </a:spcBef>
              <a:spcAft>
                <a:spcPct val="0"/>
              </a:spcAft>
              <a:defRPr sz="1400">
                <a:solidFill>
                  <a:schemeClr val="tx1"/>
                </a:solidFill>
                <a:latin typeface="Calibri" panose="020F0502020204030204" pitchFamily="34" charset="0"/>
              </a:defRPr>
            </a:lvl7pPr>
            <a:lvl8pPr marL="3475634" indent="-231709" eaLnBrk="0" fontAlgn="base" hangingPunct="0">
              <a:spcBef>
                <a:spcPct val="30000"/>
              </a:spcBef>
              <a:spcAft>
                <a:spcPct val="0"/>
              </a:spcAft>
              <a:defRPr sz="1400">
                <a:solidFill>
                  <a:schemeClr val="tx1"/>
                </a:solidFill>
                <a:latin typeface="Calibri" panose="020F0502020204030204" pitchFamily="34" charset="0"/>
              </a:defRPr>
            </a:lvl8pPr>
            <a:lvl9pPr marL="3939052" indent="-231709"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3823EBC5-7091-4211-B2D2-493DBF40A307}" type="slidenum">
              <a:rPr lang="es-ES" altLang="es-PE" sz="1200"/>
              <a:pPr>
                <a:spcBef>
                  <a:spcPct val="0"/>
                </a:spcBef>
              </a:pPr>
              <a:t>48</a:t>
            </a:fld>
            <a:endParaRPr lang="es-ES" altLang="es-PE" sz="1200"/>
          </a:p>
        </p:txBody>
      </p:sp>
      <p:sp>
        <p:nvSpPr>
          <p:cNvPr id="72707" name="Rectangle 2"/>
          <p:cNvSpPr>
            <a:spLocks noGrp="1" noRot="1" noChangeAspect="1" noChangeArrowheads="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a:p>
        </p:txBody>
      </p:sp>
    </p:spTree>
    <p:extLst>
      <p:ext uri="{BB962C8B-B14F-4D97-AF65-F5344CB8AC3E}">
        <p14:creationId xmlns:p14="http://schemas.microsoft.com/office/powerpoint/2010/main" val="401253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8D269A1-4260-4F01-BDA8-F827E9EC9A45}" type="slidenum">
              <a:rPr lang="es-PE" smtClean="0"/>
              <a:t>49</a:t>
            </a:fld>
            <a:endParaRPr lang="es-PE"/>
          </a:p>
        </p:txBody>
      </p:sp>
    </p:spTree>
    <p:extLst>
      <p:ext uri="{BB962C8B-B14F-4D97-AF65-F5344CB8AC3E}">
        <p14:creationId xmlns:p14="http://schemas.microsoft.com/office/powerpoint/2010/main" val="353648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8D269A1-4260-4F01-BDA8-F827E9EC9A45}" type="slidenum">
              <a:rPr lang="es-PE" smtClean="0"/>
              <a:t>50</a:t>
            </a:fld>
            <a:endParaRPr lang="es-PE"/>
          </a:p>
        </p:txBody>
      </p:sp>
    </p:spTree>
    <p:extLst>
      <p:ext uri="{BB962C8B-B14F-4D97-AF65-F5344CB8AC3E}">
        <p14:creationId xmlns:p14="http://schemas.microsoft.com/office/powerpoint/2010/main" val="157452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10</a:t>
            </a:fld>
            <a:endParaRPr lang="es-ES"/>
          </a:p>
        </p:txBody>
      </p:sp>
    </p:spTree>
    <p:extLst>
      <p:ext uri="{BB962C8B-B14F-4D97-AF65-F5344CB8AC3E}">
        <p14:creationId xmlns:p14="http://schemas.microsoft.com/office/powerpoint/2010/main" val="487298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8D269A1-4260-4F01-BDA8-F827E9EC9A45}" type="slidenum">
              <a:rPr lang="es-PE" smtClean="0"/>
              <a:t>52</a:t>
            </a:fld>
            <a:endParaRPr lang="es-PE"/>
          </a:p>
        </p:txBody>
      </p:sp>
    </p:spTree>
    <p:extLst>
      <p:ext uri="{BB962C8B-B14F-4D97-AF65-F5344CB8AC3E}">
        <p14:creationId xmlns:p14="http://schemas.microsoft.com/office/powerpoint/2010/main" val="198140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8D269A1-4260-4F01-BDA8-F827E9EC9A45}" type="slidenum">
              <a:rPr lang="es-PE" smtClean="0"/>
              <a:t>53</a:t>
            </a:fld>
            <a:endParaRPr lang="es-PE"/>
          </a:p>
        </p:txBody>
      </p:sp>
    </p:spTree>
    <p:extLst>
      <p:ext uri="{BB962C8B-B14F-4D97-AF65-F5344CB8AC3E}">
        <p14:creationId xmlns:p14="http://schemas.microsoft.com/office/powerpoint/2010/main" val="1606307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8D269A1-4260-4F01-BDA8-F827E9EC9A45}" type="slidenum">
              <a:rPr lang="es-PE" smtClean="0"/>
              <a:t>54</a:t>
            </a:fld>
            <a:endParaRPr lang="es-PE"/>
          </a:p>
        </p:txBody>
      </p:sp>
    </p:spTree>
    <p:extLst>
      <p:ext uri="{BB962C8B-B14F-4D97-AF65-F5344CB8AC3E}">
        <p14:creationId xmlns:p14="http://schemas.microsoft.com/office/powerpoint/2010/main" val="4213840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8D269A1-4260-4F01-BDA8-F827E9EC9A45}" type="slidenum">
              <a:rPr lang="es-PE" smtClean="0"/>
              <a:t>61</a:t>
            </a:fld>
            <a:endParaRPr lang="es-PE"/>
          </a:p>
        </p:txBody>
      </p:sp>
    </p:spTree>
    <p:extLst>
      <p:ext uri="{BB962C8B-B14F-4D97-AF65-F5344CB8AC3E}">
        <p14:creationId xmlns:p14="http://schemas.microsoft.com/office/powerpoint/2010/main" val="334182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8D269A1-4260-4F01-BDA8-F827E9EC9A45}" type="slidenum">
              <a:rPr lang="es-PE" smtClean="0"/>
              <a:t>69</a:t>
            </a:fld>
            <a:endParaRPr lang="es-PE"/>
          </a:p>
        </p:txBody>
      </p:sp>
    </p:spTree>
    <p:extLst>
      <p:ext uri="{BB962C8B-B14F-4D97-AF65-F5344CB8AC3E}">
        <p14:creationId xmlns:p14="http://schemas.microsoft.com/office/powerpoint/2010/main" val="3042839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753054" indent="-289636">
              <a:spcBef>
                <a:spcPct val="30000"/>
              </a:spcBef>
              <a:defRPr sz="1400">
                <a:solidFill>
                  <a:schemeClr val="tx1"/>
                </a:solidFill>
                <a:latin typeface="Calibri" panose="020F0502020204030204" pitchFamily="34" charset="0"/>
              </a:defRPr>
            </a:lvl2pPr>
            <a:lvl3pPr marL="1158545" indent="-231709">
              <a:spcBef>
                <a:spcPct val="30000"/>
              </a:spcBef>
              <a:defRPr sz="1400">
                <a:solidFill>
                  <a:schemeClr val="tx1"/>
                </a:solidFill>
                <a:latin typeface="Calibri" panose="020F0502020204030204" pitchFamily="34" charset="0"/>
              </a:defRPr>
            </a:lvl3pPr>
            <a:lvl4pPr marL="1621963" indent="-231709">
              <a:spcBef>
                <a:spcPct val="30000"/>
              </a:spcBef>
              <a:defRPr sz="1400">
                <a:solidFill>
                  <a:schemeClr val="tx1"/>
                </a:solidFill>
                <a:latin typeface="Calibri" panose="020F0502020204030204" pitchFamily="34" charset="0"/>
              </a:defRPr>
            </a:lvl4pPr>
            <a:lvl5pPr marL="2085381" indent="-231709">
              <a:spcBef>
                <a:spcPct val="30000"/>
              </a:spcBef>
              <a:defRPr sz="1400">
                <a:solidFill>
                  <a:schemeClr val="tx1"/>
                </a:solidFill>
                <a:latin typeface="Calibri" panose="020F0502020204030204" pitchFamily="34" charset="0"/>
              </a:defRPr>
            </a:lvl5pPr>
            <a:lvl6pPr marL="2548799" indent="-231709" eaLnBrk="0" fontAlgn="base" hangingPunct="0">
              <a:spcBef>
                <a:spcPct val="30000"/>
              </a:spcBef>
              <a:spcAft>
                <a:spcPct val="0"/>
              </a:spcAft>
              <a:defRPr sz="1400">
                <a:solidFill>
                  <a:schemeClr val="tx1"/>
                </a:solidFill>
                <a:latin typeface="Calibri" panose="020F0502020204030204" pitchFamily="34" charset="0"/>
              </a:defRPr>
            </a:lvl6pPr>
            <a:lvl7pPr marL="3012216" indent="-231709" eaLnBrk="0" fontAlgn="base" hangingPunct="0">
              <a:spcBef>
                <a:spcPct val="30000"/>
              </a:spcBef>
              <a:spcAft>
                <a:spcPct val="0"/>
              </a:spcAft>
              <a:defRPr sz="1400">
                <a:solidFill>
                  <a:schemeClr val="tx1"/>
                </a:solidFill>
                <a:latin typeface="Calibri" panose="020F0502020204030204" pitchFamily="34" charset="0"/>
              </a:defRPr>
            </a:lvl7pPr>
            <a:lvl8pPr marL="3475634" indent="-231709" eaLnBrk="0" fontAlgn="base" hangingPunct="0">
              <a:spcBef>
                <a:spcPct val="30000"/>
              </a:spcBef>
              <a:spcAft>
                <a:spcPct val="0"/>
              </a:spcAft>
              <a:defRPr sz="1400">
                <a:solidFill>
                  <a:schemeClr val="tx1"/>
                </a:solidFill>
                <a:latin typeface="Calibri" panose="020F0502020204030204" pitchFamily="34" charset="0"/>
              </a:defRPr>
            </a:lvl8pPr>
            <a:lvl9pPr marL="3939052" indent="-231709"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3823EBC5-7091-4211-B2D2-493DBF40A307}" type="slidenum">
              <a:rPr lang="es-ES" altLang="es-PE" sz="1200"/>
              <a:pPr>
                <a:spcBef>
                  <a:spcPct val="0"/>
                </a:spcBef>
              </a:pPr>
              <a:t>75</a:t>
            </a:fld>
            <a:endParaRPr lang="es-ES" altLang="es-PE" sz="1200"/>
          </a:p>
        </p:txBody>
      </p:sp>
      <p:sp>
        <p:nvSpPr>
          <p:cNvPr id="72707" name="Rectangle 2"/>
          <p:cNvSpPr>
            <a:spLocks noGrp="1" noRot="1" noChangeAspect="1" noChangeArrowheads="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a:p>
        </p:txBody>
      </p:sp>
    </p:spTree>
    <p:extLst>
      <p:ext uri="{BB962C8B-B14F-4D97-AF65-F5344CB8AC3E}">
        <p14:creationId xmlns:p14="http://schemas.microsoft.com/office/powerpoint/2010/main" val="2422652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753054" indent="-289636">
              <a:spcBef>
                <a:spcPct val="30000"/>
              </a:spcBef>
              <a:defRPr sz="1400">
                <a:solidFill>
                  <a:schemeClr val="tx1"/>
                </a:solidFill>
                <a:latin typeface="Calibri" panose="020F0502020204030204" pitchFamily="34" charset="0"/>
              </a:defRPr>
            </a:lvl2pPr>
            <a:lvl3pPr marL="1158545" indent="-231709">
              <a:spcBef>
                <a:spcPct val="30000"/>
              </a:spcBef>
              <a:defRPr sz="1400">
                <a:solidFill>
                  <a:schemeClr val="tx1"/>
                </a:solidFill>
                <a:latin typeface="Calibri" panose="020F0502020204030204" pitchFamily="34" charset="0"/>
              </a:defRPr>
            </a:lvl3pPr>
            <a:lvl4pPr marL="1621963" indent="-231709">
              <a:spcBef>
                <a:spcPct val="30000"/>
              </a:spcBef>
              <a:defRPr sz="1400">
                <a:solidFill>
                  <a:schemeClr val="tx1"/>
                </a:solidFill>
                <a:latin typeface="Calibri" panose="020F0502020204030204" pitchFamily="34" charset="0"/>
              </a:defRPr>
            </a:lvl4pPr>
            <a:lvl5pPr marL="2085381" indent="-231709">
              <a:spcBef>
                <a:spcPct val="30000"/>
              </a:spcBef>
              <a:defRPr sz="1400">
                <a:solidFill>
                  <a:schemeClr val="tx1"/>
                </a:solidFill>
                <a:latin typeface="Calibri" panose="020F0502020204030204" pitchFamily="34" charset="0"/>
              </a:defRPr>
            </a:lvl5pPr>
            <a:lvl6pPr marL="2548799" indent="-231709" eaLnBrk="0" fontAlgn="base" hangingPunct="0">
              <a:spcBef>
                <a:spcPct val="30000"/>
              </a:spcBef>
              <a:spcAft>
                <a:spcPct val="0"/>
              </a:spcAft>
              <a:defRPr sz="1400">
                <a:solidFill>
                  <a:schemeClr val="tx1"/>
                </a:solidFill>
                <a:latin typeface="Calibri" panose="020F0502020204030204" pitchFamily="34" charset="0"/>
              </a:defRPr>
            </a:lvl6pPr>
            <a:lvl7pPr marL="3012216" indent="-231709" eaLnBrk="0" fontAlgn="base" hangingPunct="0">
              <a:spcBef>
                <a:spcPct val="30000"/>
              </a:spcBef>
              <a:spcAft>
                <a:spcPct val="0"/>
              </a:spcAft>
              <a:defRPr sz="1400">
                <a:solidFill>
                  <a:schemeClr val="tx1"/>
                </a:solidFill>
                <a:latin typeface="Calibri" panose="020F0502020204030204" pitchFamily="34" charset="0"/>
              </a:defRPr>
            </a:lvl7pPr>
            <a:lvl8pPr marL="3475634" indent="-231709" eaLnBrk="0" fontAlgn="base" hangingPunct="0">
              <a:spcBef>
                <a:spcPct val="30000"/>
              </a:spcBef>
              <a:spcAft>
                <a:spcPct val="0"/>
              </a:spcAft>
              <a:defRPr sz="1400">
                <a:solidFill>
                  <a:schemeClr val="tx1"/>
                </a:solidFill>
                <a:latin typeface="Calibri" panose="020F0502020204030204" pitchFamily="34" charset="0"/>
              </a:defRPr>
            </a:lvl8pPr>
            <a:lvl9pPr marL="3939052" indent="-231709"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3823EBC5-7091-4211-B2D2-493DBF40A307}" type="slidenum">
              <a:rPr lang="es-ES" altLang="es-PE" sz="1200"/>
              <a:pPr>
                <a:spcBef>
                  <a:spcPct val="0"/>
                </a:spcBef>
              </a:pPr>
              <a:t>76</a:t>
            </a:fld>
            <a:endParaRPr lang="es-ES" altLang="es-PE" sz="1200"/>
          </a:p>
        </p:txBody>
      </p:sp>
      <p:sp>
        <p:nvSpPr>
          <p:cNvPr id="72707" name="Rectangle 2"/>
          <p:cNvSpPr>
            <a:spLocks noGrp="1" noRot="1" noChangeAspect="1" noChangeArrowheads="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a:p>
        </p:txBody>
      </p:sp>
    </p:spTree>
    <p:extLst>
      <p:ext uri="{BB962C8B-B14F-4D97-AF65-F5344CB8AC3E}">
        <p14:creationId xmlns:p14="http://schemas.microsoft.com/office/powerpoint/2010/main" val="2552828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102</a:t>
            </a:fld>
            <a:endParaRPr lang="es-ES"/>
          </a:p>
        </p:txBody>
      </p:sp>
    </p:spTree>
    <p:extLst>
      <p:ext uri="{BB962C8B-B14F-4D97-AF65-F5344CB8AC3E}">
        <p14:creationId xmlns:p14="http://schemas.microsoft.com/office/powerpoint/2010/main" val="284520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103</a:t>
            </a:fld>
            <a:endParaRPr lang="es-ES"/>
          </a:p>
        </p:txBody>
      </p:sp>
    </p:spTree>
    <p:extLst>
      <p:ext uri="{BB962C8B-B14F-4D97-AF65-F5344CB8AC3E}">
        <p14:creationId xmlns:p14="http://schemas.microsoft.com/office/powerpoint/2010/main" val="757183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104</a:t>
            </a:fld>
            <a:endParaRPr lang="es-ES"/>
          </a:p>
        </p:txBody>
      </p:sp>
    </p:spTree>
    <p:extLst>
      <p:ext uri="{BB962C8B-B14F-4D97-AF65-F5344CB8AC3E}">
        <p14:creationId xmlns:p14="http://schemas.microsoft.com/office/powerpoint/2010/main" val="316916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12</a:t>
            </a:fld>
            <a:endParaRPr lang="es-ES"/>
          </a:p>
        </p:txBody>
      </p:sp>
    </p:spTree>
    <p:extLst>
      <p:ext uri="{BB962C8B-B14F-4D97-AF65-F5344CB8AC3E}">
        <p14:creationId xmlns:p14="http://schemas.microsoft.com/office/powerpoint/2010/main" val="339730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14</a:t>
            </a:fld>
            <a:endParaRPr lang="es-ES"/>
          </a:p>
        </p:txBody>
      </p:sp>
    </p:spTree>
    <p:extLst>
      <p:ext uri="{BB962C8B-B14F-4D97-AF65-F5344CB8AC3E}">
        <p14:creationId xmlns:p14="http://schemas.microsoft.com/office/powerpoint/2010/main" val="72823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15</a:t>
            </a:fld>
            <a:endParaRPr lang="es-ES"/>
          </a:p>
        </p:txBody>
      </p:sp>
    </p:spTree>
    <p:extLst>
      <p:ext uri="{BB962C8B-B14F-4D97-AF65-F5344CB8AC3E}">
        <p14:creationId xmlns:p14="http://schemas.microsoft.com/office/powerpoint/2010/main" val="131679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16</a:t>
            </a:fld>
            <a:endParaRPr lang="es-ES"/>
          </a:p>
        </p:txBody>
      </p:sp>
    </p:spTree>
    <p:extLst>
      <p:ext uri="{BB962C8B-B14F-4D97-AF65-F5344CB8AC3E}">
        <p14:creationId xmlns:p14="http://schemas.microsoft.com/office/powerpoint/2010/main" val="379535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17</a:t>
            </a:fld>
            <a:endParaRPr lang="es-ES"/>
          </a:p>
        </p:txBody>
      </p:sp>
    </p:spTree>
    <p:extLst>
      <p:ext uri="{BB962C8B-B14F-4D97-AF65-F5344CB8AC3E}">
        <p14:creationId xmlns:p14="http://schemas.microsoft.com/office/powerpoint/2010/main" val="301715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18</a:t>
            </a:fld>
            <a:endParaRPr lang="es-ES"/>
          </a:p>
        </p:txBody>
      </p:sp>
    </p:spTree>
    <p:extLst>
      <p:ext uri="{BB962C8B-B14F-4D97-AF65-F5344CB8AC3E}">
        <p14:creationId xmlns:p14="http://schemas.microsoft.com/office/powerpoint/2010/main" val="307651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2E8F3B0-E87C-4A44-9AC6-36EA6256EDBF}" type="slidenum">
              <a:rPr lang="es-ES" smtClean="0"/>
              <a:t>19</a:t>
            </a:fld>
            <a:endParaRPr lang="es-ES"/>
          </a:p>
        </p:txBody>
      </p:sp>
    </p:spTree>
    <p:extLst>
      <p:ext uri="{BB962C8B-B14F-4D97-AF65-F5344CB8AC3E}">
        <p14:creationId xmlns:p14="http://schemas.microsoft.com/office/powerpoint/2010/main" val="338114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A610B93-CF74-4499-9A51-A517450227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Título 3">
            <a:extLst>
              <a:ext uri="{FF2B5EF4-FFF2-40B4-BE49-F238E27FC236}">
                <a16:creationId xmlns:a16="http://schemas.microsoft.com/office/drawing/2014/main" id="{D67ED59B-214A-45F0-A947-6C2F4A5C1DB1}"/>
              </a:ext>
            </a:extLst>
          </p:cNvPr>
          <p:cNvSpPr>
            <a:spLocks noGrp="1"/>
          </p:cNvSpPr>
          <p:nvPr>
            <p:ph type="title"/>
          </p:nvPr>
        </p:nvSpPr>
        <p:spPr/>
        <p:txBody>
          <a:bodyPr/>
          <a:lstStyle/>
          <a:p>
            <a:r>
              <a:rPr lang="es-ES"/>
              <a:t>Haga clic para modificar el estilo de título del patrón</a:t>
            </a:r>
            <a:endParaRPr lang="es-PE"/>
          </a:p>
        </p:txBody>
      </p:sp>
    </p:spTree>
    <p:extLst>
      <p:ext uri="{BB962C8B-B14F-4D97-AF65-F5344CB8AC3E}">
        <p14:creationId xmlns:p14="http://schemas.microsoft.com/office/powerpoint/2010/main" val="399826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F02A1-B687-4D1A-91BA-E5BF40A3EAA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0C0559-527C-4AAE-AA1D-A778156D748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C7C488-697F-427E-902B-57D3F87F58FF}"/>
              </a:ext>
            </a:extLst>
          </p:cNvPr>
          <p:cNvSpPr>
            <a:spLocks noGrp="1"/>
          </p:cNvSpPr>
          <p:nvPr>
            <p:ph type="dt" sz="half" idx="10"/>
          </p:nvPr>
        </p:nvSpPr>
        <p:spPr>
          <a:xfrm>
            <a:off x="838200" y="6356352"/>
            <a:ext cx="2743200" cy="365125"/>
          </a:xfrm>
          <a:prstGeom prst="rect">
            <a:avLst/>
          </a:prstGeom>
        </p:spPr>
        <p:txBody>
          <a:bodyPr/>
          <a:lstStyle/>
          <a:p>
            <a:fld id="{B936C68E-55E7-4DD5-820A-5683B355DD17}" type="datetimeFigureOut">
              <a:rPr lang="es-PE" smtClean="0"/>
              <a:t>12/10/2020</a:t>
            </a:fld>
            <a:endParaRPr lang="es-PE"/>
          </a:p>
        </p:txBody>
      </p:sp>
      <p:sp>
        <p:nvSpPr>
          <p:cNvPr id="5" name="Marcador de pie de página 4">
            <a:extLst>
              <a:ext uri="{FF2B5EF4-FFF2-40B4-BE49-F238E27FC236}">
                <a16:creationId xmlns:a16="http://schemas.microsoft.com/office/drawing/2014/main" id="{90896102-0F1B-414E-96A4-763EA9930C39}"/>
              </a:ext>
            </a:extLst>
          </p:cNvPr>
          <p:cNvSpPr>
            <a:spLocks noGrp="1"/>
          </p:cNvSpPr>
          <p:nvPr>
            <p:ph type="ftr" sz="quarter" idx="11"/>
          </p:nvPr>
        </p:nvSpPr>
        <p:spPr>
          <a:xfrm>
            <a:off x="4038600" y="6356352"/>
            <a:ext cx="4114800" cy="365125"/>
          </a:xfrm>
          <a:prstGeom prst="rect">
            <a:avLst/>
          </a:prstGeom>
        </p:spPr>
        <p:txBody>
          <a:bodyPr/>
          <a:lstStyle/>
          <a:p>
            <a:endParaRPr lang="es-PE"/>
          </a:p>
        </p:txBody>
      </p:sp>
      <p:sp>
        <p:nvSpPr>
          <p:cNvPr id="6" name="Marcador de número de diapositiva 5">
            <a:extLst>
              <a:ext uri="{FF2B5EF4-FFF2-40B4-BE49-F238E27FC236}">
                <a16:creationId xmlns:a16="http://schemas.microsoft.com/office/drawing/2014/main" id="{1E7E82AA-245E-4F88-814B-867C1CA7EFCD}"/>
              </a:ext>
            </a:extLst>
          </p:cNvPr>
          <p:cNvSpPr>
            <a:spLocks noGrp="1"/>
          </p:cNvSpPr>
          <p:nvPr>
            <p:ph type="sldNum" sz="quarter" idx="12"/>
          </p:nvPr>
        </p:nvSpPr>
        <p:spPr>
          <a:xfrm>
            <a:off x="8610600" y="6361298"/>
            <a:ext cx="2743200" cy="365125"/>
          </a:xfrm>
          <a:prstGeom prst="rect">
            <a:avLst/>
          </a:prstGeom>
        </p:spPr>
        <p:txBody>
          <a:bodyPr/>
          <a:lstStyle/>
          <a:p>
            <a:fld id="{F03CD6F5-6D97-4B9B-A655-1F1CC2DB7986}" type="slidenum">
              <a:rPr lang="es-PE" smtClean="0"/>
              <a:t>‹Nº›</a:t>
            </a:fld>
            <a:endParaRPr lang="es-PE"/>
          </a:p>
        </p:txBody>
      </p:sp>
    </p:spTree>
    <p:extLst>
      <p:ext uri="{BB962C8B-B14F-4D97-AF65-F5344CB8AC3E}">
        <p14:creationId xmlns:p14="http://schemas.microsoft.com/office/powerpoint/2010/main" val="196896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0E5656-72C3-4F56-BA96-38E09C05B04C}"/>
              </a:ext>
            </a:extLst>
          </p:cNvPr>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26CE1D-B19D-4DD3-9D73-16706832108D}"/>
              </a:ext>
            </a:extLst>
          </p:cNvPr>
          <p:cNvSpPr>
            <a:spLocks noGrp="1"/>
          </p:cNvSpPr>
          <p:nvPr>
            <p:ph type="body" orient="vert" idx="1"/>
          </p:nvPr>
        </p:nvSpPr>
        <p:spPr>
          <a:xfrm>
            <a:off x="838201"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8946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C32BE-252C-4197-A9A4-A6CC43585726}"/>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380710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34FF6-2F80-4560-B945-3AB19FA41B1C}"/>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77084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59A5B-7509-4151-9CA0-DDF836B4DBD9}"/>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2515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6D6DF-402D-471B-AE90-CBF55EC422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D3B3CEC-E237-4962-80BE-418C2FC6B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Tree>
    <p:extLst>
      <p:ext uri="{BB962C8B-B14F-4D97-AF65-F5344CB8AC3E}">
        <p14:creationId xmlns:p14="http://schemas.microsoft.com/office/powerpoint/2010/main" val="1894010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6DDEC-4359-4143-8571-35594A2A35E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ADC2CDE-3CF4-49E4-B078-83730C56FC7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29284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6045D-142E-4F4D-AD52-5A50A35D80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0175390-D17C-4BAF-BAB8-3679D3927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514460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F610F-C39C-42EF-8E58-818A2E47AE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EDFB15-4081-472C-AB78-F291A55DAE3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FCD34F6-F424-4256-8328-E0138B9DDE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16478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D011B-4ECF-49AD-A206-B82EB8EC6F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2233D06-FAD2-4219-AB94-E8A7271E7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D5678D-FEB2-4675-851E-B57D27664A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B40B41F-6C09-4655-8EDE-46D03D08C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523521-FC92-4BF6-93C9-29B6DAB3DD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7183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CAEF2-B324-4C2D-A7E2-8D06A11343AC}"/>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A3F49A-6C8A-4F9B-AD73-C820E11FC67B}"/>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29405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E0857-3A86-48BA-8526-B89ABF8E37C7}"/>
              </a:ext>
            </a:extLst>
          </p:cNvPr>
          <p:cNvSpPr>
            <a:spLocks noGrp="1"/>
          </p:cNvSpPr>
          <p:nvPr>
            <p:ph type="title"/>
          </p:nvPr>
        </p:nvSpPr>
        <p:spPr/>
        <p:txBody>
          <a:bodyPr/>
          <a:lstStyle/>
          <a:p>
            <a:r>
              <a:rPr lang="es-ES"/>
              <a:t>Haga clic para modificar el estilo de título del patrón</a:t>
            </a:r>
            <a:endParaRPr lang="es-PE"/>
          </a:p>
        </p:txBody>
      </p:sp>
      <p:sp>
        <p:nvSpPr>
          <p:cNvPr id="5" name="Marcador de número de diapositiva 4">
            <a:extLst>
              <a:ext uri="{FF2B5EF4-FFF2-40B4-BE49-F238E27FC236}">
                <a16:creationId xmlns:a16="http://schemas.microsoft.com/office/drawing/2014/main" id="{FAA0D865-2B84-4325-AF10-A9DAB8299BBA}"/>
              </a:ext>
            </a:extLst>
          </p:cNvPr>
          <p:cNvSpPr>
            <a:spLocks noGrp="1"/>
          </p:cNvSpPr>
          <p:nvPr>
            <p:ph type="sldNum" sz="quarter" idx="12"/>
          </p:nvPr>
        </p:nvSpPr>
        <p:spPr>
          <a:xfrm>
            <a:off x="8610600" y="6356350"/>
            <a:ext cx="2743200" cy="365125"/>
          </a:xfrm>
          <a:prstGeom prst="rect">
            <a:avLst/>
          </a:prstGeom>
        </p:spPr>
        <p:txBody>
          <a:bodyPr/>
          <a:lstStyle/>
          <a:p>
            <a:fld id="{AEE74CB8-35CE-4F54-8AB0-8805B62B4D9A}" type="slidenum">
              <a:rPr lang="es-PE" smtClean="0"/>
              <a:t>‹Nº›</a:t>
            </a:fld>
            <a:endParaRPr lang="es-PE" dirty="0"/>
          </a:p>
        </p:txBody>
      </p:sp>
    </p:spTree>
    <p:extLst>
      <p:ext uri="{BB962C8B-B14F-4D97-AF65-F5344CB8AC3E}">
        <p14:creationId xmlns:p14="http://schemas.microsoft.com/office/powerpoint/2010/main" val="2555060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154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D2061-DECA-434B-A8B2-FB1102F3CC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C910357-A45F-4EAC-8CA7-E0DF53E8A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A7EFA14-63A1-4F8F-A0E6-D2F6596EE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723829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66E17-7ED7-444F-B68A-EC1FE12DA5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E14C51B-DE11-4C6F-B228-D1E956C10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dirty="0"/>
          </a:p>
        </p:txBody>
      </p:sp>
      <p:sp>
        <p:nvSpPr>
          <p:cNvPr id="4" name="Marcador de texto 3">
            <a:extLst>
              <a:ext uri="{FF2B5EF4-FFF2-40B4-BE49-F238E27FC236}">
                <a16:creationId xmlns:a16="http://schemas.microsoft.com/office/drawing/2014/main" id="{6EF1D43F-2E95-41F4-9D64-D205855FB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924570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18CB1-BDC9-4DE1-B89C-5528FE2ED1E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93FA28A-A26B-4302-8EBD-9380DFC3BF4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036456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704A06-9D60-429F-A0CE-1227E462EA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292E8D1-3CCB-4FA1-8178-1D732C9EE0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888120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7D55E-CF20-4468-99D3-54BAE71636F5}"/>
              </a:ext>
            </a:extLst>
          </p:cNvPr>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827658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A610B93-CF74-4499-9A51-A517450227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Título 3">
            <a:extLst>
              <a:ext uri="{FF2B5EF4-FFF2-40B4-BE49-F238E27FC236}">
                <a16:creationId xmlns:a16="http://schemas.microsoft.com/office/drawing/2014/main" id="{D67ED59B-214A-45F0-A947-6C2F4A5C1DB1}"/>
              </a:ext>
            </a:extLst>
          </p:cNvPr>
          <p:cNvSpPr>
            <a:spLocks noGrp="1"/>
          </p:cNvSpPr>
          <p:nvPr>
            <p:ph type="title"/>
          </p:nvPr>
        </p:nvSpPr>
        <p:spPr/>
        <p:txBody>
          <a:bodyPr/>
          <a:lstStyle/>
          <a:p>
            <a:r>
              <a:rPr lang="es-ES"/>
              <a:t>Haga clic para modificar el estilo de título del patrón</a:t>
            </a:r>
            <a:endParaRPr lang="es-PE"/>
          </a:p>
        </p:txBody>
      </p:sp>
    </p:spTree>
    <p:extLst>
      <p:ext uri="{BB962C8B-B14F-4D97-AF65-F5344CB8AC3E}">
        <p14:creationId xmlns:p14="http://schemas.microsoft.com/office/powerpoint/2010/main" val="3954269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CAEF2-B324-4C2D-A7E2-8D06A11343AC}"/>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A3F49A-6C8A-4F9B-AD73-C820E11FC67B}"/>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87806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D3C9A-8861-4A15-AAEE-F8A9E3094FD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EF425A-50BC-4EB7-B5E9-FE4CC75A47C3}"/>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26722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D3C9A-8861-4A15-AAEE-F8A9E3094FD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EF425A-50BC-4EB7-B5E9-FE4CC75A47C3}"/>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494708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CE119-64D2-4BD7-A27F-80414C5B219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2D1E9B-9F15-4638-94FC-87FC40F65C1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A50DC2-A55C-4C5D-8E9C-08574F4DAA6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99455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4D570-FFB4-4528-91DE-BE4FD89058C2}"/>
              </a:ext>
            </a:extLst>
          </p:cNvPr>
          <p:cNvSpPr>
            <a:spLocks noGrp="1"/>
          </p:cNvSpPr>
          <p:nvPr>
            <p:ph type="title"/>
          </p:nvPr>
        </p:nvSpPr>
        <p:spPr>
          <a:xfrm>
            <a:off x="839788" y="365127"/>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157CF5-A511-46BD-B078-3CA3B4653D3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E256924-7EB8-4D3D-A3E6-8607AD109D7B}"/>
              </a:ext>
            </a:extLst>
          </p:cNvPr>
          <p:cNvSpPr>
            <a:spLocks noGrp="1"/>
          </p:cNvSpPr>
          <p:nvPr>
            <p:ph sz="half" idx="2"/>
          </p:nvPr>
        </p:nvSpPr>
        <p:spPr>
          <a:xfrm>
            <a:off x="839789"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492BA-EA87-4AD8-AEB2-75BEC9CA6299}"/>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926675-417A-41F0-9D44-DA372AA9A29A}"/>
              </a:ext>
            </a:extLst>
          </p:cNvPr>
          <p:cNvSpPr>
            <a:spLocks noGrp="1"/>
          </p:cNvSpPr>
          <p:nvPr>
            <p:ph sz="quarter" idx="4"/>
          </p:nvPr>
        </p:nvSpPr>
        <p:spPr>
          <a:xfrm>
            <a:off x="6172201"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08587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4241B-026A-4470-9B48-77A94E21E8B5}"/>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613354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547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39180-8CAC-4DC1-B47F-4556752648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84E595-96C0-4759-BC49-235452825367}"/>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7165C10-B9B4-42B0-BE1C-01E30D1E8D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818491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43620-3915-40D8-922F-06ECAC02C1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E6F428C-B11E-4E19-9E18-D37AED22F86F}"/>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65A396FF-90C1-4E80-87B7-6AC53054AD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638963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F02A1-B687-4D1A-91BA-E5BF40A3EAA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0C0559-527C-4AAE-AA1D-A778156D748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C7C488-697F-427E-902B-57D3F87F58FF}"/>
              </a:ext>
            </a:extLst>
          </p:cNvPr>
          <p:cNvSpPr>
            <a:spLocks noGrp="1"/>
          </p:cNvSpPr>
          <p:nvPr>
            <p:ph type="dt" sz="half" idx="10"/>
          </p:nvPr>
        </p:nvSpPr>
        <p:spPr>
          <a:xfrm>
            <a:off x="838200" y="6356352"/>
            <a:ext cx="2743200" cy="365125"/>
          </a:xfrm>
          <a:prstGeom prst="rect">
            <a:avLst/>
          </a:prstGeom>
        </p:spPr>
        <p:txBody>
          <a:bodyPr/>
          <a:lstStyle/>
          <a:p>
            <a:fld id="{B936C68E-55E7-4DD5-820A-5683B355DD17}" type="datetimeFigureOut">
              <a:rPr lang="es-PE" smtClean="0"/>
              <a:t>12/10/2020</a:t>
            </a:fld>
            <a:endParaRPr lang="es-PE"/>
          </a:p>
        </p:txBody>
      </p:sp>
      <p:sp>
        <p:nvSpPr>
          <p:cNvPr id="5" name="Marcador de pie de página 4">
            <a:extLst>
              <a:ext uri="{FF2B5EF4-FFF2-40B4-BE49-F238E27FC236}">
                <a16:creationId xmlns:a16="http://schemas.microsoft.com/office/drawing/2014/main" id="{90896102-0F1B-414E-96A4-763EA9930C39}"/>
              </a:ext>
            </a:extLst>
          </p:cNvPr>
          <p:cNvSpPr>
            <a:spLocks noGrp="1"/>
          </p:cNvSpPr>
          <p:nvPr>
            <p:ph type="ftr" sz="quarter" idx="11"/>
          </p:nvPr>
        </p:nvSpPr>
        <p:spPr>
          <a:xfrm>
            <a:off x="4038600" y="6356352"/>
            <a:ext cx="4114800" cy="365125"/>
          </a:xfrm>
          <a:prstGeom prst="rect">
            <a:avLst/>
          </a:prstGeom>
        </p:spPr>
        <p:txBody>
          <a:bodyPr/>
          <a:lstStyle/>
          <a:p>
            <a:endParaRPr lang="es-PE"/>
          </a:p>
        </p:txBody>
      </p:sp>
      <p:sp>
        <p:nvSpPr>
          <p:cNvPr id="6" name="Marcador de número de diapositiva 5">
            <a:extLst>
              <a:ext uri="{FF2B5EF4-FFF2-40B4-BE49-F238E27FC236}">
                <a16:creationId xmlns:a16="http://schemas.microsoft.com/office/drawing/2014/main" id="{1E7E82AA-245E-4F88-814B-867C1CA7EFCD}"/>
              </a:ext>
            </a:extLst>
          </p:cNvPr>
          <p:cNvSpPr>
            <a:spLocks noGrp="1"/>
          </p:cNvSpPr>
          <p:nvPr>
            <p:ph type="sldNum" sz="quarter" idx="12"/>
          </p:nvPr>
        </p:nvSpPr>
        <p:spPr>
          <a:xfrm>
            <a:off x="8610600" y="6361298"/>
            <a:ext cx="2743200" cy="365125"/>
          </a:xfrm>
          <a:prstGeom prst="rect">
            <a:avLst/>
          </a:prstGeom>
        </p:spPr>
        <p:txBody>
          <a:bodyPr/>
          <a:lstStyle/>
          <a:p>
            <a:fld id="{F03CD6F5-6D97-4B9B-A655-1F1CC2DB7986}" type="slidenum">
              <a:rPr lang="es-PE" smtClean="0"/>
              <a:t>‹Nº›</a:t>
            </a:fld>
            <a:endParaRPr lang="es-PE"/>
          </a:p>
        </p:txBody>
      </p:sp>
    </p:spTree>
    <p:extLst>
      <p:ext uri="{BB962C8B-B14F-4D97-AF65-F5344CB8AC3E}">
        <p14:creationId xmlns:p14="http://schemas.microsoft.com/office/powerpoint/2010/main" val="1782175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0E5656-72C3-4F56-BA96-38E09C05B04C}"/>
              </a:ext>
            </a:extLst>
          </p:cNvPr>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26CE1D-B19D-4DD3-9D73-16706832108D}"/>
              </a:ext>
            </a:extLst>
          </p:cNvPr>
          <p:cNvSpPr>
            <a:spLocks noGrp="1"/>
          </p:cNvSpPr>
          <p:nvPr>
            <p:ph type="body" orient="vert" idx="1"/>
          </p:nvPr>
        </p:nvSpPr>
        <p:spPr>
          <a:xfrm>
            <a:off x="838201"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40258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C32BE-252C-4197-A9A4-A6CC43585726}"/>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496835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34FF6-2F80-4560-B945-3AB19FA41B1C}"/>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38339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CE119-64D2-4BD7-A27F-80414C5B219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2D1E9B-9F15-4638-94FC-87FC40F65C1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A50DC2-A55C-4C5D-8E9C-08574F4DAA6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98733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59A5B-7509-4151-9CA0-DDF836B4DBD9}"/>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837763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6D6DF-402D-471B-AE90-CBF55EC422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D3B3CEC-E237-4962-80BE-418C2FC6B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Tree>
    <p:extLst>
      <p:ext uri="{BB962C8B-B14F-4D97-AF65-F5344CB8AC3E}">
        <p14:creationId xmlns:p14="http://schemas.microsoft.com/office/powerpoint/2010/main" val="132121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6DDEC-4359-4143-8571-35594A2A35E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ADC2CDE-3CF4-49E4-B078-83730C56FC7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788325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6045D-142E-4F4D-AD52-5A50A35D80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0175390-D17C-4BAF-BAB8-3679D3927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029299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F610F-C39C-42EF-8E58-818A2E47AE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EDFB15-4081-472C-AB78-F291A55DAE3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FCD34F6-F424-4256-8328-E0138B9DDE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4078777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D011B-4ECF-49AD-A206-B82EB8EC6F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2233D06-FAD2-4219-AB94-E8A7271E7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D5678D-FEB2-4675-851E-B57D27664A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B40B41F-6C09-4655-8EDE-46D03D08C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523521-FC92-4BF6-93C9-29B6DAB3DD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420116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E0857-3A86-48BA-8526-B89ABF8E37C7}"/>
              </a:ext>
            </a:extLst>
          </p:cNvPr>
          <p:cNvSpPr>
            <a:spLocks noGrp="1"/>
          </p:cNvSpPr>
          <p:nvPr>
            <p:ph type="title"/>
          </p:nvPr>
        </p:nvSpPr>
        <p:spPr/>
        <p:txBody>
          <a:bodyPr/>
          <a:lstStyle/>
          <a:p>
            <a:r>
              <a:rPr lang="es-ES"/>
              <a:t>Haga clic para modificar el estilo de título del patrón</a:t>
            </a:r>
            <a:endParaRPr lang="es-PE"/>
          </a:p>
        </p:txBody>
      </p:sp>
      <p:sp>
        <p:nvSpPr>
          <p:cNvPr id="5" name="Marcador de número de diapositiva 4">
            <a:extLst>
              <a:ext uri="{FF2B5EF4-FFF2-40B4-BE49-F238E27FC236}">
                <a16:creationId xmlns:a16="http://schemas.microsoft.com/office/drawing/2014/main" id="{FAA0D865-2B84-4325-AF10-A9DAB8299BBA}"/>
              </a:ext>
            </a:extLst>
          </p:cNvPr>
          <p:cNvSpPr>
            <a:spLocks noGrp="1"/>
          </p:cNvSpPr>
          <p:nvPr>
            <p:ph type="sldNum" sz="quarter" idx="12"/>
          </p:nvPr>
        </p:nvSpPr>
        <p:spPr>
          <a:xfrm>
            <a:off x="8610600" y="6356350"/>
            <a:ext cx="2743200" cy="365125"/>
          </a:xfrm>
          <a:prstGeom prst="rect">
            <a:avLst/>
          </a:prstGeom>
        </p:spPr>
        <p:txBody>
          <a:bodyPr/>
          <a:lstStyle/>
          <a:p>
            <a:fld id="{AEE74CB8-35CE-4F54-8AB0-8805B62B4D9A}" type="slidenum">
              <a:rPr lang="es-PE" smtClean="0"/>
              <a:t>‹Nº›</a:t>
            </a:fld>
            <a:endParaRPr lang="es-PE" dirty="0"/>
          </a:p>
        </p:txBody>
      </p:sp>
    </p:spTree>
    <p:extLst>
      <p:ext uri="{BB962C8B-B14F-4D97-AF65-F5344CB8AC3E}">
        <p14:creationId xmlns:p14="http://schemas.microsoft.com/office/powerpoint/2010/main" val="1744935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815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D2061-DECA-434B-A8B2-FB1102F3CC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C910357-A45F-4EAC-8CA7-E0DF53E8A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A7EFA14-63A1-4F8F-A0E6-D2F6596EE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34551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66E17-7ED7-444F-B68A-EC1FE12DA5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E14C51B-DE11-4C6F-B228-D1E956C10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dirty="0"/>
          </a:p>
        </p:txBody>
      </p:sp>
      <p:sp>
        <p:nvSpPr>
          <p:cNvPr id="4" name="Marcador de texto 3">
            <a:extLst>
              <a:ext uri="{FF2B5EF4-FFF2-40B4-BE49-F238E27FC236}">
                <a16:creationId xmlns:a16="http://schemas.microsoft.com/office/drawing/2014/main" id="{6EF1D43F-2E95-41F4-9D64-D205855FB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98098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4D570-FFB4-4528-91DE-BE4FD89058C2}"/>
              </a:ext>
            </a:extLst>
          </p:cNvPr>
          <p:cNvSpPr>
            <a:spLocks noGrp="1"/>
          </p:cNvSpPr>
          <p:nvPr>
            <p:ph type="title"/>
          </p:nvPr>
        </p:nvSpPr>
        <p:spPr>
          <a:xfrm>
            <a:off x="839788" y="365127"/>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157CF5-A511-46BD-B078-3CA3B4653D3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E256924-7EB8-4D3D-A3E6-8607AD109D7B}"/>
              </a:ext>
            </a:extLst>
          </p:cNvPr>
          <p:cNvSpPr>
            <a:spLocks noGrp="1"/>
          </p:cNvSpPr>
          <p:nvPr>
            <p:ph sz="half" idx="2"/>
          </p:nvPr>
        </p:nvSpPr>
        <p:spPr>
          <a:xfrm>
            <a:off x="839789"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492BA-EA87-4AD8-AEB2-75BEC9CA6299}"/>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926675-417A-41F0-9D44-DA372AA9A29A}"/>
              </a:ext>
            </a:extLst>
          </p:cNvPr>
          <p:cNvSpPr>
            <a:spLocks noGrp="1"/>
          </p:cNvSpPr>
          <p:nvPr>
            <p:ph sz="quarter" idx="4"/>
          </p:nvPr>
        </p:nvSpPr>
        <p:spPr>
          <a:xfrm>
            <a:off x="6172201"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86486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18CB1-BDC9-4DE1-B89C-5528FE2ED1E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93FA28A-A26B-4302-8EBD-9380DFC3BF4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3715692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704A06-9D60-429F-A0CE-1227E462EA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292E8D1-3CCB-4FA1-8178-1D732C9EE0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3364262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7D55E-CF20-4468-99D3-54BAE71636F5}"/>
              </a:ext>
            </a:extLst>
          </p:cNvPr>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77645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A610B93-CF74-4499-9A51-A517450227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Título 3">
            <a:extLst>
              <a:ext uri="{FF2B5EF4-FFF2-40B4-BE49-F238E27FC236}">
                <a16:creationId xmlns:a16="http://schemas.microsoft.com/office/drawing/2014/main" id="{D67ED59B-214A-45F0-A947-6C2F4A5C1DB1}"/>
              </a:ext>
            </a:extLst>
          </p:cNvPr>
          <p:cNvSpPr>
            <a:spLocks noGrp="1"/>
          </p:cNvSpPr>
          <p:nvPr>
            <p:ph type="title"/>
          </p:nvPr>
        </p:nvSpPr>
        <p:spPr/>
        <p:txBody>
          <a:bodyPr/>
          <a:lstStyle/>
          <a:p>
            <a:r>
              <a:rPr lang="es-ES"/>
              <a:t>Haga clic para modificar el estilo de título del patrón</a:t>
            </a:r>
            <a:endParaRPr lang="es-PE"/>
          </a:p>
        </p:txBody>
      </p:sp>
    </p:spTree>
    <p:extLst>
      <p:ext uri="{BB962C8B-B14F-4D97-AF65-F5344CB8AC3E}">
        <p14:creationId xmlns:p14="http://schemas.microsoft.com/office/powerpoint/2010/main" val="2099820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CAEF2-B324-4C2D-A7E2-8D06A11343AC}"/>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A3F49A-6C8A-4F9B-AD73-C820E11FC67B}"/>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78702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D3C9A-8861-4A15-AAEE-F8A9E3094FD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EF425A-50BC-4EB7-B5E9-FE4CC75A47C3}"/>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343651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CE119-64D2-4BD7-A27F-80414C5B219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2D1E9B-9F15-4638-94FC-87FC40F65C1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A50DC2-A55C-4C5D-8E9C-08574F4DAA6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38932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4D570-FFB4-4528-91DE-BE4FD89058C2}"/>
              </a:ext>
            </a:extLst>
          </p:cNvPr>
          <p:cNvSpPr>
            <a:spLocks noGrp="1"/>
          </p:cNvSpPr>
          <p:nvPr>
            <p:ph type="title"/>
          </p:nvPr>
        </p:nvSpPr>
        <p:spPr>
          <a:xfrm>
            <a:off x="839788" y="365127"/>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157CF5-A511-46BD-B078-3CA3B4653D3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E256924-7EB8-4D3D-A3E6-8607AD109D7B}"/>
              </a:ext>
            </a:extLst>
          </p:cNvPr>
          <p:cNvSpPr>
            <a:spLocks noGrp="1"/>
          </p:cNvSpPr>
          <p:nvPr>
            <p:ph sz="half" idx="2"/>
          </p:nvPr>
        </p:nvSpPr>
        <p:spPr>
          <a:xfrm>
            <a:off x="839789"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492BA-EA87-4AD8-AEB2-75BEC9CA6299}"/>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926675-417A-41F0-9D44-DA372AA9A29A}"/>
              </a:ext>
            </a:extLst>
          </p:cNvPr>
          <p:cNvSpPr>
            <a:spLocks noGrp="1"/>
          </p:cNvSpPr>
          <p:nvPr>
            <p:ph sz="quarter" idx="4"/>
          </p:nvPr>
        </p:nvSpPr>
        <p:spPr>
          <a:xfrm>
            <a:off x="6172201"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17103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4241B-026A-4470-9B48-77A94E21E8B5}"/>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1663759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37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4241B-026A-4470-9B48-77A94E21E8B5}"/>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948373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39180-8CAC-4DC1-B47F-4556752648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84E595-96C0-4759-BC49-235452825367}"/>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7165C10-B9B4-42B0-BE1C-01E30D1E8D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201997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43620-3915-40D8-922F-06ECAC02C1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E6F428C-B11E-4E19-9E18-D37AED22F86F}"/>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65A396FF-90C1-4E80-87B7-6AC53054AD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361802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F02A1-B687-4D1A-91BA-E5BF40A3EAA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0C0559-527C-4AAE-AA1D-A778156D748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C7C488-697F-427E-902B-57D3F87F58FF}"/>
              </a:ext>
            </a:extLst>
          </p:cNvPr>
          <p:cNvSpPr>
            <a:spLocks noGrp="1"/>
          </p:cNvSpPr>
          <p:nvPr>
            <p:ph type="dt" sz="half" idx="10"/>
          </p:nvPr>
        </p:nvSpPr>
        <p:spPr>
          <a:xfrm>
            <a:off x="838200" y="6356352"/>
            <a:ext cx="2743200" cy="365125"/>
          </a:xfrm>
          <a:prstGeom prst="rect">
            <a:avLst/>
          </a:prstGeom>
        </p:spPr>
        <p:txBody>
          <a:bodyPr/>
          <a:lstStyle/>
          <a:p>
            <a:fld id="{9FFCE7F1-0B2D-4A38-AC66-E0A1427008B6}" type="datetimeFigureOut">
              <a:rPr lang="es-ES" smtClean="0"/>
              <a:t>12/10/2020</a:t>
            </a:fld>
            <a:endParaRPr lang="es-ES" dirty="0"/>
          </a:p>
        </p:txBody>
      </p:sp>
      <p:sp>
        <p:nvSpPr>
          <p:cNvPr id="5" name="Marcador de pie de página 4">
            <a:extLst>
              <a:ext uri="{FF2B5EF4-FFF2-40B4-BE49-F238E27FC236}">
                <a16:creationId xmlns:a16="http://schemas.microsoft.com/office/drawing/2014/main" id="{90896102-0F1B-414E-96A4-763EA9930C39}"/>
              </a:ext>
            </a:extLst>
          </p:cNvPr>
          <p:cNvSpPr>
            <a:spLocks noGrp="1"/>
          </p:cNvSpPr>
          <p:nvPr>
            <p:ph type="ftr" sz="quarter" idx="11"/>
          </p:nvPr>
        </p:nvSpPr>
        <p:spPr>
          <a:xfrm>
            <a:off x="4038600" y="6356352"/>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1E7E82AA-245E-4F88-814B-867C1CA7EFCD}"/>
              </a:ext>
            </a:extLst>
          </p:cNvPr>
          <p:cNvSpPr>
            <a:spLocks noGrp="1"/>
          </p:cNvSpPr>
          <p:nvPr>
            <p:ph type="sldNum" sz="quarter" idx="12"/>
          </p:nvPr>
        </p:nvSpPr>
        <p:spPr>
          <a:xfrm>
            <a:off x="8610600" y="6361298"/>
            <a:ext cx="2743200" cy="365125"/>
          </a:xfrm>
          <a:prstGeom prst="rect">
            <a:avLst/>
          </a:prstGeom>
        </p:spPr>
        <p:txBody>
          <a:bodyPr/>
          <a:lstStyle/>
          <a:p>
            <a:fld id="{9665EEBD-5615-4C0F-A8BB-58E0696D9AC8}" type="slidenum">
              <a:rPr lang="es-ES" smtClean="0"/>
              <a:t>‹Nº›</a:t>
            </a:fld>
            <a:endParaRPr lang="es-ES" dirty="0"/>
          </a:p>
        </p:txBody>
      </p:sp>
    </p:spTree>
    <p:extLst>
      <p:ext uri="{BB962C8B-B14F-4D97-AF65-F5344CB8AC3E}">
        <p14:creationId xmlns:p14="http://schemas.microsoft.com/office/powerpoint/2010/main" val="3750525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0E5656-72C3-4F56-BA96-38E09C05B04C}"/>
              </a:ext>
            </a:extLst>
          </p:cNvPr>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26CE1D-B19D-4DD3-9D73-16706832108D}"/>
              </a:ext>
            </a:extLst>
          </p:cNvPr>
          <p:cNvSpPr>
            <a:spLocks noGrp="1"/>
          </p:cNvSpPr>
          <p:nvPr>
            <p:ph type="body" orient="vert" idx="1"/>
          </p:nvPr>
        </p:nvSpPr>
        <p:spPr>
          <a:xfrm>
            <a:off x="838201"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89620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C32BE-252C-4197-A9A4-A6CC43585726}"/>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814053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34FF6-2F80-4560-B945-3AB19FA41B1C}"/>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522439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59A5B-7509-4151-9CA0-DDF836B4DBD9}"/>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3156483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562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15" name="2 Marcador de contenido"/>
          <p:cNvSpPr>
            <a:spLocks noGrp="1"/>
          </p:cNvSpPr>
          <p:nvPr>
            <p:ph idx="1"/>
          </p:nvPr>
        </p:nvSpPr>
        <p:spPr>
          <a:xfrm>
            <a:off x="609600" y="1600201"/>
            <a:ext cx="10972800" cy="3917031"/>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2415290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Diapositiva de título">
    <p:bg>
      <p:bgPr>
        <a:gradFill rotWithShape="1">
          <a:gsLst>
            <a:gs pos="0">
              <a:schemeClr val="bg1"/>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8" name="2 Marcador de contenido"/>
          <p:cNvSpPr>
            <a:spLocks noGrp="1"/>
          </p:cNvSpPr>
          <p:nvPr>
            <p:ph idx="1"/>
          </p:nvPr>
        </p:nvSpPr>
        <p:spPr>
          <a:xfrm>
            <a:off x="609600" y="1600201"/>
            <a:ext cx="10972800" cy="3917031"/>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204979143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0770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Diapositiva de título">
    <p:bg>
      <p:bgPr>
        <a:gradFill rotWithShape="1">
          <a:gsLst>
            <a:gs pos="0">
              <a:schemeClr val="bg1"/>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86882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6D6DF-402D-471B-AE90-CBF55EC422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D3B3CEC-E237-4962-80BE-418C2FC6B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Tree>
    <p:extLst>
      <p:ext uri="{BB962C8B-B14F-4D97-AF65-F5344CB8AC3E}">
        <p14:creationId xmlns:p14="http://schemas.microsoft.com/office/powerpoint/2010/main" val="977703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6DDEC-4359-4143-8571-35594A2A35E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ADC2CDE-3CF4-49E4-B078-83730C56FC7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761836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6045D-142E-4F4D-AD52-5A50A35D80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0175390-D17C-4BAF-BAB8-3679D3927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39818411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F610F-C39C-42EF-8E58-818A2E47AE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EDFB15-4081-472C-AB78-F291A55DAE3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FCD34F6-F424-4256-8328-E0138B9DDE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35094508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D011B-4ECF-49AD-A206-B82EB8EC6F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2233D06-FAD2-4219-AB94-E8A7271E7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D5678D-FEB2-4675-851E-B57D27664A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B40B41F-6C09-4655-8EDE-46D03D08C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523521-FC92-4BF6-93C9-29B6DAB3DD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34303908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E0857-3A86-48BA-8526-B89ABF8E37C7}"/>
              </a:ext>
            </a:extLst>
          </p:cNvPr>
          <p:cNvSpPr>
            <a:spLocks noGrp="1"/>
          </p:cNvSpPr>
          <p:nvPr>
            <p:ph type="title"/>
          </p:nvPr>
        </p:nvSpPr>
        <p:spPr/>
        <p:txBody>
          <a:bodyPr/>
          <a:lstStyle/>
          <a:p>
            <a:r>
              <a:rPr lang="es-ES"/>
              <a:t>Haga clic para modificar el estilo de título del patrón</a:t>
            </a:r>
            <a:endParaRPr lang="es-PE"/>
          </a:p>
        </p:txBody>
      </p:sp>
      <p:sp>
        <p:nvSpPr>
          <p:cNvPr id="5" name="Marcador de número de diapositiva 4">
            <a:extLst>
              <a:ext uri="{FF2B5EF4-FFF2-40B4-BE49-F238E27FC236}">
                <a16:creationId xmlns:a16="http://schemas.microsoft.com/office/drawing/2014/main" id="{FAA0D865-2B84-4325-AF10-A9DAB8299BBA}"/>
              </a:ext>
            </a:extLst>
          </p:cNvPr>
          <p:cNvSpPr>
            <a:spLocks noGrp="1"/>
          </p:cNvSpPr>
          <p:nvPr>
            <p:ph type="sldNum" sz="quarter" idx="12"/>
          </p:nvPr>
        </p:nvSpPr>
        <p:spPr>
          <a:xfrm>
            <a:off x="8610600" y="6356350"/>
            <a:ext cx="2743200" cy="365125"/>
          </a:xfrm>
          <a:prstGeom prst="rect">
            <a:avLst/>
          </a:prstGeom>
        </p:spPr>
        <p:txBody>
          <a:bodyPr/>
          <a:lstStyle/>
          <a:p>
            <a:fld id="{AEE74CB8-35CE-4F54-8AB0-8805B62B4D9A}" type="slidenum">
              <a:rPr lang="es-PE" smtClean="0"/>
              <a:t>‹Nº›</a:t>
            </a:fld>
            <a:endParaRPr lang="es-PE" dirty="0"/>
          </a:p>
        </p:txBody>
      </p:sp>
    </p:spTree>
    <p:extLst>
      <p:ext uri="{BB962C8B-B14F-4D97-AF65-F5344CB8AC3E}">
        <p14:creationId xmlns:p14="http://schemas.microsoft.com/office/powerpoint/2010/main" val="16645487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220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D2061-DECA-434B-A8B2-FB1102F3CC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C910357-A45F-4EAC-8CA7-E0DF53E8A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A7EFA14-63A1-4F8F-A0E6-D2F6596EE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00215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66E17-7ED7-444F-B68A-EC1FE12DA5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E14C51B-DE11-4C6F-B228-D1E956C10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dirty="0"/>
          </a:p>
        </p:txBody>
      </p:sp>
      <p:sp>
        <p:nvSpPr>
          <p:cNvPr id="4" name="Marcador de texto 3">
            <a:extLst>
              <a:ext uri="{FF2B5EF4-FFF2-40B4-BE49-F238E27FC236}">
                <a16:creationId xmlns:a16="http://schemas.microsoft.com/office/drawing/2014/main" id="{6EF1D43F-2E95-41F4-9D64-D205855FB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14516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39180-8CAC-4DC1-B47F-4556752648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84E595-96C0-4759-BC49-235452825367}"/>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7165C10-B9B4-42B0-BE1C-01E30D1E8D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0654839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18CB1-BDC9-4DE1-B89C-5528FE2ED1E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93FA28A-A26B-4302-8EBD-9380DFC3BF4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4971402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704A06-9D60-429F-A0CE-1227E462EA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292E8D1-3CCB-4FA1-8178-1D732C9EE0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9513726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7D55E-CF20-4468-99D3-54BAE71636F5}"/>
              </a:ext>
            </a:extLst>
          </p:cNvPr>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3495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43620-3915-40D8-922F-06ECAC02C1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E6F428C-B11E-4E19-9E18-D37AED22F86F}"/>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65A396FF-90C1-4E80-87B7-6AC53054AD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2261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4.wdp"/><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3.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microsoft.com/office/2007/relationships/hdphoto" Target="../media/hdphoto1.wdp"/><Relationship Id="rId3" Type="http://schemas.openxmlformats.org/officeDocument/2006/relationships/slideLayout" Target="../slideLayouts/slideLayout29.xml"/><Relationship Id="rId21" Type="http://schemas.openxmlformats.org/officeDocument/2006/relationships/image" Target="../media/image4.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image" Target="../media/image1.jpeg"/><Relationship Id="rId20" Type="http://schemas.microsoft.com/office/2007/relationships/hdphoto" Target="../media/hdphoto2.wdp"/><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microsoft.com/office/2007/relationships/hdphoto" Target="../media/hdphoto4.wdp"/><Relationship Id="rId5" Type="http://schemas.openxmlformats.org/officeDocument/2006/relationships/slideLayout" Target="../slideLayouts/slideLayout31.xml"/><Relationship Id="rId15" Type="http://schemas.openxmlformats.org/officeDocument/2006/relationships/theme" Target="../theme/theme4.xml"/><Relationship Id="rId23" Type="http://schemas.openxmlformats.org/officeDocument/2006/relationships/image" Target="../media/image5.png"/><Relationship Id="rId10" Type="http://schemas.openxmlformats.org/officeDocument/2006/relationships/slideLayout" Target="../slideLayouts/slideLayout36.xml"/><Relationship Id="rId19"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microsoft.com/office/2007/relationships/hdphoto" Target="../media/hdphoto3.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5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microsoft.com/office/2007/relationships/hdphoto" Target="../media/hdphoto3.wdp"/><Relationship Id="rId3" Type="http://schemas.openxmlformats.org/officeDocument/2006/relationships/slideLayout" Target="../slideLayouts/slideLayout55.xml"/><Relationship Id="rId21" Type="http://schemas.openxmlformats.org/officeDocument/2006/relationships/image" Target="../media/image2.pn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image" Target="../media/image4.png"/><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1.jpe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microsoft.com/office/2007/relationships/hdphoto" Target="../media/hdphoto2.wdp"/><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image" Target="../media/image3.png"/><Relationship Id="rId28" Type="http://schemas.microsoft.com/office/2007/relationships/hdphoto" Target="../media/hdphoto4.wdp"/><Relationship Id="rId10" Type="http://schemas.openxmlformats.org/officeDocument/2006/relationships/slideLayout" Target="../slideLayouts/slideLayout62.xml"/><Relationship Id="rId19" Type="http://schemas.openxmlformats.org/officeDocument/2006/relationships/theme" Target="../theme/theme7.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microsoft.com/office/2007/relationships/hdphoto" Target="../media/hdphoto1.wdp"/><Relationship Id="rId27"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theme" Target="../theme/theme9.xml"/><Relationship Id="rId1" Type="http://schemas.openxmlformats.org/officeDocument/2006/relationships/slideLayout" Target="../slideLayouts/slideLayout8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303A6DE-6877-4E65-84CD-78C9871E9CB3}"/>
              </a:ext>
            </a:extLst>
          </p:cNvPr>
          <p:cNvPicPr>
            <a:picLocks noChangeAspect="1"/>
          </p:cNvPicPr>
          <p:nvPr/>
        </p:nvPicPr>
        <p:blipFill rotWithShape="1">
          <a:blip r:embed="rId16" cstate="hqprint">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
        <p:nvSpPr>
          <p:cNvPr id="4" name="Marcador de título 3">
            <a:extLst>
              <a:ext uri="{FF2B5EF4-FFF2-40B4-BE49-F238E27FC236}">
                <a16:creationId xmlns:a16="http://schemas.microsoft.com/office/drawing/2014/main" id="{65E5E4D4-72C4-4D05-82DA-981FB5C06B7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5" name="Marcador de texto 4">
            <a:extLst>
              <a:ext uri="{FF2B5EF4-FFF2-40B4-BE49-F238E27FC236}">
                <a16:creationId xmlns:a16="http://schemas.microsoft.com/office/drawing/2014/main" id="{C8268C31-1573-4C4C-9D65-A5027E44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2" name="Rectangle 17">
            <a:extLst>
              <a:ext uri="{FF2B5EF4-FFF2-40B4-BE49-F238E27FC236}">
                <a16:creationId xmlns:a16="http://schemas.microsoft.com/office/drawing/2014/main" id="{91FC42D6-009F-4C64-A311-0AD3DC1840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3" name="Rectangle 18">
            <a:extLst>
              <a:ext uri="{FF2B5EF4-FFF2-40B4-BE49-F238E27FC236}">
                <a16:creationId xmlns:a16="http://schemas.microsoft.com/office/drawing/2014/main" id="{9A965375-D71D-4E69-890C-EC6EC3231FD3}"/>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4" name="Rectangle 19">
            <a:extLst>
              <a:ext uri="{FF2B5EF4-FFF2-40B4-BE49-F238E27FC236}">
                <a16:creationId xmlns:a16="http://schemas.microsoft.com/office/drawing/2014/main" id="{4A446289-02CB-4245-BCE8-3CF123F94D3F}"/>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1" name="Rectángulo 30">
            <a:extLst>
              <a:ext uri="{FF2B5EF4-FFF2-40B4-BE49-F238E27FC236}">
                <a16:creationId xmlns:a16="http://schemas.microsoft.com/office/drawing/2014/main" id="{0FFDFA78-F47D-4853-9BA1-36D73CCCCA70}"/>
              </a:ext>
            </a:extLst>
          </p:cNvPr>
          <p:cNvSpPr/>
          <p:nvPr/>
        </p:nvSpPr>
        <p:spPr>
          <a:xfrm>
            <a:off x="0" y="6184913"/>
            <a:ext cx="12192000" cy="6810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endParaRPr>
          </a:p>
        </p:txBody>
      </p:sp>
      <p:sp>
        <p:nvSpPr>
          <p:cNvPr id="25" name="Rectangle 20">
            <a:extLst>
              <a:ext uri="{FF2B5EF4-FFF2-40B4-BE49-F238E27FC236}">
                <a16:creationId xmlns:a16="http://schemas.microsoft.com/office/drawing/2014/main" id="{190B4EE5-2640-4629-BB49-72961AB2BD95}"/>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6" name="Rectangle 21">
            <a:extLst>
              <a:ext uri="{FF2B5EF4-FFF2-40B4-BE49-F238E27FC236}">
                <a16:creationId xmlns:a16="http://schemas.microsoft.com/office/drawing/2014/main" id="{929925C8-DB4C-448E-BCE6-0650F64084AA}"/>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7" name="Rectangle 22">
            <a:extLst>
              <a:ext uri="{FF2B5EF4-FFF2-40B4-BE49-F238E27FC236}">
                <a16:creationId xmlns:a16="http://schemas.microsoft.com/office/drawing/2014/main" id="{D26D83A7-C473-4468-A6C4-38E9C2E5EF8E}"/>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2064" name="Imagen 1" descr="logo de youtube en blanco PNG image with transparent background | TOPpng">
            <a:extLst>
              <a:ext uri="{FF2B5EF4-FFF2-40B4-BE49-F238E27FC236}">
                <a16:creationId xmlns:a16="http://schemas.microsoft.com/office/drawing/2014/main" id="{344B127F-1589-4D02-9D2A-336AF02A214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6504" b="85366" l="4082" r="97959">
                        <a14:foregroundMark x1="19388" y1="47967" x2="23469" y2="55285"/>
                        <a14:foregroundMark x1="33673" y1="35772" x2="33673" y2="35772"/>
                        <a14:foregroundMark x1="28571" y1="30081" x2="28571" y2="30081"/>
                        <a14:foregroundMark x1="21429" y1="26829" x2="21429" y2="26829"/>
                        <a14:foregroundMark x1="22449" y1="32520" x2="22449" y2="32520"/>
                        <a14:foregroundMark x1="28571" y1="31707" x2="28571" y2="31707"/>
                        <a14:foregroundMark x1="28571" y1="27642" x2="28571" y2="30081"/>
                        <a14:foregroundMark x1="27551" y1="34959" x2="27551" y2="34959"/>
                        <a14:foregroundMark x1="25510" y1="39024" x2="23469" y2="33333"/>
                        <a14:foregroundMark x1="27551" y1="29268" x2="22449" y2="43902"/>
                        <a14:foregroundMark x1="27551" y1="29268" x2="27551" y2="29268"/>
                        <a14:foregroundMark x1="28571" y1="26829" x2="28571" y2="26829"/>
                        <a14:foregroundMark x1="28571" y1="24390" x2="29592" y2="32520"/>
                        <a14:foregroundMark x1="11224" y1="22764" x2="11224" y2="22764"/>
                        <a14:foregroundMark x1="9184" y1="28455" x2="9184" y2="26829"/>
                        <a14:foregroundMark x1="9184" y1="22764" x2="9184" y2="22764"/>
                        <a14:foregroundMark x1="12245" y1="18699" x2="12245" y2="18699"/>
                        <a14:foregroundMark x1="12245" y1="17886" x2="12245" y2="17886"/>
                        <a14:foregroundMark x1="8163" y1="26016" x2="8163" y2="26016"/>
                        <a14:foregroundMark x1="6122" y1="30081" x2="6122" y2="32520"/>
                        <a14:foregroundMark x1="6122" y1="32520" x2="6122" y2="32520"/>
                        <a14:foregroundMark x1="6122" y1="39024" x2="6122" y2="39024"/>
                        <a14:foregroundMark x1="6122" y1="43089" x2="6122" y2="43089"/>
                        <a14:foregroundMark x1="5102" y1="43902" x2="5102" y2="43902"/>
                        <a14:foregroundMark x1="5102" y1="49593" x2="5102" y2="52033"/>
                        <a14:foregroundMark x1="5102" y1="55285" x2="5102" y2="57724"/>
                        <a14:foregroundMark x1="5102" y1="60976" x2="5102" y2="63415"/>
                        <a14:foregroundMark x1="5102" y1="65854" x2="5102" y2="69106"/>
                        <a14:foregroundMark x1="5102" y1="70732" x2="5102" y2="70732"/>
                        <a14:foregroundMark x1="7143" y1="75610" x2="7143" y2="75610"/>
                        <a14:foregroundMark x1="9184" y1="78049" x2="9184" y2="78049"/>
                        <a14:foregroundMark x1="13265" y1="79675" x2="13265" y2="79675"/>
                        <a14:foregroundMark x1="15306" y1="79675" x2="15306" y2="79675"/>
                        <a14:foregroundMark x1="18367" y1="80488" x2="18367" y2="80488"/>
                        <a14:foregroundMark x1="22449" y1="80488" x2="22449" y2="80488"/>
                        <a14:foregroundMark x1="25510" y1="81301" x2="29592" y2="81301"/>
                        <a14:foregroundMark x1="31633" y1="81301" x2="33673" y2="81301"/>
                        <a14:foregroundMark x1="35714" y1="81301" x2="38776" y2="82114"/>
                        <a14:foregroundMark x1="40816" y1="82114" x2="44898" y2="82927"/>
                        <a14:foregroundMark x1="47959" y1="82927" x2="47959" y2="82927"/>
                        <a14:foregroundMark x1="55102" y1="84553" x2="58163" y2="85366"/>
                        <a14:foregroundMark x1="59184" y1="85366" x2="59184" y2="85366"/>
                        <a14:foregroundMark x1="57143" y1="81301" x2="57143" y2="81301"/>
                        <a14:foregroundMark x1="57143" y1="74797" x2="57143" y2="74797"/>
                        <a14:foregroundMark x1="62245" y1="79675" x2="62245" y2="79675"/>
                        <a14:foregroundMark x1="71429" y1="80488" x2="71429" y2="80488"/>
                        <a14:foregroundMark x1="76531" y1="81301" x2="76531" y2="81301"/>
                        <a14:foregroundMark x1="85714" y1="82114" x2="85714" y2="82114"/>
                        <a14:foregroundMark x1="90816" y1="79675" x2="90816" y2="79675"/>
                        <a14:foregroundMark x1="81633" y1="72358" x2="81633" y2="72358"/>
                        <a14:foregroundMark x1="91837" y1="70732" x2="91837" y2="70732"/>
                        <a14:foregroundMark x1="92857" y1="73984" x2="92857" y2="73984"/>
                        <a14:foregroundMark x1="94898" y1="68293" x2="94898" y2="68293"/>
                        <a14:foregroundMark x1="59184" y1="53659" x2="59184" y2="53659"/>
                        <a14:foregroundMark x1="50000" y1="47967" x2="50000" y2="47967"/>
                        <a14:foregroundMark x1="47959" y1="46341" x2="47959" y2="43902"/>
                        <a14:foregroundMark x1="47959" y1="40650" x2="47959" y2="40650"/>
                        <a14:foregroundMark x1="41837" y1="39024" x2="41837" y2="41463"/>
                        <a14:foregroundMark x1="40816" y1="48780" x2="40816" y2="52033"/>
                        <a14:foregroundMark x1="39796" y1="54472" x2="39796" y2="61789"/>
                        <a14:foregroundMark x1="94898" y1="60976" x2="94898" y2="60976"/>
                        <a14:foregroundMark x1="93878" y1="65854" x2="93878" y2="65854"/>
                        <a14:foregroundMark x1="93878" y1="65854" x2="93878" y2="65854"/>
                        <a14:foregroundMark x1="95918" y1="60163" x2="95918" y2="60163"/>
                        <a14:foregroundMark x1="96939" y1="57724" x2="97959" y2="53659"/>
                        <a14:foregroundMark x1="97959" y1="52846" x2="97959" y2="49593"/>
                        <a14:foregroundMark x1="96939" y1="43089" x2="96939" y2="40650"/>
                        <a14:foregroundMark x1="96939" y1="39024" x2="96939" y2="39024"/>
                        <a14:foregroundMark x1="96939" y1="38211" x2="96939" y2="38211"/>
                        <a14:foregroundMark x1="96939" y1="34146" x2="96939" y2="34146"/>
                        <a14:foregroundMark x1="95918" y1="29268" x2="95918" y2="29268"/>
                        <a14:foregroundMark x1="91837" y1="26829" x2="88776" y2="21138"/>
                        <a14:foregroundMark x1="87755" y1="19512" x2="87755" y2="19512"/>
                        <a14:foregroundMark x1="81633" y1="17886" x2="76531" y2="17886"/>
                        <a14:foregroundMark x1="75510" y1="17886" x2="70408" y2="17886"/>
                        <a14:foregroundMark x1="62245" y1="17886" x2="62245" y2="17886"/>
                        <a14:foregroundMark x1="59184" y1="18699" x2="56122" y2="18699"/>
                        <a14:foregroundMark x1="54082" y1="19512" x2="51020" y2="19512"/>
                        <a14:foregroundMark x1="10204" y1="19512" x2="10204" y2="19512"/>
                      </a14:backgroundRemoval>
                    </a14:imgEffect>
                  </a14:imgLayer>
                </a14:imgProps>
              </a:ext>
              <a:ext uri="{28A0092B-C50C-407E-A947-70E740481C1C}">
                <a14:useLocalDpi xmlns:a14="http://schemas.microsoft.com/office/drawing/2010/main" val="0"/>
              </a:ext>
            </a:extLst>
          </a:blip>
          <a:srcRect t="15025" b="14369"/>
          <a:stretch>
            <a:fillRect/>
          </a:stretch>
        </p:blipFill>
        <p:spPr bwMode="auto">
          <a:xfrm>
            <a:off x="1738107" y="6429005"/>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n 3" descr="Iconos de computadora logo de facebook, icono blanco y negro, rectángulo,  marca, logos png | PNGWing">
            <a:extLst>
              <a:ext uri="{FF2B5EF4-FFF2-40B4-BE49-F238E27FC236}">
                <a16:creationId xmlns:a16="http://schemas.microsoft.com/office/drawing/2014/main" id="{7D2CAB8E-A18A-427D-9F4C-A72E73DF2004}"/>
              </a:ext>
            </a:extLst>
          </p:cNvPr>
          <p:cNvPicPr>
            <a:picLocks noChangeAspect="1" noChangeArrowheads="1"/>
          </p:cNvPicPr>
          <p:nvPr/>
        </p:nvPicPr>
        <p:blipFill>
          <a:blip r:embed="rId19" cstate="hqprint">
            <a:extLst>
              <a:ext uri="{BEBA8EAE-BF5A-486C-A8C5-ECC9F3942E4B}">
                <a14:imgProps xmlns:a14="http://schemas.microsoft.com/office/drawing/2010/main">
                  <a14:imgLayer r:embed="rId20">
                    <a14:imgEffect>
                      <a14:backgroundRemoval t="19444" b="95278" l="15556" r="82500">
                        <a14:foregroundMark x1="56389" y1="67500" x2="56389" y2="67500"/>
                        <a14:foregroundMark x1="81389" y1="71667" x2="81389" y2="71667"/>
                        <a14:foregroundMark x1="65556" y1="65000" x2="65556" y2="65000"/>
                        <a14:foregroundMark x1="55833" y1="65556" x2="55833" y2="65556"/>
                        <a14:foregroundMark x1="55833" y1="70000" x2="55833" y2="70000"/>
                        <a14:foregroundMark x1="43611" y1="58056" x2="66944" y2="70000"/>
                        <a14:foregroundMark x1="41944" y1="60000" x2="73611" y2="51944"/>
                        <a14:foregroundMark x1="50278" y1="59444" x2="55833" y2="48333"/>
                        <a14:foregroundMark x1="54722" y1="56389" x2="66111" y2="45278"/>
                        <a14:foregroundMark x1="20556" y1="68056" x2="20556" y2="68056"/>
                        <a14:foregroundMark x1="16944" y1="43889" x2="15833" y2="79167"/>
                        <a14:foregroundMark x1="18056" y1="39722" x2="19444" y2="68611"/>
                        <a14:foregroundMark x1="18056" y1="55556" x2="58333" y2="28333"/>
                        <a14:foregroundMark x1="15833" y1="51389" x2="49167" y2="25278"/>
                        <a14:foregroundMark x1="27222" y1="32778" x2="67500" y2="33333"/>
                        <a14:foregroundMark x1="38333" y1="25278" x2="71667" y2="26111"/>
                        <a14:foregroundMark x1="78889" y1="35833" x2="82500" y2="73611"/>
                        <a14:foregroundMark x1="80833" y1="50833" x2="18889" y2="34722"/>
                        <a14:foregroundMark x1="80833" y1="51944" x2="80833" y2="19722"/>
                        <a14:foregroundMark x1="81389" y1="40278" x2="43611" y2="31667"/>
                        <a14:foregroundMark x1="19444" y1="27222" x2="74722" y2="31667"/>
                        <a14:foregroundMark x1="16944" y1="87778" x2="52222" y2="95278"/>
                        <a14:foregroundMark x1="20000" y1="63056" x2="41944" y2="61389"/>
                        <a14:foregroundMark x1="25000" y1="79722" x2="22500" y2="78056"/>
                        <a14:foregroundMark x1="20000" y1="19167" x2="74167" y2="19167"/>
                        <a14:foregroundMark x1="74167" y1="63611" x2="74167" y2="63611"/>
                        <a14:backgroundMark x1="36389" y1="89722" x2="36389" y2="89722"/>
                        <a14:backgroundMark x1="40000" y1="87222" x2="40000" y2="87222"/>
                        <a14:backgroundMark x1="24167" y1="84722" x2="54722" y2="89722"/>
                      </a14:backgroundRemoval>
                    </a14:imgEffect>
                  </a14:imgLayer>
                </a14:imgProps>
              </a:ext>
              <a:ext uri="{28A0092B-C50C-407E-A947-70E740481C1C}">
                <a14:useLocalDpi xmlns:a14="http://schemas.microsoft.com/office/drawing/2010/main" val="0"/>
              </a:ext>
            </a:extLst>
          </a:blip>
          <a:srcRect l="14558" t="15326" r="14943" b="15326"/>
          <a:stretch>
            <a:fillRect/>
          </a:stretch>
        </p:blipFill>
        <p:spPr bwMode="auto">
          <a:xfrm>
            <a:off x="6989037" y="6425792"/>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n 5" descr="Logo icono de gráficos escalables, logo de twitter., medios de  comunicación, medios de comunicación social, chat en línea png | PNGWing">
            <a:extLst>
              <a:ext uri="{FF2B5EF4-FFF2-40B4-BE49-F238E27FC236}">
                <a16:creationId xmlns:a16="http://schemas.microsoft.com/office/drawing/2014/main" id="{BEC1AC8D-194E-447A-B0CF-93F9A67175CF}"/>
              </a:ext>
            </a:extLst>
          </p:cNvPr>
          <p:cNvPicPr>
            <a:picLocks noChangeAspect="1" noChangeArrowheads="1"/>
          </p:cNvPicPr>
          <p:nvPr/>
        </p:nvPicPr>
        <p:blipFill>
          <a:blip r:embed="rId21" cstate="hqprint">
            <a:extLst>
              <a:ext uri="{BEBA8EAE-BF5A-486C-A8C5-ECC9F3942E4B}">
                <a14:imgProps xmlns:a14="http://schemas.microsoft.com/office/drawing/2010/main">
                  <a14:imgLayer r:embed="rId22">
                    <a14:imgEffect>
                      <a14:backgroundRemoval t="8594" b="84766" l="28587" r="69022">
                        <a14:foregroundMark x1="33804" y1="41016" x2="33804" y2="41016"/>
                        <a14:foregroundMark x1="35761" y1="24805" x2="54674" y2="18555"/>
                        <a14:foregroundMark x1="33804" y1="36133" x2="63043" y2="26953"/>
                        <a14:foregroundMark x1="60761" y1="20703" x2="35761" y2="20703"/>
                        <a14:foregroundMark x1="35000" y1="24805" x2="35326" y2="65820"/>
                        <a14:foregroundMark x1="34239" y1="76367" x2="60000" y2="76367"/>
                        <a14:foregroundMark x1="63370" y1="76953" x2="69022" y2="8594"/>
                        <a14:foregroundMark x1="55000" y1="17773" x2="62283" y2="80469"/>
                        <a14:foregroundMark x1="38043" y1="67773" x2="58478" y2="77734"/>
                        <a14:foregroundMark x1="36848" y1="52344" x2="36848" y2="52344"/>
                        <a14:foregroundMark x1="28587" y1="47461" x2="28587" y2="47461"/>
                        <a14:foregroundMark x1="29674" y1="50977" x2="29674" y2="50977"/>
                        <a14:foregroundMark x1="30000" y1="57227" x2="30761" y2="59375"/>
                        <a14:foregroundMark x1="30761" y1="60156" x2="31522" y2="56641"/>
                        <a14:foregroundMark x1="52065" y1="52344" x2="52065" y2="52344"/>
                        <a14:foregroundMark x1="42935" y1="46680" x2="52391" y2="44531"/>
                        <a14:foregroundMark x1="50109" y1="57227" x2="51304" y2="58008"/>
                        <a14:foregroundMark x1="31522" y1="77734" x2="68696" y2="33984"/>
                        <a14:foregroundMark x1="32283" y1="84766" x2="69022" y2="71289"/>
                      </a14:backgroundRemoval>
                    </a14:imgEffect>
                  </a14:imgLayer>
                </a14:imgProps>
              </a:ext>
              <a:ext uri="{28A0092B-C50C-407E-A947-70E740481C1C}">
                <a14:useLocalDpi xmlns:a14="http://schemas.microsoft.com/office/drawing/2010/main" val="0"/>
              </a:ext>
            </a:extLst>
          </a:blip>
          <a:srcRect l="28223" t="10776" r="27856" b="10310"/>
          <a:stretch>
            <a:fillRect/>
          </a:stretch>
        </p:blipFill>
        <p:spPr bwMode="auto">
          <a:xfrm>
            <a:off x="9120180" y="6446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6">
            <a:extLst>
              <a:ext uri="{FF2B5EF4-FFF2-40B4-BE49-F238E27FC236}">
                <a16:creationId xmlns:a16="http://schemas.microsoft.com/office/drawing/2014/main" id="{8E3160D4-A925-4DD2-991F-C406FF9339E4}"/>
              </a:ext>
            </a:extLst>
          </p:cNvPr>
          <p:cNvSpPr>
            <a:spLocks noChangeArrowheads="1"/>
          </p:cNvSpPr>
          <p:nvPr/>
        </p:nvSpPr>
        <p:spPr bwMode="auto">
          <a:xfrm>
            <a:off x="1943641" y="6519217"/>
            <a:ext cx="1785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cs typeface="Times New Roman" panose="02020603050405020304" pitchFamily="18" charset="0"/>
              </a:rPr>
              <a:t>Círculo de Arbitraje con el Estado - 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8" name="Rectángulo 6">
            <a:extLst>
              <a:ext uri="{FF2B5EF4-FFF2-40B4-BE49-F238E27FC236}">
                <a16:creationId xmlns:a16="http://schemas.microsoft.com/office/drawing/2014/main" id="{B23ADEB9-4A98-452B-8DAC-7A34C2856310}"/>
              </a:ext>
            </a:extLst>
          </p:cNvPr>
          <p:cNvSpPr>
            <a:spLocks noChangeArrowheads="1"/>
          </p:cNvSpPr>
          <p:nvPr/>
        </p:nvSpPr>
        <p:spPr bwMode="auto">
          <a:xfrm>
            <a:off x="4564235" y="6526936"/>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9" name="Rectángulo 6">
            <a:extLst>
              <a:ext uri="{FF2B5EF4-FFF2-40B4-BE49-F238E27FC236}">
                <a16:creationId xmlns:a16="http://schemas.microsoft.com/office/drawing/2014/main" id="{7B77B22B-1872-45AE-A360-EDBEA6F26389}"/>
              </a:ext>
            </a:extLst>
          </p:cNvPr>
          <p:cNvSpPr>
            <a:spLocks noChangeArrowheads="1"/>
          </p:cNvSpPr>
          <p:nvPr/>
        </p:nvSpPr>
        <p:spPr bwMode="auto">
          <a:xfrm>
            <a:off x="7206688" y="6380461"/>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30" name="Rectángulo 6">
            <a:extLst>
              <a:ext uri="{FF2B5EF4-FFF2-40B4-BE49-F238E27FC236}">
                <a16:creationId xmlns:a16="http://schemas.microsoft.com/office/drawing/2014/main" id="{67F674DD-D789-4587-8847-606015722640}"/>
              </a:ext>
            </a:extLst>
          </p:cNvPr>
          <p:cNvSpPr>
            <a:spLocks noChangeArrowheads="1"/>
          </p:cNvSpPr>
          <p:nvPr/>
        </p:nvSpPr>
        <p:spPr bwMode="auto">
          <a:xfrm>
            <a:off x="9343588" y="6609863"/>
            <a:ext cx="142349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/ArbitrajeCae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pic>
        <p:nvPicPr>
          <p:cNvPr id="43" name="Imagen 42" descr="Logo de instagram, iconos de computadora, logo de insta, texto, iconos de  computadora, circulo png | PNGWing">
            <a:extLst>
              <a:ext uri="{FF2B5EF4-FFF2-40B4-BE49-F238E27FC236}">
                <a16:creationId xmlns:a16="http://schemas.microsoft.com/office/drawing/2014/main" id="{4097B51D-B020-4273-9A54-8305C97041B9}"/>
              </a:ext>
            </a:extLst>
          </p:cNvPr>
          <p:cNvPicPr/>
          <p:nvPr/>
        </p:nvPicPr>
        <p:blipFill rotWithShape="1">
          <a:blip r:embed="rId23" cstate="hqprint">
            <a:extLst>
              <a:ext uri="{BEBA8EAE-BF5A-486C-A8C5-ECC9F3942E4B}">
                <a14:imgProps xmlns:a14="http://schemas.microsoft.com/office/drawing/2010/main">
                  <a14:imgLayer r:embed="rId24">
                    <a14:imgEffect>
                      <a14:backgroundRemoval t="2754" b="96667" l="15543" r="84457">
                        <a14:foregroundMark x1="26848" y1="11449" x2="26848" y2="11449"/>
                        <a14:foregroundMark x1="27174" y1="8261" x2="44348" y2="6377"/>
                        <a14:foregroundMark x1="33370" y1="2754" x2="72717" y2="4638"/>
                        <a14:foregroundMark x1="69130" y1="5507" x2="84565" y2="24638"/>
                        <a14:foregroundMark x1="81630" y1="22899" x2="83261" y2="71449"/>
                        <a14:foregroundMark x1="81957" y1="71739" x2="59130" y2="93333"/>
                        <a14:foregroundMark x1="59130" y1="93333" x2="32935" y2="90000"/>
                        <a14:foregroundMark x1="32935" y1="90000" x2="15761" y2="66522"/>
                        <a14:foregroundMark x1="83478" y1="70870" x2="63478" y2="92464"/>
                        <a14:foregroundMark x1="63478" y1="92464" x2="57283" y2="93913"/>
                        <a14:foregroundMark x1="83913" y1="73043" x2="81957" y2="85652"/>
                        <a14:foregroundMark x1="80978" y1="82029" x2="64457" y2="92754"/>
                        <a14:foregroundMark x1="79565" y1="86522" x2="61739" y2="96522"/>
                        <a14:foregroundMark x1="54457" y1="95797" x2="27935" y2="90145"/>
                        <a14:foregroundMark x1="27935" y1="90145" x2="19239" y2="73043"/>
                        <a14:foregroundMark x1="42283" y1="95507" x2="17609" y2="80145"/>
                        <a14:foregroundMark x1="17609" y1="80145" x2="15652" y2="70870"/>
                        <a14:foregroundMark x1="46957" y1="52609" x2="46957" y2="52609"/>
                        <a14:foregroundMark x1="38696" y1="35942" x2="63478" y2="46667"/>
                        <a14:foregroundMark x1="63478" y1="46667" x2="46848" y2="72464"/>
                        <a14:foregroundMark x1="46848" y1="72464" x2="44239" y2="72029"/>
                        <a14:foregroundMark x1="56196" y1="72174" x2="61522" y2="36087"/>
                        <a14:foregroundMark x1="61522" y1="36087" x2="35217" y2="33913"/>
                        <a14:foregroundMark x1="35217" y1="33913" x2="45870" y2="67681"/>
                        <a14:foregroundMark x1="45870" y1="67681" x2="49674" y2="71884"/>
                        <a14:foregroundMark x1="35435" y1="44058" x2="38152" y2="67391"/>
                        <a14:foregroundMark x1="41739" y1="32754" x2="63587" y2="51304"/>
                        <a14:foregroundMark x1="63587" y1="51304" x2="61630" y2="65072"/>
                        <a14:foregroundMark x1="42391" y1="30000" x2="66304" y2="42754"/>
                        <a14:foregroundMark x1="66304" y1="42754" x2="67283" y2="59710"/>
                        <a14:foregroundMark x1="46957" y1="29710" x2="61848" y2="33188"/>
                        <a14:foregroundMark x1="26087" y1="7826" x2="15870" y2="40145"/>
                        <a14:foregroundMark x1="15870" y1="40145" x2="17609" y2="65072"/>
                        <a14:foregroundMark x1="15761" y1="34783" x2="25326" y2="10145"/>
                        <a14:foregroundMark x1="66630" y1="20870" x2="72174" y2="27391"/>
                        <a14:foregroundMark x1="41957" y1="96667" x2="19130" y2="79710"/>
                        <a14:foregroundMark x1="19130" y1="79710" x2="18587" y2="76812"/>
                        <a14:foregroundMark x1="17717" y1="79855" x2="38696" y2="95217"/>
                        <a14:foregroundMark x1="36196" y1="96522" x2="18804" y2="82029"/>
                      </a14:backgroundRemoval>
                    </a14:imgEffect>
                  </a14:imgLayer>
                </a14:imgProps>
              </a:ext>
              <a:ext uri="{28A0092B-C50C-407E-A947-70E740481C1C}">
                <a14:useLocalDpi xmlns:a14="http://schemas.microsoft.com/office/drawing/2010/main" val="0"/>
              </a:ext>
            </a:extLst>
          </a:blip>
          <a:srcRect l="12638" r="12912"/>
          <a:stretch/>
        </p:blipFill>
        <p:spPr bwMode="auto">
          <a:xfrm>
            <a:off x="4367827" y="6424204"/>
            <a:ext cx="267970" cy="269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295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BB4F60-E262-4044-8052-6D5A83D36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4F2527F-D652-44B7-9819-E93DC42C6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pic>
        <p:nvPicPr>
          <p:cNvPr id="10" name="Imagen 9">
            <a:extLst>
              <a:ext uri="{FF2B5EF4-FFF2-40B4-BE49-F238E27FC236}">
                <a16:creationId xmlns:a16="http://schemas.microsoft.com/office/drawing/2014/main" id="{9CB8C388-C115-42B6-A4B9-07CC25628640}"/>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Tree>
    <p:extLst>
      <p:ext uri="{BB962C8B-B14F-4D97-AF65-F5344CB8AC3E}">
        <p14:creationId xmlns:p14="http://schemas.microsoft.com/office/powerpoint/2010/main" val="33126721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5B90E4-85CF-4829-BCFE-E23A0C764D45}"/>
              </a:ext>
            </a:extLst>
          </p:cNvPr>
          <p:cNvPicPr>
            <a:picLocks noChangeAspect="1"/>
          </p:cNvPicPr>
          <p:nvPr/>
        </p:nvPicPr>
        <p:blipFill rotWithShape="1">
          <a:blip r:embed="rId3">
            <a:extLst>
              <a:ext uri="{28A0092B-C50C-407E-A947-70E740481C1C}">
                <a14:useLocalDpi xmlns:a14="http://schemas.microsoft.com/office/drawing/2010/main" val="0"/>
              </a:ext>
            </a:extLst>
          </a:blip>
          <a:srcRect l="9617" t="7869" r="11350" b="7227"/>
          <a:stretch/>
        </p:blipFill>
        <p:spPr>
          <a:xfrm>
            <a:off x="2009775" y="723900"/>
            <a:ext cx="8172449" cy="3432253"/>
          </a:xfrm>
          <a:prstGeom prst="rect">
            <a:avLst/>
          </a:prstGeom>
        </p:spPr>
      </p:pic>
      <p:pic>
        <p:nvPicPr>
          <p:cNvPr id="3077" name="Imagen 1" descr="logo de youtube en blanco PNG image with transparent background | TOPpng">
            <a:extLst>
              <a:ext uri="{FF2B5EF4-FFF2-40B4-BE49-F238E27FC236}">
                <a16:creationId xmlns:a16="http://schemas.microsoft.com/office/drawing/2014/main" id="{7099901A-538C-445B-A3B2-4C6FF3C1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025" b="14369"/>
          <a:stretch>
            <a:fillRect/>
          </a:stretch>
        </p:blipFill>
        <p:spPr bwMode="auto">
          <a:xfrm>
            <a:off x="5079867" y="5567271"/>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2" descr="Logo de instagram, iconos de computadora, logo de insta, texto, iconos de  computadora, circulo png | PNGWing">
            <a:extLst>
              <a:ext uri="{FF2B5EF4-FFF2-40B4-BE49-F238E27FC236}">
                <a16:creationId xmlns:a16="http://schemas.microsoft.com/office/drawing/2014/main" id="{2CF3E213-E41A-4AF8-B18C-B02CC267220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12637" r="12912"/>
          <a:stretch>
            <a:fillRect/>
          </a:stretch>
        </p:blipFill>
        <p:spPr bwMode="auto">
          <a:xfrm>
            <a:off x="5707856" y="5588000"/>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3" descr="Iconos de computadora logo de facebook, icono blanco y negro, rectángulo,  marca, logos png | PNGWing">
            <a:extLst>
              <a:ext uri="{FF2B5EF4-FFF2-40B4-BE49-F238E27FC236}">
                <a16:creationId xmlns:a16="http://schemas.microsoft.com/office/drawing/2014/main" id="{8F3FA2B2-ECE0-49CD-BA0D-DBC37C9438F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l="14558" t="15326" r="14943" b="15326"/>
          <a:stretch>
            <a:fillRect/>
          </a:stretch>
        </p:blipFill>
        <p:spPr bwMode="auto">
          <a:xfrm>
            <a:off x="6341212" y="5577477"/>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5" descr="Logo icono de gráficos escalables, logo de twitter., medios de  comunicación, medios de comunicación social, chat en línea png | PNGWing">
            <a:extLst>
              <a:ext uri="{FF2B5EF4-FFF2-40B4-BE49-F238E27FC236}">
                <a16:creationId xmlns:a16="http://schemas.microsoft.com/office/drawing/2014/main" id="{CF99D154-C175-4BA7-A56F-44F3309A57A7}"/>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l="28223" t="10776" r="27856" b="10310"/>
          <a:stretch>
            <a:fillRect/>
          </a:stretch>
        </p:blipFill>
        <p:spPr bwMode="auto">
          <a:xfrm>
            <a:off x="6914504" y="5591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CBE914A-45EF-4D31-96D1-4D9E7466C8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9" name="Rectangle 7">
            <a:extLst>
              <a:ext uri="{FF2B5EF4-FFF2-40B4-BE49-F238E27FC236}">
                <a16:creationId xmlns:a16="http://schemas.microsoft.com/office/drawing/2014/main" id="{28976AFC-A9ED-41E3-96F7-8134CDB80C92}"/>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0" name="Rectangle 8">
            <a:extLst>
              <a:ext uri="{FF2B5EF4-FFF2-40B4-BE49-F238E27FC236}">
                <a16:creationId xmlns:a16="http://schemas.microsoft.com/office/drawing/2014/main" id="{49746C6A-EC02-41E9-8311-AEBA3A949803}"/>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1" name="Rectangle 9">
            <a:extLst>
              <a:ext uri="{FF2B5EF4-FFF2-40B4-BE49-F238E27FC236}">
                <a16:creationId xmlns:a16="http://schemas.microsoft.com/office/drawing/2014/main" id="{C6E1051B-9247-4866-A71E-23FB2DC62D74}"/>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2" name="Rectangle 10">
            <a:extLst>
              <a:ext uri="{FF2B5EF4-FFF2-40B4-BE49-F238E27FC236}">
                <a16:creationId xmlns:a16="http://schemas.microsoft.com/office/drawing/2014/main" id="{BEF43972-8AF6-4417-AB4A-01A9251F0C16}"/>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3" name="Rectangle 11">
            <a:extLst>
              <a:ext uri="{FF2B5EF4-FFF2-40B4-BE49-F238E27FC236}">
                <a16:creationId xmlns:a16="http://schemas.microsoft.com/office/drawing/2014/main" id="{6B4F8297-AD65-484B-B3FA-A1BF59B18503}"/>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4" name="Rectángulo 6">
            <a:extLst>
              <a:ext uri="{FF2B5EF4-FFF2-40B4-BE49-F238E27FC236}">
                <a16:creationId xmlns:a16="http://schemas.microsoft.com/office/drawing/2014/main" id="{D4925E53-1F86-4CC3-A758-9673C584BF8E}"/>
              </a:ext>
            </a:extLst>
          </p:cNvPr>
          <p:cNvSpPr>
            <a:spLocks noChangeArrowheads="1"/>
          </p:cNvSpPr>
          <p:nvPr/>
        </p:nvSpPr>
        <p:spPr bwMode="auto">
          <a:xfrm>
            <a:off x="4964975" y="5255851"/>
            <a:ext cx="38249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3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caeperu.com</a:t>
            </a:r>
            <a:endParaRPr kumimoji="0" lang="es-PE" altLang="es-PE" sz="3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172256114"/>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303A6DE-6877-4E65-84CD-78C9871E9CB3}"/>
              </a:ext>
            </a:extLst>
          </p:cNvPr>
          <p:cNvPicPr>
            <a:picLocks noChangeAspect="1"/>
          </p:cNvPicPr>
          <p:nvPr/>
        </p:nvPicPr>
        <p:blipFill rotWithShape="1">
          <a:blip r:embed="rId16" cstate="hqprint">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
        <p:nvSpPr>
          <p:cNvPr id="4" name="Marcador de título 3">
            <a:extLst>
              <a:ext uri="{FF2B5EF4-FFF2-40B4-BE49-F238E27FC236}">
                <a16:creationId xmlns:a16="http://schemas.microsoft.com/office/drawing/2014/main" id="{65E5E4D4-72C4-4D05-82DA-981FB5C06B7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5" name="Marcador de texto 4">
            <a:extLst>
              <a:ext uri="{FF2B5EF4-FFF2-40B4-BE49-F238E27FC236}">
                <a16:creationId xmlns:a16="http://schemas.microsoft.com/office/drawing/2014/main" id="{C8268C31-1573-4C4C-9D65-A5027E44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2" name="Rectangle 17">
            <a:extLst>
              <a:ext uri="{FF2B5EF4-FFF2-40B4-BE49-F238E27FC236}">
                <a16:creationId xmlns:a16="http://schemas.microsoft.com/office/drawing/2014/main" id="{91FC42D6-009F-4C64-A311-0AD3DC1840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3" name="Rectangle 18">
            <a:extLst>
              <a:ext uri="{FF2B5EF4-FFF2-40B4-BE49-F238E27FC236}">
                <a16:creationId xmlns:a16="http://schemas.microsoft.com/office/drawing/2014/main" id="{9A965375-D71D-4E69-890C-EC6EC3231FD3}"/>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4" name="Rectangle 19">
            <a:extLst>
              <a:ext uri="{FF2B5EF4-FFF2-40B4-BE49-F238E27FC236}">
                <a16:creationId xmlns:a16="http://schemas.microsoft.com/office/drawing/2014/main" id="{4A446289-02CB-4245-BCE8-3CF123F94D3F}"/>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1" name="Rectángulo 30">
            <a:extLst>
              <a:ext uri="{FF2B5EF4-FFF2-40B4-BE49-F238E27FC236}">
                <a16:creationId xmlns:a16="http://schemas.microsoft.com/office/drawing/2014/main" id="{0FFDFA78-F47D-4853-9BA1-36D73CCCCA70}"/>
              </a:ext>
            </a:extLst>
          </p:cNvPr>
          <p:cNvSpPr/>
          <p:nvPr/>
        </p:nvSpPr>
        <p:spPr>
          <a:xfrm>
            <a:off x="0" y="6184913"/>
            <a:ext cx="12192000" cy="6810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endParaRPr>
          </a:p>
        </p:txBody>
      </p:sp>
      <p:sp>
        <p:nvSpPr>
          <p:cNvPr id="25" name="Rectangle 20">
            <a:extLst>
              <a:ext uri="{FF2B5EF4-FFF2-40B4-BE49-F238E27FC236}">
                <a16:creationId xmlns:a16="http://schemas.microsoft.com/office/drawing/2014/main" id="{190B4EE5-2640-4629-BB49-72961AB2BD95}"/>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6" name="Rectangle 21">
            <a:extLst>
              <a:ext uri="{FF2B5EF4-FFF2-40B4-BE49-F238E27FC236}">
                <a16:creationId xmlns:a16="http://schemas.microsoft.com/office/drawing/2014/main" id="{929925C8-DB4C-448E-BCE6-0650F64084AA}"/>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7" name="Rectangle 22">
            <a:extLst>
              <a:ext uri="{FF2B5EF4-FFF2-40B4-BE49-F238E27FC236}">
                <a16:creationId xmlns:a16="http://schemas.microsoft.com/office/drawing/2014/main" id="{D26D83A7-C473-4468-A6C4-38E9C2E5EF8E}"/>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2064" name="Imagen 1" descr="logo de youtube en blanco PNG image with transparent background | TOPpng">
            <a:extLst>
              <a:ext uri="{FF2B5EF4-FFF2-40B4-BE49-F238E27FC236}">
                <a16:creationId xmlns:a16="http://schemas.microsoft.com/office/drawing/2014/main" id="{344B127F-1589-4D02-9D2A-336AF02A214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6504" b="85366" l="4082" r="97959">
                        <a14:foregroundMark x1="19388" y1="47967" x2="23469" y2="55285"/>
                        <a14:foregroundMark x1="33673" y1="35772" x2="33673" y2="35772"/>
                        <a14:foregroundMark x1="28571" y1="30081" x2="28571" y2="30081"/>
                        <a14:foregroundMark x1="21429" y1="26829" x2="21429" y2="26829"/>
                        <a14:foregroundMark x1="22449" y1="32520" x2="22449" y2="32520"/>
                        <a14:foregroundMark x1="28571" y1="31707" x2="28571" y2="31707"/>
                        <a14:foregroundMark x1="28571" y1="27642" x2="28571" y2="30081"/>
                        <a14:foregroundMark x1="27551" y1="34959" x2="27551" y2="34959"/>
                        <a14:foregroundMark x1="25510" y1="39024" x2="23469" y2="33333"/>
                        <a14:foregroundMark x1="27551" y1="29268" x2="22449" y2="43902"/>
                        <a14:foregroundMark x1="27551" y1="29268" x2="27551" y2="29268"/>
                        <a14:foregroundMark x1="28571" y1="26829" x2="28571" y2="26829"/>
                        <a14:foregroundMark x1="28571" y1="24390" x2="29592" y2="32520"/>
                        <a14:foregroundMark x1="11224" y1="22764" x2="11224" y2="22764"/>
                        <a14:foregroundMark x1="9184" y1="28455" x2="9184" y2="26829"/>
                        <a14:foregroundMark x1="9184" y1="22764" x2="9184" y2="22764"/>
                        <a14:foregroundMark x1="12245" y1="18699" x2="12245" y2="18699"/>
                        <a14:foregroundMark x1="12245" y1="17886" x2="12245" y2="17886"/>
                        <a14:foregroundMark x1="8163" y1="26016" x2="8163" y2="26016"/>
                        <a14:foregroundMark x1="6122" y1="30081" x2="6122" y2="32520"/>
                        <a14:foregroundMark x1="6122" y1="32520" x2="6122" y2="32520"/>
                        <a14:foregroundMark x1="6122" y1="39024" x2="6122" y2="39024"/>
                        <a14:foregroundMark x1="6122" y1="43089" x2="6122" y2="43089"/>
                        <a14:foregroundMark x1="5102" y1="43902" x2="5102" y2="43902"/>
                        <a14:foregroundMark x1="5102" y1="49593" x2="5102" y2="52033"/>
                        <a14:foregroundMark x1="5102" y1="55285" x2="5102" y2="57724"/>
                        <a14:foregroundMark x1="5102" y1="60976" x2="5102" y2="63415"/>
                        <a14:foregroundMark x1="5102" y1="65854" x2="5102" y2="69106"/>
                        <a14:foregroundMark x1="5102" y1="70732" x2="5102" y2="70732"/>
                        <a14:foregroundMark x1="7143" y1="75610" x2="7143" y2="75610"/>
                        <a14:foregroundMark x1="9184" y1="78049" x2="9184" y2="78049"/>
                        <a14:foregroundMark x1="13265" y1="79675" x2="13265" y2="79675"/>
                        <a14:foregroundMark x1="15306" y1="79675" x2="15306" y2="79675"/>
                        <a14:foregroundMark x1="18367" y1="80488" x2="18367" y2="80488"/>
                        <a14:foregroundMark x1="22449" y1="80488" x2="22449" y2="80488"/>
                        <a14:foregroundMark x1="25510" y1="81301" x2="29592" y2="81301"/>
                        <a14:foregroundMark x1="31633" y1="81301" x2="33673" y2="81301"/>
                        <a14:foregroundMark x1="35714" y1="81301" x2="38776" y2="82114"/>
                        <a14:foregroundMark x1="40816" y1="82114" x2="44898" y2="82927"/>
                        <a14:foregroundMark x1="47959" y1="82927" x2="47959" y2="82927"/>
                        <a14:foregroundMark x1="55102" y1="84553" x2="58163" y2="85366"/>
                        <a14:foregroundMark x1="59184" y1="85366" x2="59184" y2="85366"/>
                        <a14:foregroundMark x1="57143" y1="81301" x2="57143" y2="81301"/>
                        <a14:foregroundMark x1="57143" y1="74797" x2="57143" y2="74797"/>
                        <a14:foregroundMark x1="62245" y1="79675" x2="62245" y2="79675"/>
                        <a14:foregroundMark x1="71429" y1="80488" x2="71429" y2="80488"/>
                        <a14:foregroundMark x1="76531" y1="81301" x2="76531" y2="81301"/>
                        <a14:foregroundMark x1="85714" y1="82114" x2="85714" y2="82114"/>
                        <a14:foregroundMark x1="90816" y1="79675" x2="90816" y2="79675"/>
                        <a14:foregroundMark x1="81633" y1="72358" x2="81633" y2="72358"/>
                        <a14:foregroundMark x1="91837" y1="70732" x2="91837" y2="70732"/>
                        <a14:foregroundMark x1="92857" y1="73984" x2="92857" y2="73984"/>
                        <a14:foregroundMark x1="94898" y1="68293" x2="94898" y2="68293"/>
                        <a14:foregroundMark x1="59184" y1="53659" x2="59184" y2="53659"/>
                        <a14:foregroundMark x1="50000" y1="47967" x2="50000" y2="47967"/>
                        <a14:foregroundMark x1="47959" y1="46341" x2="47959" y2="43902"/>
                        <a14:foregroundMark x1="47959" y1="40650" x2="47959" y2="40650"/>
                        <a14:foregroundMark x1="41837" y1="39024" x2="41837" y2="41463"/>
                        <a14:foregroundMark x1="40816" y1="48780" x2="40816" y2="52033"/>
                        <a14:foregroundMark x1="39796" y1="54472" x2="39796" y2="61789"/>
                        <a14:foregroundMark x1="94898" y1="60976" x2="94898" y2="60976"/>
                        <a14:foregroundMark x1="93878" y1="65854" x2="93878" y2="65854"/>
                        <a14:foregroundMark x1="93878" y1="65854" x2="93878" y2="65854"/>
                        <a14:foregroundMark x1="95918" y1="60163" x2="95918" y2="60163"/>
                        <a14:foregroundMark x1="96939" y1="57724" x2="97959" y2="53659"/>
                        <a14:foregroundMark x1="97959" y1="52846" x2="97959" y2="49593"/>
                        <a14:foregroundMark x1="96939" y1="43089" x2="96939" y2="40650"/>
                        <a14:foregroundMark x1="96939" y1="39024" x2="96939" y2="39024"/>
                        <a14:foregroundMark x1="96939" y1="38211" x2="96939" y2="38211"/>
                        <a14:foregroundMark x1="96939" y1="34146" x2="96939" y2="34146"/>
                        <a14:foregroundMark x1="95918" y1="29268" x2="95918" y2="29268"/>
                        <a14:foregroundMark x1="91837" y1="26829" x2="88776" y2="21138"/>
                        <a14:foregroundMark x1="87755" y1="19512" x2="87755" y2="19512"/>
                        <a14:foregroundMark x1="81633" y1="17886" x2="76531" y2="17886"/>
                        <a14:foregroundMark x1="75510" y1="17886" x2="70408" y2="17886"/>
                        <a14:foregroundMark x1="62245" y1="17886" x2="62245" y2="17886"/>
                        <a14:foregroundMark x1="59184" y1="18699" x2="56122" y2="18699"/>
                        <a14:foregroundMark x1="54082" y1="19512" x2="51020" y2="19512"/>
                        <a14:foregroundMark x1="10204" y1="19512" x2="10204" y2="19512"/>
                      </a14:backgroundRemoval>
                    </a14:imgEffect>
                  </a14:imgLayer>
                </a14:imgProps>
              </a:ext>
              <a:ext uri="{28A0092B-C50C-407E-A947-70E740481C1C}">
                <a14:useLocalDpi xmlns:a14="http://schemas.microsoft.com/office/drawing/2010/main" val="0"/>
              </a:ext>
            </a:extLst>
          </a:blip>
          <a:srcRect t="15025" b="14369"/>
          <a:stretch>
            <a:fillRect/>
          </a:stretch>
        </p:blipFill>
        <p:spPr bwMode="auto">
          <a:xfrm>
            <a:off x="1738107" y="6429005"/>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n 3" descr="Iconos de computadora logo de facebook, icono blanco y negro, rectángulo,  marca, logos png | PNGWing">
            <a:extLst>
              <a:ext uri="{FF2B5EF4-FFF2-40B4-BE49-F238E27FC236}">
                <a16:creationId xmlns:a16="http://schemas.microsoft.com/office/drawing/2014/main" id="{7D2CAB8E-A18A-427D-9F4C-A72E73DF2004}"/>
              </a:ext>
            </a:extLst>
          </p:cNvPr>
          <p:cNvPicPr>
            <a:picLocks noChangeAspect="1" noChangeArrowheads="1"/>
          </p:cNvPicPr>
          <p:nvPr/>
        </p:nvPicPr>
        <p:blipFill>
          <a:blip r:embed="rId19" cstate="hqprint">
            <a:extLst>
              <a:ext uri="{BEBA8EAE-BF5A-486C-A8C5-ECC9F3942E4B}">
                <a14:imgProps xmlns:a14="http://schemas.microsoft.com/office/drawing/2010/main">
                  <a14:imgLayer r:embed="rId20">
                    <a14:imgEffect>
                      <a14:backgroundRemoval t="19444" b="95278" l="15556" r="82500">
                        <a14:foregroundMark x1="56389" y1="67500" x2="56389" y2="67500"/>
                        <a14:foregroundMark x1="81389" y1="71667" x2="81389" y2="71667"/>
                        <a14:foregroundMark x1="65556" y1="65000" x2="65556" y2="65000"/>
                        <a14:foregroundMark x1="55833" y1="65556" x2="55833" y2="65556"/>
                        <a14:foregroundMark x1="55833" y1="70000" x2="55833" y2="70000"/>
                        <a14:foregroundMark x1="43611" y1="58056" x2="66944" y2="70000"/>
                        <a14:foregroundMark x1="41944" y1="60000" x2="73611" y2="51944"/>
                        <a14:foregroundMark x1="50278" y1="59444" x2="55833" y2="48333"/>
                        <a14:foregroundMark x1="54722" y1="56389" x2="66111" y2="45278"/>
                        <a14:foregroundMark x1="20556" y1="68056" x2="20556" y2="68056"/>
                        <a14:foregroundMark x1="16944" y1="43889" x2="15833" y2="79167"/>
                        <a14:foregroundMark x1="18056" y1="39722" x2="19444" y2="68611"/>
                        <a14:foregroundMark x1="18056" y1="55556" x2="58333" y2="28333"/>
                        <a14:foregroundMark x1="15833" y1="51389" x2="49167" y2="25278"/>
                        <a14:foregroundMark x1="27222" y1="32778" x2="67500" y2="33333"/>
                        <a14:foregroundMark x1="38333" y1="25278" x2="71667" y2="26111"/>
                        <a14:foregroundMark x1="78889" y1="35833" x2="82500" y2="73611"/>
                        <a14:foregroundMark x1="80833" y1="50833" x2="18889" y2="34722"/>
                        <a14:foregroundMark x1="80833" y1="51944" x2="80833" y2="19722"/>
                        <a14:foregroundMark x1="81389" y1="40278" x2="43611" y2="31667"/>
                        <a14:foregroundMark x1="19444" y1="27222" x2="74722" y2="31667"/>
                        <a14:foregroundMark x1="16944" y1="87778" x2="52222" y2="95278"/>
                        <a14:foregroundMark x1="20000" y1="63056" x2="41944" y2="61389"/>
                        <a14:foregroundMark x1="25000" y1="79722" x2="22500" y2="78056"/>
                        <a14:foregroundMark x1="20000" y1="19167" x2="74167" y2="19167"/>
                        <a14:foregroundMark x1="74167" y1="63611" x2="74167" y2="63611"/>
                        <a14:backgroundMark x1="36389" y1="89722" x2="36389" y2="89722"/>
                        <a14:backgroundMark x1="40000" y1="87222" x2="40000" y2="87222"/>
                        <a14:backgroundMark x1="24167" y1="84722" x2="54722" y2="89722"/>
                      </a14:backgroundRemoval>
                    </a14:imgEffect>
                  </a14:imgLayer>
                </a14:imgProps>
              </a:ext>
              <a:ext uri="{28A0092B-C50C-407E-A947-70E740481C1C}">
                <a14:useLocalDpi xmlns:a14="http://schemas.microsoft.com/office/drawing/2010/main" val="0"/>
              </a:ext>
            </a:extLst>
          </a:blip>
          <a:srcRect l="14558" t="15326" r="14943" b="15326"/>
          <a:stretch>
            <a:fillRect/>
          </a:stretch>
        </p:blipFill>
        <p:spPr bwMode="auto">
          <a:xfrm>
            <a:off x="6989037" y="6425792"/>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n 5" descr="Logo icono de gráficos escalables, logo de twitter., medios de  comunicación, medios de comunicación social, chat en línea png | PNGWing">
            <a:extLst>
              <a:ext uri="{FF2B5EF4-FFF2-40B4-BE49-F238E27FC236}">
                <a16:creationId xmlns:a16="http://schemas.microsoft.com/office/drawing/2014/main" id="{BEC1AC8D-194E-447A-B0CF-93F9A67175CF}"/>
              </a:ext>
            </a:extLst>
          </p:cNvPr>
          <p:cNvPicPr>
            <a:picLocks noChangeAspect="1" noChangeArrowheads="1"/>
          </p:cNvPicPr>
          <p:nvPr/>
        </p:nvPicPr>
        <p:blipFill>
          <a:blip r:embed="rId21" cstate="hqprint">
            <a:extLst>
              <a:ext uri="{BEBA8EAE-BF5A-486C-A8C5-ECC9F3942E4B}">
                <a14:imgProps xmlns:a14="http://schemas.microsoft.com/office/drawing/2010/main">
                  <a14:imgLayer r:embed="rId22">
                    <a14:imgEffect>
                      <a14:backgroundRemoval t="8594" b="84766" l="28587" r="69022">
                        <a14:foregroundMark x1="33804" y1="41016" x2="33804" y2="41016"/>
                        <a14:foregroundMark x1="35761" y1="24805" x2="54674" y2="18555"/>
                        <a14:foregroundMark x1="33804" y1="36133" x2="63043" y2="26953"/>
                        <a14:foregroundMark x1="60761" y1="20703" x2="35761" y2="20703"/>
                        <a14:foregroundMark x1="35000" y1="24805" x2="35326" y2="65820"/>
                        <a14:foregroundMark x1="34239" y1="76367" x2="60000" y2="76367"/>
                        <a14:foregroundMark x1="63370" y1="76953" x2="69022" y2="8594"/>
                        <a14:foregroundMark x1="55000" y1="17773" x2="62283" y2="80469"/>
                        <a14:foregroundMark x1="38043" y1="67773" x2="58478" y2="77734"/>
                        <a14:foregroundMark x1="36848" y1="52344" x2="36848" y2="52344"/>
                        <a14:foregroundMark x1="28587" y1="47461" x2="28587" y2="47461"/>
                        <a14:foregroundMark x1="29674" y1="50977" x2="29674" y2="50977"/>
                        <a14:foregroundMark x1="30000" y1="57227" x2="30761" y2="59375"/>
                        <a14:foregroundMark x1="30761" y1="60156" x2="31522" y2="56641"/>
                        <a14:foregroundMark x1="52065" y1="52344" x2="52065" y2="52344"/>
                        <a14:foregroundMark x1="42935" y1="46680" x2="52391" y2="44531"/>
                        <a14:foregroundMark x1="50109" y1="57227" x2="51304" y2="58008"/>
                        <a14:foregroundMark x1="31522" y1="77734" x2="68696" y2="33984"/>
                        <a14:foregroundMark x1="32283" y1="84766" x2="69022" y2="71289"/>
                      </a14:backgroundRemoval>
                    </a14:imgEffect>
                  </a14:imgLayer>
                </a14:imgProps>
              </a:ext>
              <a:ext uri="{28A0092B-C50C-407E-A947-70E740481C1C}">
                <a14:useLocalDpi xmlns:a14="http://schemas.microsoft.com/office/drawing/2010/main" val="0"/>
              </a:ext>
            </a:extLst>
          </a:blip>
          <a:srcRect l="28223" t="10776" r="27856" b="10310"/>
          <a:stretch>
            <a:fillRect/>
          </a:stretch>
        </p:blipFill>
        <p:spPr bwMode="auto">
          <a:xfrm>
            <a:off x="9120180" y="6446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6">
            <a:extLst>
              <a:ext uri="{FF2B5EF4-FFF2-40B4-BE49-F238E27FC236}">
                <a16:creationId xmlns:a16="http://schemas.microsoft.com/office/drawing/2014/main" id="{8E3160D4-A925-4DD2-991F-C406FF9339E4}"/>
              </a:ext>
            </a:extLst>
          </p:cNvPr>
          <p:cNvSpPr>
            <a:spLocks noChangeArrowheads="1"/>
          </p:cNvSpPr>
          <p:nvPr/>
        </p:nvSpPr>
        <p:spPr bwMode="auto">
          <a:xfrm>
            <a:off x="1971777" y="6519217"/>
            <a:ext cx="1785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cs typeface="Times New Roman" panose="02020603050405020304" pitchFamily="18" charset="0"/>
              </a:rPr>
              <a:t>Círculo de Arbitraje con el Estado - 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8" name="Rectángulo 6">
            <a:extLst>
              <a:ext uri="{FF2B5EF4-FFF2-40B4-BE49-F238E27FC236}">
                <a16:creationId xmlns:a16="http://schemas.microsoft.com/office/drawing/2014/main" id="{B23ADEB9-4A98-452B-8DAC-7A34C2856310}"/>
              </a:ext>
            </a:extLst>
          </p:cNvPr>
          <p:cNvSpPr>
            <a:spLocks noChangeArrowheads="1"/>
          </p:cNvSpPr>
          <p:nvPr/>
        </p:nvSpPr>
        <p:spPr bwMode="auto">
          <a:xfrm>
            <a:off x="4564235" y="6526936"/>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9" name="Rectángulo 6">
            <a:extLst>
              <a:ext uri="{FF2B5EF4-FFF2-40B4-BE49-F238E27FC236}">
                <a16:creationId xmlns:a16="http://schemas.microsoft.com/office/drawing/2014/main" id="{7B77B22B-1872-45AE-A360-EDBEA6F26389}"/>
              </a:ext>
            </a:extLst>
          </p:cNvPr>
          <p:cNvSpPr>
            <a:spLocks noChangeArrowheads="1"/>
          </p:cNvSpPr>
          <p:nvPr/>
        </p:nvSpPr>
        <p:spPr bwMode="auto">
          <a:xfrm>
            <a:off x="7206688" y="6380461"/>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30" name="Rectángulo 6">
            <a:extLst>
              <a:ext uri="{FF2B5EF4-FFF2-40B4-BE49-F238E27FC236}">
                <a16:creationId xmlns:a16="http://schemas.microsoft.com/office/drawing/2014/main" id="{67F674DD-D789-4587-8847-606015722640}"/>
              </a:ext>
            </a:extLst>
          </p:cNvPr>
          <p:cNvSpPr>
            <a:spLocks noChangeArrowheads="1"/>
          </p:cNvSpPr>
          <p:nvPr/>
        </p:nvSpPr>
        <p:spPr bwMode="auto">
          <a:xfrm>
            <a:off x="9343588" y="6609863"/>
            <a:ext cx="142349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/ArbitrajeCae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pic>
        <p:nvPicPr>
          <p:cNvPr id="43" name="Imagen 42" descr="Logo de instagram, iconos de computadora, logo de insta, texto, iconos de  computadora, circulo png | PNGWing">
            <a:extLst>
              <a:ext uri="{FF2B5EF4-FFF2-40B4-BE49-F238E27FC236}">
                <a16:creationId xmlns:a16="http://schemas.microsoft.com/office/drawing/2014/main" id="{4097B51D-B020-4273-9A54-8305C97041B9}"/>
              </a:ext>
            </a:extLst>
          </p:cNvPr>
          <p:cNvPicPr/>
          <p:nvPr/>
        </p:nvPicPr>
        <p:blipFill rotWithShape="1">
          <a:blip r:embed="rId23" cstate="hqprint">
            <a:extLst>
              <a:ext uri="{BEBA8EAE-BF5A-486C-A8C5-ECC9F3942E4B}">
                <a14:imgProps xmlns:a14="http://schemas.microsoft.com/office/drawing/2010/main">
                  <a14:imgLayer r:embed="rId24">
                    <a14:imgEffect>
                      <a14:backgroundRemoval t="2754" b="96667" l="15543" r="84457">
                        <a14:foregroundMark x1="26848" y1="11449" x2="26848" y2="11449"/>
                        <a14:foregroundMark x1="27174" y1="8261" x2="44348" y2="6377"/>
                        <a14:foregroundMark x1="33370" y1="2754" x2="72717" y2="4638"/>
                        <a14:foregroundMark x1="69130" y1="5507" x2="84565" y2="24638"/>
                        <a14:foregroundMark x1="81630" y1="22899" x2="83261" y2="71449"/>
                        <a14:foregroundMark x1="81957" y1="71739" x2="59130" y2="93333"/>
                        <a14:foregroundMark x1="59130" y1="93333" x2="32935" y2="90000"/>
                        <a14:foregroundMark x1="32935" y1="90000" x2="15761" y2="66522"/>
                        <a14:foregroundMark x1="83478" y1="70870" x2="63478" y2="92464"/>
                        <a14:foregroundMark x1="63478" y1="92464" x2="57283" y2="93913"/>
                        <a14:foregroundMark x1="83913" y1="73043" x2="81957" y2="85652"/>
                        <a14:foregroundMark x1="80978" y1="82029" x2="64457" y2="92754"/>
                        <a14:foregroundMark x1="79565" y1="86522" x2="61739" y2="96522"/>
                        <a14:foregroundMark x1="54457" y1="95797" x2="27935" y2="90145"/>
                        <a14:foregroundMark x1="27935" y1="90145" x2="19239" y2="73043"/>
                        <a14:foregroundMark x1="42283" y1="95507" x2="17609" y2="80145"/>
                        <a14:foregroundMark x1="17609" y1="80145" x2="15652" y2="70870"/>
                        <a14:foregroundMark x1="46957" y1="52609" x2="46957" y2="52609"/>
                        <a14:foregroundMark x1="38696" y1="35942" x2="63478" y2="46667"/>
                        <a14:foregroundMark x1="63478" y1="46667" x2="46848" y2="72464"/>
                        <a14:foregroundMark x1="46848" y1="72464" x2="44239" y2="72029"/>
                        <a14:foregroundMark x1="56196" y1="72174" x2="61522" y2="36087"/>
                        <a14:foregroundMark x1="61522" y1="36087" x2="35217" y2="33913"/>
                        <a14:foregroundMark x1="35217" y1="33913" x2="45870" y2="67681"/>
                        <a14:foregroundMark x1="45870" y1="67681" x2="49674" y2="71884"/>
                        <a14:foregroundMark x1="35435" y1="44058" x2="38152" y2="67391"/>
                        <a14:foregroundMark x1="41739" y1="32754" x2="63587" y2="51304"/>
                        <a14:foregroundMark x1="63587" y1="51304" x2="61630" y2="65072"/>
                        <a14:foregroundMark x1="42391" y1="30000" x2="66304" y2="42754"/>
                        <a14:foregroundMark x1="66304" y1="42754" x2="67283" y2="59710"/>
                        <a14:foregroundMark x1="46957" y1="29710" x2="61848" y2="33188"/>
                        <a14:foregroundMark x1="26087" y1="7826" x2="15870" y2="40145"/>
                        <a14:foregroundMark x1="15870" y1="40145" x2="17609" y2="65072"/>
                        <a14:foregroundMark x1="15761" y1="34783" x2="25326" y2="10145"/>
                        <a14:foregroundMark x1="66630" y1="20870" x2="72174" y2="27391"/>
                        <a14:foregroundMark x1="41957" y1="96667" x2="19130" y2="79710"/>
                        <a14:foregroundMark x1="19130" y1="79710" x2="18587" y2="76812"/>
                        <a14:foregroundMark x1="17717" y1="79855" x2="38696" y2="95217"/>
                        <a14:foregroundMark x1="36196" y1="96522" x2="18804" y2="82029"/>
                      </a14:backgroundRemoval>
                    </a14:imgEffect>
                  </a14:imgLayer>
                </a14:imgProps>
              </a:ext>
              <a:ext uri="{28A0092B-C50C-407E-A947-70E740481C1C}">
                <a14:useLocalDpi xmlns:a14="http://schemas.microsoft.com/office/drawing/2010/main" val="0"/>
              </a:ext>
            </a:extLst>
          </a:blip>
          <a:srcRect l="12638" r="12912"/>
          <a:stretch/>
        </p:blipFill>
        <p:spPr bwMode="auto">
          <a:xfrm>
            <a:off x="4367827" y="6424204"/>
            <a:ext cx="267970" cy="269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50131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BB4F60-E262-4044-8052-6D5A83D36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4F2527F-D652-44B7-9819-E93DC42C6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pic>
        <p:nvPicPr>
          <p:cNvPr id="10" name="Imagen 9">
            <a:extLst>
              <a:ext uri="{FF2B5EF4-FFF2-40B4-BE49-F238E27FC236}">
                <a16:creationId xmlns:a16="http://schemas.microsoft.com/office/drawing/2014/main" id="{9CB8C388-C115-42B6-A4B9-07CC25628640}"/>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Tree>
    <p:extLst>
      <p:ext uri="{BB962C8B-B14F-4D97-AF65-F5344CB8AC3E}">
        <p14:creationId xmlns:p14="http://schemas.microsoft.com/office/powerpoint/2010/main" val="206612369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5B90E4-85CF-4829-BCFE-E23A0C764D45}"/>
              </a:ext>
            </a:extLst>
          </p:cNvPr>
          <p:cNvPicPr>
            <a:picLocks noChangeAspect="1"/>
          </p:cNvPicPr>
          <p:nvPr/>
        </p:nvPicPr>
        <p:blipFill rotWithShape="1">
          <a:blip r:embed="rId3">
            <a:extLst>
              <a:ext uri="{28A0092B-C50C-407E-A947-70E740481C1C}">
                <a14:useLocalDpi xmlns:a14="http://schemas.microsoft.com/office/drawing/2010/main" val="0"/>
              </a:ext>
            </a:extLst>
          </a:blip>
          <a:srcRect l="9617" t="7869" r="11350" b="7227"/>
          <a:stretch/>
        </p:blipFill>
        <p:spPr>
          <a:xfrm>
            <a:off x="2009775" y="723900"/>
            <a:ext cx="8172449" cy="3432253"/>
          </a:xfrm>
          <a:prstGeom prst="rect">
            <a:avLst/>
          </a:prstGeom>
        </p:spPr>
      </p:pic>
      <p:pic>
        <p:nvPicPr>
          <p:cNvPr id="3077" name="Imagen 1" descr="logo de youtube en blanco PNG image with transparent background | TOPpng">
            <a:extLst>
              <a:ext uri="{FF2B5EF4-FFF2-40B4-BE49-F238E27FC236}">
                <a16:creationId xmlns:a16="http://schemas.microsoft.com/office/drawing/2014/main" id="{7099901A-538C-445B-A3B2-4C6FF3C1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025" b="14369"/>
          <a:stretch>
            <a:fillRect/>
          </a:stretch>
        </p:blipFill>
        <p:spPr bwMode="auto">
          <a:xfrm>
            <a:off x="5079867" y="5567271"/>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2" descr="Logo de instagram, iconos de computadora, logo de insta, texto, iconos de  computadora, circulo png | PNGWing">
            <a:extLst>
              <a:ext uri="{FF2B5EF4-FFF2-40B4-BE49-F238E27FC236}">
                <a16:creationId xmlns:a16="http://schemas.microsoft.com/office/drawing/2014/main" id="{2CF3E213-E41A-4AF8-B18C-B02CC267220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12637" r="12912"/>
          <a:stretch>
            <a:fillRect/>
          </a:stretch>
        </p:blipFill>
        <p:spPr bwMode="auto">
          <a:xfrm>
            <a:off x="5707856" y="5588000"/>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3" descr="Iconos de computadora logo de facebook, icono blanco y negro, rectángulo,  marca, logos png | PNGWing">
            <a:extLst>
              <a:ext uri="{FF2B5EF4-FFF2-40B4-BE49-F238E27FC236}">
                <a16:creationId xmlns:a16="http://schemas.microsoft.com/office/drawing/2014/main" id="{8F3FA2B2-ECE0-49CD-BA0D-DBC37C9438F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l="14558" t="15326" r="14943" b="15326"/>
          <a:stretch>
            <a:fillRect/>
          </a:stretch>
        </p:blipFill>
        <p:spPr bwMode="auto">
          <a:xfrm>
            <a:off x="6341212" y="5577477"/>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5" descr="Logo icono de gráficos escalables, logo de twitter., medios de  comunicación, medios de comunicación social, chat en línea png | PNGWing">
            <a:extLst>
              <a:ext uri="{FF2B5EF4-FFF2-40B4-BE49-F238E27FC236}">
                <a16:creationId xmlns:a16="http://schemas.microsoft.com/office/drawing/2014/main" id="{CF99D154-C175-4BA7-A56F-44F3309A57A7}"/>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l="28223" t="10776" r="27856" b="10310"/>
          <a:stretch>
            <a:fillRect/>
          </a:stretch>
        </p:blipFill>
        <p:spPr bwMode="auto">
          <a:xfrm>
            <a:off x="6914504" y="5591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CBE914A-45EF-4D31-96D1-4D9E7466C8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9" name="Rectangle 7">
            <a:extLst>
              <a:ext uri="{FF2B5EF4-FFF2-40B4-BE49-F238E27FC236}">
                <a16:creationId xmlns:a16="http://schemas.microsoft.com/office/drawing/2014/main" id="{28976AFC-A9ED-41E3-96F7-8134CDB80C92}"/>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0" name="Rectangle 8">
            <a:extLst>
              <a:ext uri="{FF2B5EF4-FFF2-40B4-BE49-F238E27FC236}">
                <a16:creationId xmlns:a16="http://schemas.microsoft.com/office/drawing/2014/main" id="{49746C6A-EC02-41E9-8311-AEBA3A949803}"/>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1" name="Rectangle 9">
            <a:extLst>
              <a:ext uri="{FF2B5EF4-FFF2-40B4-BE49-F238E27FC236}">
                <a16:creationId xmlns:a16="http://schemas.microsoft.com/office/drawing/2014/main" id="{C6E1051B-9247-4866-A71E-23FB2DC62D74}"/>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2" name="Rectangle 10">
            <a:extLst>
              <a:ext uri="{FF2B5EF4-FFF2-40B4-BE49-F238E27FC236}">
                <a16:creationId xmlns:a16="http://schemas.microsoft.com/office/drawing/2014/main" id="{BEF43972-8AF6-4417-AB4A-01A9251F0C16}"/>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3" name="Rectangle 11">
            <a:extLst>
              <a:ext uri="{FF2B5EF4-FFF2-40B4-BE49-F238E27FC236}">
                <a16:creationId xmlns:a16="http://schemas.microsoft.com/office/drawing/2014/main" id="{6B4F8297-AD65-484B-B3FA-A1BF59B18503}"/>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4" name="Rectángulo 6">
            <a:extLst>
              <a:ext uri="{FF2B5EF4-FFF2-40B4-BE49-F238E27FC236}">
                <a16:creationId xmlns:a16="http://schemas.microsoft.com/office/drawing/2014/main" id="{D4925E53-1F86-4CC3-A758-9673C584BF8E}"/>
              </a:ext>
            </a:extLst>
          </p:cNvPr>
          <p:cNvSpPr>
            <a:spLocks noChangeArrowheads="1"/>
          </p:cNvSpPr>
          <p:nvPr/>
        </p:nvSpPr>
        <p:spPr bwMode="auto">
          <a:xfrm>
            <a:off x="4964975" y="5255851"/>
            <a:ext cx="38249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3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caeperu.com</a:t>
            </a:r>
            <a:endParaRPr kumimoji="0" lang="es-PE" altLang="es-PE" sz="3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47865090"/>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303A6DE-6877-4E65-84CD-78C9871E9CB3}"/>
              </a:ext>
            </a:extLst>
          </p:cNvPr>
          <p:cNvPicPr>
            <a:picLocks noChangeAspect="1"/>
          </p:cNvPicPr>
          <p:nvPr/>
        </p:nvPicPr>
        <p:blipFill rotWithShape="1">
          <a:blip r:embed="rId20" cstate="hqprint">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
        <p:nvSpPr>
          <p:cNvPr id="4" name="Marcador de título 3">
            <a:extLst>
              <a:ext uri="{FF2B5EF4-FFF2-40B4-BE49-F238E27FC236}">
                <a16:creationId xmlns:a16="http://schemas.microsoft.com/office/drawing/2014/main" id="{65E5E4D4-72C4-4D05-82DA-981FB5C06B7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5" name="Marcador de texto 4">
            <a:extLst>
              <a:ext uri="{FF2B5EF4-FFF2-40B4-BE49-F238E27FC236}">
                <a16:creationId xmlns:a16="http://schemas.microsoft.com/office/drawing/2014/main" id="{C8268C31-1573-4C4C-9D65-A5027E44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2" name="Rectangle 17">
            <a:extLst>
              <a:ext uri="{FF2B5EF4-FFF2-40B4-BE49-F238E27FC236}">
                <a16:creationId xmlns:a16="http://schemas.microsoft.com/office/drawing/2014/main" id="{91FC42D6-009F-4C64-A311-0AD3DC1840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3" name="Rectangle 18">
            <a:extLst>
              <a:ext uri="{FF2B5EF4-FFF2-40B4-BE49-F238E27FC236}">
                <a16:creationId xmlns:a16="http://schemas.microsoft.com/office/drawing/2014/main" id="{9A965375-D71D-4E69-890C-EC6EC3231FD3}"/>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4" name="Rectangle 19">
            <a:extLst>
              <a:ext uri="{FF2B5EF4-FFF2-40B4-BE49-F238E27FC236}">
                <a16:creationId xmlns:a16="http://schemas.microsoft.com/office/drawing/2014/main" id="{4A446289-02CB-4245-BCE8-3CF123F94D3F}"/>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1" name="Rectángulo 30">
            <a:extLst>
              <a:ext uri="{FF2B5EF4-FFF2-40B4-BE49-F238E27FC236}">
                <a16:creationId xmlns:a16="http://schemas.microsoft.com/office/drawing/2014/main" id="{0FFDFA78-F47D-4853-9BA1-36D73CCCCA70}"/>
              </a:ext>
            </a:extLst>
          </p:cNvPr>
          <p:cNvSpPr/>
          <p:nvPr/>
        </p:nvSpPr>
        <p:spPr>
          <a:xfrm>
            <a:off x="0" y="6184913"/>
            <a:ext cx="12192000" cy="6810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endParaRPr>
          </a:p>
        </p:txBody>
      </p:sp>
      <p:sp>
        <p:nvSpPr>
          <p:cNvPr id="25" name="Rectangle 20">
            <a:extLst>
              <a:ext uri="{FF2B5EF4-FFF2-40B4-BE49-F238E27FC236}">
                <a16:creationId xmlns:a16="http://schemas.microsoft.com/office/drawing/2014/main" id="{190B4EE5-2640-4629-BB49-72961AB2BD95}"/>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6" name="Rectangle 21">
            <a:extLst>
              <a:ext uri="{FF2B5EF4-FFF2-40B4-BE49-F238E27FC236}">
                <a16:creationId xmlns:a16="http://schemas.microsoft.com/office/drawing/2014/main" id="{929925C8-DB4C-448E-BCE6-0650F64084AA}"/>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7" name="Rectangle 22">
            <a:extLst>
              <a:ext uri="{FF2B5EF4-FFF2-40B4-BE49-F238E27FC236}">
                <a16:creationId xmlns:a16="http://schemas.microsoft.com/office/drawing/2014/main" id="{D26D83A7-C473-4468-A6C4-38E9C2E5EF8E}"/>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2064" name="Imagen 1" descr="logo de youtube en blanco PNG image with transparent background | TOPpng">
            <a:extLst>
              <a:ext uri="{FF2B5EF4-FFF2-40B4-BE49-F238E27FC236}">
                <a16:creationId xmlns:a16="http://schemas.microsoft.com/office/drawing/2014/main" id="{344B127F-1589-4D02-9D2A-336AF02A2142}"/>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6504" b="85366" l="4082" r="97959">
                        <a14:foregroundMark x1="19388" y1="47967" x2="23469" y2="55285"/>
                        <a14:foregroundMark x1="33673" y1="35772" x2="33673" y2="35772"/>
                        <a14:foregroundMark x1="28571" y1="30081" x2="28571" y2="30081"/>
                        <a14:foregroundMark x1="21429" y1="26829" x2="21429" y2="26829"/>
                        <a14:foregroundMark x1="22449" y1="32520" x2="22449" y2="32520"/>
                        <a14:foregroundMark x1="28571" y1="31707" x2="28571" y2="31707"/>
                        <a14:foregroundMark x1="28571" y1="27642" x2="28571" y2="30081"/>
                        <a14:foregroundMark x1="27551" y1="34959" x2="27551" y2="34959"/>
                        <a14:foregroundMark x1="25510" y1="39024" x2="23469" y2="33333"/>
                        <a14:foregroundMark x1="27551" y1="29268" x2="22449" y2="43902"/>
                        <a14:foregroundMark x1="27551" y1="29268" x2="27551" y2="29268"/>
                        <a14:foregroundMark x1="28571" y1="26829" x2="28571" y2="26829"/>
                        <a14:foregroundMark x1="28571" y1="24390" x2="29592" y2="32520"/>
                        <a14:foregroundMark x1="11224" y1="22764" x2="11224" y2="22764"/>
                        <a14:foregroundMark x1="9184" y1="28455" x2="9184" y2="26829"/>
                        <a14:foregroundMark x1="9184" y1="22764" x2="9184" y2="22764"/>
                        <a14:foregroundMark x1="12245" y1="18699" x2="12245" y2="18699"/>
                        <a14:foregroundMark x1="12245" y1="17886" x2="12245" y2="17886"/>
                        <a14:foregroundMark x1="8163" y1="26016" x2="8163" y2="26016"/>
                        <a14:foregroundMark x1="6122" y1="30081" x2="6122" y2="32520"/>
                        <a14:foregroundMark x1="6122" y1="32520" x2="6122" y2="32520"/>
                        <a14:foregroundMark x1="6122" y1="39024" x2="6122" y2="39024"/>
                        <a14:foregroundMark x1="6122" y1="43089" x2="6122" y2="43089"/>
                        <a14:foregroundMark x1="5102" y1="43902" x2="5102" y2="43902"/>
                        <a14:foregroundMark x1="5102" y1="49593" x2="5102" y2="52033"/>
                        <a14:foregroundMark x1="5102" y1="55285" x2="5102" y2="57724"/>
                        <a14:foregroundMark x1="5102" y1="60976" x2="5102" y2="63415"/>
                        <a14:foregroundMark x1="5102" y1="65854" x2="5102" y2="69106"/>
                        <a14:foregroundMark x1="5102" y1="70732" x2="5102" y2="70732"/>
                        <a14:foregroundMark x1="7143" y1="75610" x2="7143" y2="75610"/>
                        <a14:foregroundMark x1="9184" y1="78049" x2="9184" y2="78049"/>
                        <a14:foregroundMark x1="13265" y1="79675" x2="13265" y2="79675"/>
                        <a14:foregroundMark x1="15306" y1="79675" x2="15306" y2="79675"/>
                        <a14:foregroundMark x1="18367" y1="80488" x2="18367" y2="80488"/>
                        <a14:foregroundMark x1="22449" y1="80488" x2="22449" y2="80488"/>
                        <a14:foregroundMark x1="25510" y1="81301" x2="29592" y2="81301"/>
                        <a14:foregroundMark x1="31633" y1="81301" x2="33673" y2="81301"/>
                        <a14:foregroundMark x1="35714" y1="81301" x2="38776" y2="82114"/>
                        <a14:foregroundMark x1="40816" y1="82114" x2="44898" y2="82927"/>
                        <a14:foregroundMark x1="47959" y1="82927" x2="47959" y2="82927"/>
                        <a14:foregroundMark x1="55102" y1="84553" x2="58163" y2="85366"/>
                        <a14:foregroundMark x1="59184" y1="85366" x2="59184" y2="85366"/>
                        <a14:foregroundMark x1="57143" y1="81301" x2="57143" y2="81301"/>
                        <a14:foregroundMark x1="57143" y1="74797" x2="57143" y2="74797"/>
                        <a14:foregroundMark x1="62245" y1="79675" x2="62245" y2="79675"/>
                        <a14:foregroundMark x1="71429" y1="80488" x2="71429" y2="80488"/>
                        <a14:foregroundMark x1="76531" y1="81301" x2="76531" y2="81301"/>
                        <a14:foregroundMark x1="85714" y1="82114" x2="85714" y2="82114"/>
                        <a14:foregroundMark x1="90816" y1="79675" x2="90816" y2="79675"/>
                        <a14:foregroundMark x1="81633" y1="72358" x2="81633" y2="72358"/>
                        <a14:foregroundMark x1="91837" y1="70732" x2="91837" y2="70732"/>
                        <a14:foregroundMark x1="92857" y1="73984" x2="92857" y2="73984"/>
                        <a14:foregroundMark x1="94898" y1="68293" x2="94898" y2="68293"/>
                        <a14:foregroundMark x1="59184" y1="53659" x2="59184" y2="53659"/>
                        <a14:foregroundMark x1="50000" y1="47967" x2="50000" y2="47967"/>
                        <a14:foregroundMark x1="47959" y1="46341" x2="47959" y2="43902"/>
                        <a14:foregroundMark x1="47959" y1="40650" x2="47959" y2="40650"/>
                        <a14:foregroundMark x1="41837" y1="39024" x2="41837" y2="41463"/>
                        <a14:foregroundMark x1="40816" y1="48780" x2="40816" y2="52033"/>
                        <a14:foregroundMark x1="39796" y1="54472" x2="39796" y2="61789"/>
                        <a14:foregroundMark x1="94898" y1="60976" x2="94898" y2="60976"/>
                        <a14:foregroundMark x1="93878" y1="65854" x2="93878" y2="65854"/>
                        <a14:foregroundMark x1="93878" y1="65854" x2="93878" y2="65854"/>
                        <a14:foregroundMark x1="95918" y1="60163" x2="95918" y2="60163"/>
                        <a14:foregroundMark x1="96939" y1="57724" x2="97959" y2="53659"/>
                        <a14:foregroundMark x1="97959" y1="52846" x2="97959" y2="49593"/>
                        <a14:foregroundMark x1="96939" y1="43089" x2="96939" y2="40650"/>
                        <a14:foregroundMark x1="96939" y1="39024" x2="96939" y2="39024"/>
                        <a14:foregroundMark x1="96939" y1="38211" x2="96939" y2="38211"/>
                        <a14:foregroundMark x1="96939" y1="34146" x2="96939" y2="34146"/>
                        <a14:foregroundMark x1="95918" y1="29268" x2="95918" y2="29268"/>
                        <a14:foregroundMark x1="91837" y1="26829" x2="88776" y2="21138"/>
                        <a14:foregroundMark x1="87755" y1="19512" x2="87755" y2="19512"/>
                        <a14:foregroundMark x1="81633" y1="17886" x2="76531" y2="17886"/>
                        <a14:foregroundMark x1="75510" y1="17886" x2="70408" y2="17886"/>
                        <a14:foregroundMark x1="62245" y1="17886" x2="62245" y2="17886"/>
                        <a14:foregroundMark x1="59184" y1="18699" x2="56122" y2="18699"/>
                        <a14:foregroundMark x1="54082" y1="19512" x2="51020" y2="19512"/>
                        <a14:foregroundMark x1="10204" y1="19512" x2="10204" y2="19512"/>
                      </a14:backgroundRemoval>
                    </a14:imgEffect>
                  </a14:imgLayer>
                </a14:imgProps>
              </a:ext>
              <a:ext uri="{28A0092B-C50C-407E-A947-70E740481C1C}">
                <a14:useLocalDpi xmlns:a14="http://schemas.microsoft.com/office/drawing/2010/main" val="0"/>
              </a:ext>
            </a:extLst>
          </a:blip>
          <a:srcRect t="15025" b="14369"/>
          <a:stretch>
            <a:fillRect/>
          </a:stretch>
        </p:blipFill>
        <p:spPr bwMode="auto">
          <a:xfrm>
            <a:off x="1738107" y="6429005"/>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n 3" descr="Iconos de computadora logo de facebook, icono blanco y negro, rectángulo,  marca, logos png | PNGWing">
            <a:extLst>
              <a:ext uri="{FF2B5EF4-FFF2-40B4-BE49-F238E27FC236}">
                <a16:creationId xmlns:a16="http://schemas.microsoft.com/office/drawing/2014/main" id="{7D2CAB8E-A18A-427D-9F4C-A72E73DF2004}"/>
              </a:ext>
            </a:extLst>
          </p:cNvPr>
          <p:cNvPicPr>
            <a:picLocks noChangeAspect="1" noChangeArrowheads="1"/>
          </p:cNvPicPr>
          <p:nvPr/>
        </p:nvPicPr>
        <p:blipFill>
          <a:blip r:embed="rId23" cstate="hqprint">
            <a:extLst>
              <a:ext uri="{BEBA8EAE-BF5A-486C-A8C5-ECC9F3942E4B}">
                <a14:imgProps xmlns:a14="http://schemas.microsoft.com/office/drawing/2010/main">
                  <a14:imgLayer r:embed="rId24">
                    <a14:imgEffect>
                      <a14:backgroundRemoval t="19444" b="95278" l="15556" r="82500">
                        <a14:foregroundMark x1="56389" y1="67500" x2="56389" y2="67500"/>
                        <a14:foregroundMark x1="81389" y1="71667" x2="81389" y2="71667"/>
                        <a14:foregroundMark x1="65556" y1="65000" x2="65556" y2="65000"/>
                        <a14:foregroundMark x1="55833" y1="65556" x2="55833" y2="65556"/>
                        <a14:foregroundMark x1="55833" y1="70000" x2="55833" y2="70000"/>
                        <a14:foregroundMark x1="43611" y1="58056" x2="66944" y2="70000"/>
                        <a14:foregroundMark x1="41944" y1="60000" x2="73611" y2="51944"/>
                        <a14:foregroundMark x1="50278" y1="59444" x2="55833" y2="48333"/>
                        <a14:foregroundMark x1="54722" y1="56389" x2="66111" y2="45278"/>
                        <a14:foregroundMark x1="20556" y1="68056" x2="20556" y2="68056"/>
                        <a14:foregroundMark x1="16944" y1="43889" x2="15833" y2="79167"/>
                        <a14:foregroundMark x1="18056" y1="39722" x2="19444" y2="68611"/>
                        <a14:foregroundMark x1="18056" y1="55556" x2="58333" y2="28333"/>
                        <a14:foregroundMark x1="15833" y1="51389" x2="49167" y2="25278"/>
                        <a14:foregroundMark x1="27222" y1="32778" x2="67500" y2="33333"/>
                        <a14:foregroundMark x1="38333" y1="25278" x2="71667" y2="26111"/>
                        <a14:foregroundMark x1="78889" y1="35833" x2="82500" y2="73611"/>
                        <a14:foregroundMark x1="80833" y1="50833" x2="18889" y2="34722"/>
                        <a14:foregroundMark x1="80833" y1="51944" x2="80833" y2="19722"/>
                        <a14:foregroundMark x1="81389" y1="40278" x2="43611" y2="31667"/>
                        <a14:foregroundMark x1="19444" y1="27222" x2="74722" y2="31667"/>
                        <a14:foregroundMark x1="16944" y1="87778" x2="52222" y2="95278"/>
                        <a14:foregroundMark x1="20000" y1="63056" x2="41944" y2="61389"/>
                        <a14:foregroundMark x1="25000" y1="79722" x2="22500" y2="78056"/>
                        <a14:foregroundMark x1="20000" y1="19167" x2="74167" y2="19167"/>
                        <a14:foregroundMark x1="74167" y1="63611" x2="74167" y2="63611"/>
                        <a14:backgroundMark x1="36389" y1="89722" x2="36389" y2="89722"/>
                        <a14:backgroundMark x1="40000" y1="87222" x2="40000" y2="87222"/>
                        <a14:backgroundMark x1="24167" y1="84722" x2="54722" y2="89722"/>
                      </a14:backgroundRemoval>
                    </a14:imgEffect>
                  </a14:imgLayer>
                </a14:imgProps>
              </a:ext>
              <a:ext uri="{28A0092B-C50C-407E-A947-70E740481C1C}">
                <a14:useLocalDpi xmlns:a14="http://schemas.microsoft.com/office/drawing/2010/main" val="0"/>
              </a:ext>
            </a:extLst>
          </a:blip>
          <a:srcRect l="14558" t="15326" r="14943" b="15326"/>
          <a:stretch>
            <a:fillRect/>
          </a:stretch>
        </p:blipFill>
        <p:spPr bwMode="auto">
          <a:xfrm>
            <a:off x="6989037" y="6425792"/>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n 5" descr="Logo icono de gráficos escalables, logo de twitter., medios de  comunicación, medios de comunicación social, chat en línea png | PNGWing">
            <a:extLst>
              <a:ext uri="{FF2B5EF4-FFF2-40B4-BE49-F238E27FC236}">
                <a16:creationId xmlns:a16="http://schemas.microsoft.com/office/drawing/2014/main" id="{BEC1AC8D-194E-447A-B0CF-93F9A67175CF}"/>
              </a:ext>
            </a:extLst>
          </p:cNvPr>
          <p:cNvPicPr>
            <a:picLocks noChangeAspect="1" noChangeArrowheads="1"/>
          </p:cNvPicPr>
          <p:nvPr/>
        </p:nvPicPr>
        <p:blipFill>
          <a:blip r:embed="rId25" cstate="hqprint">
            <a:extLst>
              <a:ext uri="{BEBA8EAE-BF5A-486C-A8C5-ECC9F3942E4B}">
                <a14:imgProps xmlns:a14="http://schemas.microsoft.com/office/drawing/2010/main">
                  <a14:imgLayer r:embed="rId26">
                    <a14:imgEffect>
                      <a14:backgroundRemoval t="8594" b="84766" l="28587" r="69022">
                        <a14:foregroundMark x1="33804" y1="41016" x2="33804" y2="41016"/>
                        <a14:foregroundMark x1="35761" y1="24805" x2="54674" y2="18555"/>
                        <a14:foregroundMark x1="33804" y1="36133" x2="63043" y2="26953"/>
                        <a14:foregroundMark x1="60761" y1="20703" x2="35761" y2="20703"/>
                        <a14:foregroundMark x1="35000" y1="24805" x2="35326" y2="65820"/>
                        <a14:foregroundMark x1="34239" y1="76367" x2="60000" y2="76367"/>
                        <a14:foregroundMark x1="63370" y1="76953" x2="69022" y2="8594"/>
                        <a14:foregroundMark x1="55000" y1="17773" x2="62283" y2="80469"/>
                        <a14:foregroundMark x1="38043" y1="67773" x2="58478" y2="77734"/>
                        <a14:foregroundMark x1="36848" y1="52344" x2="36848" y2="52344"/>
                        <a14:foregroundMark x1="28587" y1="47461" x2="28587" y2="47461"/>
                        <a14:foregroundMark x1="29674" y1="50977" x2="29674" y2="50977"/>
                        <a14:foregroundMark x1="30000" y1="57227" x2="30761" y2="59375"/>
                        <a14:foregroundMark x1="30761" y1="60156" x2="31522" y2="56641"/>
                        <a14:foregroundMark x1="52065" y1="52344" x2="52065" y2="52344"/>
                        <a14:foregroundMark x1="42935" y1="46680" x2="52391" y2="44531"/>
                        <a14:foregroundMark x1="50109" y1="57227" x2="51304" y2="58008"/>
                        <a14:foregroundMark x1="31522" y1="77734" x2="68696" y2="33984"/>
                        <a14:foregroundMark x1="32283" y1="84766" x2="69022" y2="71289"/>
                      </a14:backgroundRemoval>
                    </a14:imgEffect>
                  </a14:imgLayer>
                </a14:imgProps>
              </a:ext>
              <a:ext uri="{28A0092B-C50C-407E-A947-70E740481C1C}">
                <a14:useLocalDpi xmlns:a14="http://schemas.microsoft.com/office/drawing/2010/main" val="0"/>
              </a:ext>
            </a:extLst>
          </a:blip>
          <a:srcRect l="28223" t="10776" r="27856" b="10310"/>
          <a:stretch>
            <a:fillRect/>
          </a:stretch>
        </p:blipFill>
        <p:spPr bwMode="auto">
          <a:xfrm>
            <a:off x="9120180" y="6446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6">
            <a:extLst>
              <a:ext uri="{FF2B5EF4-FFF2-40B4-BE49-F238E27FC236}">
                <a16:creationId xmlns:a16="http://schemas.microsoft.com/office/drawing/2014/main" id="{8E3160D4-A925-4DD2-991F-C406FF9339E4}"/>
              </a:ext>
            </a:extLst>
          </p:cNvPr>
          <p:cNvSpPr>
            <a:spLocks noChangeArrowheads="1"/>
          </p:cNvSpPr>
          <p:nvPr/>
        </p:nvSpPr>
        <p:spPr bwMode="auto">
          <a:xfrm>
            <a:off x="2014587" y="6519372"/>
            <a:ext cx="1785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cs typeface="Times New Roman" panose="02020603050405020304" pitchFamily="18" charset="0"/>
              </a:rPr>
              <a:t>Círculo de Arbitraje con el Estado - 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8" name="Rectángulo 6">
            <a:extLst>
              <a:ext uri="{FF2B5EF4-FFF2-40B4-BE49-F238E27FC236}">
                <a16:creationId xmlns:a16="http://schemas.microsoft.com/office/drawing/2014/main" id="{B23ADEB9-4A98-452B-8DAC-7A34C2856310}"/>
              </a:ext>
            </a:extLst>
          </p:cNvPr>
          <p:cNvSpPr>
            <a:spLocks noChangeArrowheads="1"/>
          </p:cNvSpPr>
          <p:nvPr/>
        </p:nvSpPr>
        <p:spPr bwMode="auto">
          <a:xfrm>
            <a:off x="4564235" y="6526936"/>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9" name="Rectángulo 6">
            <a:extLst>
              <a:ext uri="{FF2B5EF4-FFF2-40B4-BE49-F238E27FC236}">
                <a16:creationId xmlns:a16="http://schemas.microsoft.com/office/drawing/2014/main" id="{7B77B22B-1872-45AE-A360-EDBEA6F26389}"/>
              </a:ext>
            </a:extLst>
          </p:cNvPr>
          <p:cNvSpPr>
            <a:spLocks noChangeArrowheads="1"/>
          </p:cNvSpPr>
          <p:nvPr/>
        </p:nvSpPr>
        <p:spPr bwMode="auto">
          <a:xfrm>
            <a:off x="7206688" y="6380461"/>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30" name="Rectángulo 6">
            <a:extLst>
              <a:ext uri="{FF2B5EF4-FFF2-40B4-BE49-F238E27FC236}">
                <a16:creationId xmlns:a16="http://schemas.microsoft.com/office/drawing/2014/main" id="{67F674DD-D789-4587-8847-606015722640}"/>
              </a:ext>
            </a:extLst>
          </p:cNvPr>
          <p:cNvSpPr>
            <a:spLocks noChangeArrowheads="1"/>
          </p:cNvSpPr>
          <p:nvPr/>
        </p:nvSpPr>
        <p:spPr bwMode="auto">
          <a:xfrm>
            <a:off x="9343588" y="6609863"/>
            <a:ext cx="142349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/ArbitrajeCae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pic>
        <p:nvPicPr>
          <p:cNvPr id="43" name="Imagen 42" descr="Logo de instagram, iconos de computadora, logo de insta, texto, iconos de  computadora, circulo png | PNGWing">
            <a:extLst>
              <a:ext uri="{FF2B5EF4-FFF2-40B4-BE49-F238E27FC236}">
                <a16:creationId xmlns:a16="http://schemas.microsoft.com/office/drawing/2014/main" id="{4097B51D-B020-4273-9A54-8305C97041B9}"/>
              </a:ext>
            </a:extLst>
          </p:cNvPr>
          <p:cNvPicPr/>
          <p:nvPr/>
        </p:nvPicPr>
        <p:blipFill rotWithShape="1">
          <a:blip r:embed="rId27" cstate="hqprint">
            <a:extLst>
              <a:ext uri="{BEBA8EAE-BF5A-486C-A8C5-ECC9F3942E4B}">
                <a14:imgProps xmlns:a14="http://schemas.microsoft.com/office/drawing/2010/main">
                  <a14:imgLayer r:embed="rId28">
                    <a14:imgEffect>
                      <a14:backgroundRemoval t="2754" b="96667" l="15543" r="84457">
                        <a14:foregroundMark x1="26848" y1="11449" x2="26848" y2="11449"/>
                        <a14:foregroundMark x1="27174" y1="8261" x2="44348" y2="6377"/>
                        <a14:foregroundMark x1="33370" y1="2754" x2="72717" y2="4638"/>
                        <a14:foregroundMark x1="69130" y1="5507" x2="84565" y2="24638"/>
                        <a14:foregroundMark x1="81630" y1="22899" x2="83261" y2="71449"/>
                        <a14:foregroundMark x1="81957" y1="71739" x2="59130" y2="93333"/>
                        <a14:foregroundMark x1="59130" y1="93333" x2="32935" y2="90000"/>
                        <a14:foregroundMark x1="32935" y1="90000" x2="15761" y2="66522"/>
                        <a14:foregroundMark x1="83478" y1="70870" x2="63478" y2="92464"/>
                        <a14:foregroundMark x1="63478" y1="92464" x2="57283" y2="93913"/>
                        <a14:foregroundMark x1="83913" y1="73043" x2="81957" y2="85652"/>
                        <a14:foregroundMark x1="80978" y1="82029" x2="64457" y2="92754"/>
                        <a14:foregroundMark x1="79565" y1="86522" x2="61739" y2="96522"/>
                        <a14:foregroundMark x1="54457" y1="95797" x2="27935" y2="90145"/>
                        <a14:foregroundMark x1="27935" y1="90145" x2="19239" y2="73043"/>
                        <a14:foregroundMark x1="42283" y1="95507" x2="17609" y2="80145"/>
                        <a14:foregroundMark x1="17609" y1="80145" x2="15652" y2="70870"/>
                        <a14:foregroundMark x1="46957" y1="52609" x2="46957" y2="52609"/>
                        <a14:foregroundMark x1="38696" y1="35942" x2="63478" y2="46667"/>
                        <a14:foregroundMark x1="63478" y1="46667" x2="46848" y2="72464"/>
                        <a14:foregroundMark x1="46848" y1="72464" x2="44239" y2="72029"/>
                        <a14:foregroundMark x1="56196" y1="72174" x2="61522" y2="36087"/>
                        <a14:foregroundMark x1="61522" y1="36087" x2="35217" y2="33913"/>
                        <a14:foregroundMark x1="35217" y1="33913" x2="45870" y2="67681"/>
                        <a14:foregroundMark x1="45870" y1="67681" x2="49674" y2="71884"/>
                        <a14:foregroundMark x1="35435" y1="44058" x2="38152" y2="67391"/>
                        <a14:foregroundMark x1="41739" y1="32754" x2="63587" y2="51304"/>
                        <a14:foregroundMark x1="63587" y1="51304" x2="61630" y2="65072"/>
                        <a14:foregroundMark x1="42391" y1="30000" x2="66304" y2="42754"/>
                        <a14:foregroundMark x1="66304" y1="42754" x2="67283" y2="59710"/>
                        <a14:foregroundMark x1="46957" y1="29710" x2="61848" y2="33188"/>
                        <a14:foregroundMark x1="26087" y1="7826" x2="15870" y2="40145"/>
                        <a14:foregroundMark x1="15870" y1="40145" x2="17609" y2="65072"/>
                        <a14:foregroundMark x1="15761" y1="34783" x2="25326" y2="10145"/>
                        <a14:foregroundMark x1="66630" y1="20870" x2="72174" y2="27391"/>
                        <a14:foregroundMark x1="41957" y1="96667" x2="19130" y2="79710"/>
                        <a14:foregroundMark x1="19130" y1="79710" x2="18587" y2="76812"/>
                        <a14:foregroundMark x1="17717" y1="79855" x2="38696" y2="95217"/>
                        <a14:foregroundMark x1="36196" y1="96522" x2="18804" y2="82029"/>
                      </a14:backgroundRemoval>
                    </a14:imgEffect>
                  </a14:imgLayer>
                </a14:imgProps>
              </a:ext>
              <a:ext uri="{28A0092B-C50C-407E-A947-70E740481C1C}">
                <a14:useLocalDpi xmlns:a14="http://schemas.microsoft.com/office/drawing/2010/main" val="0"/>
              </a:ext>
            </a:extLst>
          </a:blip>
          <a:srcRect l="12638" r="12912"/>
          <a:stretch/>
        </p:blipFill>
        <p:spPr bwMode="auto">
          <a:xfrm>
            <a:off x="4367827" y="6424204"/>
            <a:ext cx="267970" cy="269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530697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47" r:id="rId15"/>
    <p:sldLayoutId id="2147483748" r:id="rId16"/>
    <p:sldLayoutId id="2147483749" r:id="rId17"/>
    <p:sldLayoutId id="2147483750" r:id="rId18"/>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BB4F60-E262-4044-8052-6D5A83D36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4F2527F-D652-44B7-9819-E93DC42C6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pic>
        <p:nvPicPr>
          <p:cNvPr id="10" name="Imagen 9">
            <a:extLst>
              <a:ext uri="{FF2B5EF4-FFF2-40B4-BE49-F238E27FC236}">
                <a16:creationId xmlns:a16="http://schemas.microsoft.com/office/drawing/2014/main" id="{9CB8C388-C115-42B6-A4B9-07CC25628640}"/>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Tree>
    <p:extLst>
      <p:ext uri="{BB962C8B-B14F-4D97-AF65-F5344CB8AC3E}">
        <p14:creationId xmlns:p14="http://schemas.microsoft.com/office/powerpoint/2010/main" val="244629873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5B90E4-85CF-4829-BCFE-E23A0C764D45}"/>
              </a:ext>
            </a:extLst>
          </p:cNvPr>
          <p:cNvPicPr>
            <a:picLocks noChangeAspect="1"/>
          </p:cNvPicPr>
          <p:nvPr/>
        </p:nvPicPr>
        <p:blipFill rotWithShape="1">
          <a:blip r:embed="rId3">
            <a:extLst>
              <a:ext uri="{28A0092B-C50C-407E-A947-70E740481C1C}">
                <a14:useLocalDpi xmlns:a14="http://schemas.microsoft.com/office/drawing/2010/main" val="0"/>
              </a:ext>
            </a:extLst>
          </a:blip>
          <a:srcRect l="9617" t="7869" r="11350" b="7227"/>
          <a:stretch/>
        </p:blipFill>
        <p:spPr>
          <a:xfrm>
            <a:off x="2009775" y="723900"/>
            <a:ext cx="8172449" cy="3432253"/>
          </a:xfrm>
          <a:prstGeom prst="rect">
            <a:avLst/>
          </a:prstGeom>
        </p:spPr>
      </p:pic>
      <p:pic>
        <p:nvPicPr>
          <p:cNvPr id="3077" name="Imagen 1" descr="logo de youtube en blanco PNG image with transparent background | TOPpng">
            <a:extLst>
              <a:ext uri="{FF2B5EF4-FFF2-40B4-BE49-F238E27FC236}">
                <a16:creationId xmlns:a16="http://schemas.microsoft.com/office/drawing/2014/main" id="{7099901A-538C-445B-A3B2-4C6FF3C1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025" b="14369"/>
          <a:stretch>
            <a:fillRect/>
          </a:stretch>
        </p:blipFill>
        <p:spPr bwMode="auto">
          <a:xfrm>
            <a:off x="5079867" y="5567271"/>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2" descr="Logo de instagram, iconos de computadora, logo de insta, texto, iconos de  computadora, circulo png | PNGWing">
            <a:extLst>
              <a:ext uri="{FF2B5EF4-FFF2-40B4-BE49-F238E27FC236}">
                <a16:creationId xmlns:a16="http://schemas.microsoft.com/office/drawing/2014/main" id="{2CF3E213-E41A-4AF8-B18C-B02CC267220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12637" r="12912"/>
          <a:stretch>
            <a:fillRect/>
          </a:stretch>
        </p:blipFill>
        <p:spPr bwMode="auto">
          <a:xfrm>
            <a:off x="5707856" y="5572760"/>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3" descr="Iconos de computadora logo de facebook, icono blanco y negro, rectángulo,  marca, logos png | PNGWing">
            <a:extLst>
              <a:ext uri="{FF2B5EF4-FFF2-40B4-BE49-F238E27FC236}">
                <a16:creationId xmlns:a16="http://schemas.microsoft.com/office/drawing/2014/main" id="{8F3FA2B2-ECE0-49CD-BA0D-DBC37C9438F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l="14558" t="15326" r="14943" b="15326"/>
          <a:stretch>
            <a:fillRect/>
          </a:stretch>
        </p:blipFill>
        <p:spPr bwMode="auto">
          <a:xfrm>
            <a:off x="6341212" y="5569857"/>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5" descr="Logo icono de gráficos escalables, logo de twitter., medios de  comunicación, medios de comunicación social, chat en línea png | PNGWing">
            <a:extLst>
              <a:ext uri="{FF2B5EF4-FFF2-40B4-BE49-F238E27FC236}">
                <a16:creationId xmlns:a16="http://schemas.microsoft.com/office/drawing/2014/main" id="{CF99D154-C175-4BA7-A56F-44F3309A57A7}"/>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l="28223" t="10776" r="27856" b="10310"/>
          <a:stretch>
            <a:fillRect/>
          </a:stretch>
        </p:blipFill>
        <p:spPr bwMode="auto">
          <a:xfrm>
            <a:off x="6914504" y="556868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CBE914A-45EF-4D31-96D1-4D9E7466C8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9" name="Rectangle 7">
            <a:extLst>
              <a:ext uri="{FF2B5EF4-FFF2-40B4-BE49-F238E27FC236}">
                <a16:creationId xmlns:a16="http://schemas.microsoft.com/office/drawing/2014/main" id="{28976AFC-A9ED-41E3-96F7-8134CDB80C92}"/>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0" name="Rectangle 8">
            <a:extLst>
              <a:ext uri="{FF2B5EF4-FFF2-40B4-BE49-F238E27FC236}">
                <a16:creationId xmlns:a16="http://schemas.microsoft.com/office/drawing/2014/main" id="{49746C6A-EC02-41E9-8311-AEBA3A949803}"/>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1" name="Rectangle 9">
            <a:extLst>
              <a:ext uri="{FF2B5EF4-FFF2-40B4-BE49-F238E27FC236}">
                <a16:creationId xmlns:a16="http://schemas.microsoft.com/office/drawing/2014/main" id="{C6E1051B-9247-4866-A71E-23FB2DC62D74}"/>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2" name="Rectangle 10">
            <a:extLst>
              <a:ext uri="{FF2B5EF4-FFF2-40B4-BE49-F238E27FC236}">
                <a16:creationId xmlns:a16="http://schemas.microsoft.com/office/drawing/2014/main" id="{BEF43972-8AF6-4417-AB4A-01A9251F0C16}"/>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3" name="Rectangle 11">
            <a:extLst>
              <a:ext uri="{FF2B5EF4-FFF2-40B4-BE49-F238E27FC236}">
                <a16:creationId xmlns:a16="http://schemas.microsoft.com/office/drawing/2014/main" id="{6B4F8297-AD65-484B-B3FA-A1BF59B18503}"/>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4" name="Rectángulo 6">
            <a:extLst>
              <a:ext uri="{FF2B5EF4-FFF2-40B4-BE49-F238E27FC236}">
                <a16:creationId xmlns:a16="http://schemas.microsoft.com/office/drawing/2014/main" id="{D4925E53-1F86-4CC3-A758-9673C584BF8E}"/>
              </a:ext>
            </a:extLst>
          </p:cNvPr>
          <p:cNvSpPr>
            <a:spLocks noChangeArrowheads="1"/>
          </p:cNvSpPr>
          <p:nvPr/>
        </p:nvSpPr>
        <p:spPr bwMode="auto">
          <a:xfrm>
            <a:off x="4973070" y="5105316"/>
            <a:ext cx="2373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3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caeperu.com</a:t>
            </a:r>
            <a:endParaRPr kumimoji="0" lang="es-PE" altLang="es-PE" sz="3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45601660"/>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0.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0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70.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0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7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10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0.xml"/></Relationships>
</file>

<file path=ppt/slides/_rels/slide10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0.xml"/></Relationships>
</file>

<file path=ppt/slides/_rels/slide107.xml.rels><?xml version="1.0" encoding="UTF-8" standalone="yes"?>
<Relationships xmlns="http://schemas.openxmlformats.org/package/2006/relationships"><Relationship Id="rId3" Type="http://schemas.openxmlformats.org/officeDocument/2006/relationships/hyperlink" Target="https://cdn.www.gob.pe/uploads/document/file/423720/2019-11-18_RES_061-SGE_Aprobac_Direct_003-SGE_8_UITs.pdf" TargetMode="External"/><Relationship Id="rId2" Type="http://schemas.openxmlformats.org/officeDocument/2006/relationships/image" Target="../media/image88.jpeg"/><Relationship Id="rId1" Type="http://schemas.openxmlformats.org/officeDocument/2006/relationships/slideLayout" Target="../slideLayouts/slideLayout7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arget="../diagrams/data2.xml" Type="http://schemas.openxmlformats.org/officeDocument/2006/relationships/diagramData"/><Relationship Id="rId7" Target="../diagrams/drawing2.xml" Type="http://schemas.microsoft.com/office/2007/relationships/diagramDrawing"/><Relationship Id="rId2" Target="../media/image24.jpeg" Type="http://schemas.openxmlformats.org/officeDocument/2006/relationships/image"/><Relationship Id="rId1" Target="../slideLayouts/slideLayout54.xml" Type="http://schemas.openxmlformats.org/officeDocument/2006/relationships/slideLayout"/><Relationship Id="rId6" Target="../diagrams/colors2.xml" Type="http://schemas.openxmlformats.org/officeDocument/2006/relationships/diagramColors"/><Relationship Id="rId5" Target="../diagrams/quickStyle2.xml" Type="http://schemas.openxmlformats.org/officeDocument/2006/relationships/diagramQuickStyle"/><Relationship Id="rId4" Target="../diagrams/layout2.xml" Type="http://schemas.openxmlformats.org/officeDocument/2006/relationships/diagramLayout"/></Relationships>
</file>

<file path=ppt/slides/_rels/slide12.xml.rels><?xml version="1.0" encoding="UTF-8" standalone="yes" ?><Relationships xmlns="http://schemas.openxmlformats.org/package/2006/relationships"><Relationship Id="rId3" Target="../media/image25.jpeg" Type="http://schemas.openxmlformats.org/officeDocument/2006/relationships/image"/><Relationship Id="rId2" Target="../notesSlides/notesSlide3.xml" Type="http://schemas.openxmlformats.org/officeDocument/2006/relationships/notesSlide"/><Relationship Id="rId1" Target="../slideLayouts/slideLayout54.xml" Type="http://schemas.openxmlformats.org/officeDocument/2006/relationships/slideLayout"/></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arget="../media/image26.png" Type="http://schemas.openxmlformats.org/officeDocument/2006/relationships/image"/><Relationship Id="rId2" Target="../notesSlides/notesSlide5.xml" Type="http://schemas.openxmlformats.org/officeDocument/2006/relationships/notesSlide"/><Relationship Id="rId1" Target="../slideLayouts/slideLayout54.xml" Type="http://schemas.openxmlformats.org/officeDocument/2006/relationships/slideLayout"/><Relationship Id="rId4" Target="../media/image27.jpeg" Type="http://schemas.openxmlformats.org/officeDocument/2006/relationships/image"/></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arget="../media/image26.png" Type="http://schemas.openxmlformats.org/officeDocument/2006/relationships/image"/><Relationship Id="rId2" Target="../notesSlides/notesSlide9.xml" Type="http://schemas.openxmlformats.org/officeDocument/2006/relationships/notesSlide"/><Relationship Id="rId1" Target="../slideLayouts/slideLayout54.xml" Type="http://schemas.openxmlformats.org/officeDocument/2006/relationships/slideLayout"/><Relationship Id="rId5" Target="../media/image29.jpeg" Type="http://schemas.openxmlformats.org/officeDocument/2006/relationships/image"/><Relationship Id="rId4" Target="../media/image28.jpeg" Type="http://schemas.openxmlformats.org/officeDocument/2006/relationships/image"/></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arget="../media/image11.jpeg" Type="http://schemas.openxmlformats.org/officeDocument/2006/relationships/image"/><Relationship Id="rId1" Target="../slideLayouts/slideLayout54.xml" Type="http://schemas.openxmlformats.org/officeDocument/2006/relationships/slideLayout"/></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arget="../media/image36.jpeg" Type="http://schemas.openxmlformats.org/officeDocument/2006/relationships/image"/><Relationship Id="rId1" Target="../slideLayouts/slideLayout54.xml" Type="http://schemas.openxmlformats.org/officeDocument/2006/relationships/slideLayout"/></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3" Target="../media/image39.jpeg" Type="http://schemas.openxmlformats.org/officeDocument/2006/relationships/image"/><Relationship Id="rId2" Target="../notesSlides/notesSlide14.xml" Type="http://schemas.openxmlformats.org/officeDocument/2006/relationships/notesSlide"/><Relationship Id="rId1" Target="../slideLayouts/slideLayout59.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40.jpeg" Type="http://schemas.openxmlformats.org/officeDocument/2006/relationships/image"/><Relationship Id="rId2" Target="../notesSlides/notesSlide15.xml" Type="http://schemas.openxmlformats.org/officeDocument/2006/relationships/notesSlide"/><Relationship Id="rId1" Target="../slideLayouts/slideLayout59.xml" Type="http://schemas.openxmlformats.org/officeDocument/2006/relationships/slideLayout"/><Relationship Id="rId4" Target="../media/image41.png" Type="http://schemas.openxmlformats.org/officeDocument/2006/relationships/image"/></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3" Target="../media/image42.jpeg" Type="http://schemas.openxmlformats.org/officeDocument/2006/relationships/image"/><Relationship Id="rId2" Target="../notesSlides/notesSlide17.xml" Type="http://schemas.openxmlformats.org/officeDocument/2006/relationships/notesSlide"/><Relationship Id="rId1" Target="../slideLayouts/slideLayout59.xml" Type="http://schemas.openxmlformats.org/officeDocument/2006/relationships/slideLayout"/></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arget="../media/image44.jpeg" Type="http://schemas.openxmlformats.org/officeDocument/2006/relationships/image"/><Relationship Id="rId2" Target="../notesSlides/notesSlide19.xml" Type="http://schemas.openxmlformats.org/officeDocument/2006/relationships/notesSlide"/><Relationship Id="rId1" Target="../slideLayouts/slideLayout54.xml" Type="http://schemas.openxmlformats.org/officeDocument/2006/relationships/slideLayout"/><Relationship Id="rId4" Target="../media/image43.png" Type="http://schemas.openxmlformats.org/officeDocument/2006/relationships/image"/></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54.xml"/><Relationship Id="rId5" Type="http://schemas.openxmlformats.org/officeDocument/2006/relationships/image" Target="../media/image43.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arget="../media/image49.png" Type="http://schemas.openxmlformats.org/officeDocument/2006/relationships/image"/><Relationship Id="rId2" Target="../notesSlides/notesSlide21.xml" Type="http://schemas.openxmlformats.org/officeDocument/2006/relationships/notesSlide"/><Relationship Id="rId1" Target="../slideLayouts/slideLayout54.xml" Type="http://schemas.openxmlformats.org/officeDocument/2006/relationships/slideLayout"/><Relationship Id="rId4" Target="../media/image43.png" Type="http://schemas.openxmlformats.org/officeDocument/2006/relationships/image"/></Relationships>
</file>

<file path=ppt/slides/_rels/slide54.xml.rels><?xml version="1.0" encoding="UTF-8" standalone="yes" ?><Relationships xmlns="http://schemas.openxmlformats.org/package/2006/relationships"><Relationship Id="rId3" Target="../media/image50.jpeg" Type="http://schemas.openxmlformats.org/officeDocument/2006/relationships/image"/><Relationship Id="rId2" Target="../notesSlides/notesSlide22.xml" Type="http://schemas.openxmlformats.org/officeDocument/2006/relationships/notesSlide"/><Relationship Id="rId1" Target="../slideLayouts/slideLayout54.xml" Type="http://schemas.openxmlformats.org/officeDocument/2006/relationships/slideLayout"/></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3" Target="../media/image52.jpeg" Type="http://schemas.openxmlformats.org/officeDocument/2006/relationships/image"/><Relationship Id="rId2" Target="../media/image43.png" Type="http://schemas.openxmlformats.org/officeDocument/2006/relationships/image"/><Relationship Id="rId1" Target="../slideLayouts/slideLayout59.xml" Type="http://schemas.openxmlformats.org/officeDocument/2006/relationships/slideLayout"/><Relationship Id="rId4" Target="../media/image53.png" Type="http://schemas.openxmlformats.org/officeDocument/2006/relationships/image"/></Relationships>
</file>

<file path=ppt/slides/_rels/slide58.xml.rels><?xml version="1.0" encoding="UTF-8" standalone="yes" ?><Relationships xmlns="http://schemas.openxmlformats.org/package/2006/relationships"><Relationship Id="rId3" Target="../media/image54.png" Type="http://schemas.openxmlformats.org/officeDocument/2006/relationships/image"/><Relationship Id="rId2" Target="../media/image43.png" Type="http://schemas.openxmlformats.org/officeDocument/2006/relationships/image"/><Relationship Id="rId1" Target="../slideLayouts/slideLayout59.xml" Type="http://schemas.openxmlformats.org/officeDocument/2006/relationships/slideLayout"/><Relationship Id="rId6" Target="../media/image57.jpeg" Type="http://schemas.openxmlformats.org/officeDocument/2006/relationships/image"/><Relationship Id="rId5" Target="../media/image56.png" Type="http://schemas.openxmlformats.org/officeDocument/2006/relationships/image"/><Relationship Id="rId4" Target="../media/image55.png" Type="http://schemas.openxmlformats.org/officeDocument/2006/relationships/image"/></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3.pn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arget="../media/image12.jpeg" Type="http://schemas.openxmlformats.org/officeDocument/2006/relationships/image"/><Relationship Id="rId7" Target="../media/image16.png" Type="http://schemas.openxmlformats.org/officeDocument/2006/relationships/image"/><Relationship Id="rId2" Target="../notesSlides/notesSlide1.xml" Type="http://schemas.openxmlformats.org/officeDocument/2006/relationships/notesSlide"/><Relationship Id="rId1" Target="../slideLayouts/slideLayout68.xml" Type="http://schemas.openxmlformats.org/officeDocument/2006/relationships/slideLayout"/><Relationship Id="rId6" Target="../media/image15.png" Type="http://schemas.openxmlformats.org/officeDocument/2006/relationships/image"/><Relationship Id="rId5" Target="../media/image14.jpeg" Type="http://schemas.openxmlformats.org/officeDocument/2006/relationships/image"/><Relationship Id="rId4" Target="../media/image13.jpeg" Type="http://schemas.openxmlformats.org/officeDocument/2006/relationships/image"/></Relationships>
</file>

<file path=ppt/slides/_rels/slide60.xml.rels><?xml version="1.0" encoding="UTF-8" standalone="yes" ?><Relationships xmlns="http://schemas.openxmlformats.org/package/2006/relationships"><Relationship Id="rId2" Target="../media/image59.jpeg" Type="http://schemas.openxmlformats.org/officeDocument/2006/relationships/image"/><Relationship Id="rId1" Target="../slideLayouts/slideLayout54.xml" Type="http://schemas.openxmlformats.org/officeDocument/2006/relationships/slideLayout"/></Relationships>
</file>

<file path=ppt/slides/_rels/slide61.xml.rels><?xml version="1.0" encoding="UTF-8" standalone="yes" ?><Relationships xmlns="http://schemas.openxmlformats.org/package/2006/relationships"><Relationship Id="rId3" Target="../media/image44.jpeg" Type="http://schemas.openxmlformats.org/officeDocument/2006/relationships/image"/><Relationship Id="rId2" Target="../notesSlides/notesSlide23.xml" Type="http://schemas.openxmlformats.org/officeDocument/2006/relationships/notesSlide"/><Relationship Id="rId1" Target="../slideLayouts/slideLayout54.xml" Type="http://schemas.openxmlformats.org/officeDocument/2006/relationships/slideLayout"/></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2" Target="../media/image62.jpeg" Type="http://schemas.openxmlformats.org/officeDocument/2006/relationships/image"/><Relationship Id="rId1" Target="../slideLayouts/slideLayout59.xml" Type="http://schemas.openxmlformats.org/officeDocument/2006/relationships/slideLayout"/></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2" Target="../media/image63.jpeg" Type="http://schemas.openxmlformats.org/officeDocument/2006/relationships/image"/><Relationship Id="rId1" Target="../slideLayouts/slideLayout59.xml" Type="http://schemas.openxmlformats.org/officeDocument/2006/relationships/slideLayout"/></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54.xml" Type="http://schemas.openxmlformats.org/officeDocument/2006/relationships/slideLayout"/><Relationship Id="rId5" Target="../media/image20.jpeg" Type="http://schemas.openxmlformats.org/officeDocument/2006/relationships/image"/><Relationship Id="rId4" Target="../media/image19.jpeg" Type="http://schemas.openxmlformats.org/officeDocument/2006/relationships/image"/></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3" Target="../media/image65.jpeg" Type="http://schemas.openxmlformats.org/officeDocument/2006/relationships/image"/><Relationship Id="rId2" Target="../media/image64.png" Type="http://schemas.openxmlformats.org/officeDocument/2006/relationships/image"/><Relationship Id="rId1" Target="../slideLayouts/slideLayout59.xml" Type="http://schemas.openxmlformats.org/officeDocument/2006/relationships/slideLayout"/></Relationships>
</file>

<file path=ppt/slides/_rels/slide7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4.xml.rels><?xml version="1.0" encoding="UTF-8" standalone="yes" ?><Relationships xmlns="http://schemas.openxmlformats.org/package/2006/relationships"><Relationship Id="rId2" Target="../media/image67.jpeg" Type="http://schemas.openxmlformats.org/officeDocument/2006/relationships/image"/><Relationship Id="rId1" Target="../slideLayouts/slideLayout54.xml" Type="http://schemas.openxmlformats.org/officeDocument/2006/relationships/slideLayout"/></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59.xml"/><Relationship Id="rId4" Type="http://schemas.openxmlformats.org/officeDocument/2006/relationships/image" Target="../media/image69.png"/></Relationships>
</file>

<file path=ppt/slides/_rels/slide76.xml.rels><?xml version="1.0" encoding="UTF-8" standalone="yes" ?><Relationships xmlns="http://schemas.openxmlformats.org/package/2006/relationships"><Relationship Id="rId3" Target="../media/image70.png" Type="http://schemas.openxmlformats.org/officeDocument/2006/relationships/image"/><Relationship Id="rId2" Target="../notesSlides/notesSlide26.xml" Type="http://schemas.openxmlformats.org/officeDocument/2006/relationships/notesSlide"/><Relationship Id="rId1" Target="../slideLayouts/slideLayout59.xml" Type="http://schemas.openxmlformats.org/officeDocument/2006/relationships/slideLayout"/><Relationship Id="rId4" Target="../media/image71.jpeg" Type="http://schemas.openxmlformats.org/officeDocument/2006/relationships/image"/></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2.png"/><Relationship Id="rId1" Type="http://schemas.openxmlformats.org/officeDocument/2006/relationships/slideLayout" Target="../slideLayouts/slideLayout54.xml"/></Relationships>
</file>

<file path=ppt/slides/_rels/slide79.xml.rels><?xml version="1.0" encoding="UTF-8" standalone="yes" ?><Relationships xmlns="http://schemas.openxmlformats.org/package/2006/relationships"><Relationship Id="rId3" Target="../media/image73.jpeg" Type="http://schemas.openxmlformats.org/officeDocument/2006/relationships/image"/><Relationship Id="rId2" Target="../media/image72.png" Type="http://schemas.openxmlformats.org/officeDocument/2006/relationships/image"/><Relationship Id="rId1" Target="../slideLayouts/slideLayout54.xml" Type="http://schemas.openxmlformats.org/officeDocument/2006/relationships/slideLayout"/><Relationship Id="rId4" Target="../media/image74.pn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9.xml"/><Relationship Id="rId4" Type="http://schemas.openxmlformats.org/officeDocument/2006/relationships/image" Target="../media/image23.png"/></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2.png"/><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2.png"/><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3" Target="../diagrams/layout5.xml" Type="http://schemas.openxmlformats.org/officeDocument/2006/relationships/diagramLayout"/><Relationship Id="rId7" Target="../media/image75.jpeg" Type="http://schemas.openxmlformats.org/officeDocument/2006/relationships/image"/><Relationship Id="rId2" Target="../diagrams/data5.xml" Type="http://schemas.openxmlformats.org/officeDocument/2006/relationships/diagramData"/><Relationship Id="rId1" Target="../slideLayouts/slideLayout59.xml" Type="http://schemas.openxmlformats.org/officeDocument/2006/relationships/slideLayout"/><Relationship Id="rId6" Target="../diagrams/drawing5.xml" Type="http://schemas.microsoft.com/office/2007/relationships/diagramDrawing"/><Relationship Id="rId5" Target="../diagrams/colors5.xml" Type="http://schemas.openxmlformats.org/officeDocument/2006/relationships/diagramColors"/><Relationship Id="rId4" Target="../diagrams/quickStyle5.xml" Type="http://schemas.openxmlformats.org/officeDocument/2006/relationships/diagramQuickStyle"/></Relationships>
</file>

<file path=ppt/slides/_rels/slide84.xml.rels><?xml version="1.0" encoding="UTF-8" standalone="yes" ?><Relationships xmlns="http://schemas.openxmlformats.org/package/2006/relationships"><Relationship Id="rId3" Target="../media/image76.png" Type="http://schemas.openxmlformats.org/officeDocument/2006/relationships/image"/><Relationship Id="rId2" Target="https://portal.osce.gob.pe/osce/sites/default/files/Documentos/legislacion/Legislacion%20y%20Documentos%20Elaborados%20por%20el%20OSCE/GUIAS_PRACTICAS/Guia%20Practica%205_Como%20se%20formula%20el%20Requerimiento%20VF.pdf" TargetMode="External" Type="http://schemas.openxmlformats.org/officeDocument/2006/relationships/hyperlink"/><Relationship Id="rId1" Target="../slideLayouts/slideLayout53.xml" Type="http://schemas.openxmlformats.org/officeDocument/2006/relationships/slideLayout"/><Relationship Id="rId4" Target="../media/image77.jpeg" Type="http://schemas.openxmlformats.org/officeDocument/2006/relationships/image"/></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6.xml.rels><?xml version="1.0" encoding="UTF-8" standalone="yes" ?><Relationships xmlns="http://schemas.openxmlformats.org/package/2006/relationships"><Relationship Id="rId3" Target="../diagrams/layout6.xml" Type="http://schemas.openxmlformats.org/officeDocument/2006/relationships/diagramLayout"/><Relationship Id="rId7" Target="../media/image78.jpeg" Type="http://schemas.openxmlformats.org/officeDocument/2006/relationships/image"/><Relationship Id="rId2" Target="../diagrams/data6.xml" Type="http://schemas.openxmlformats.org/officeDocument/2006/relationships/diagramData"/><Relationship Id="rId1" Target="../slideLayouts/slideLayout59.xml" Type="http://schemas.openxmlformats.org/officeDocument/2006/relationships/slideLayout"/><Relationship Id="rId6" Target="../diagrams/drawing6.xml" Type="http://schemas.microsoft.com/office/2007/relationships/diagramDrawing"/><Relationship Id="rId5" Target="../diagrams/colors6.xml" Type="http://schemas.openxmlformats.org/officeDocument/2006/relationships/diagramColors"/><Relationship Id="rId4" Target="../diagrams/quickStyle6.xml" Type="http://schemas.openxmlformats.org/officeDocument/2006/relationships/diagramQuickStyle"/></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3.xml.rels><?xml version="1.0" encoding="UTF-8" standalone="yes" ?><Relationships xmlns="http://schemas.openxmlformats.org/package/2006/relationships"><Relationship Id="rId2" Target="../media/image28.jpeg" Type="http://schemas.openxmlformats.org/officeDocument/2006/relationships/image"/><Relationship Id="rId1" Target="../slideLayouts/slideLayout54.xml" Type="http://schemas.openxmlformats.org/officeDocument/2006/relationships/slideLayout"/></Relationships>
</file>

<file path=ppt/slides/_rels/slide9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F1DF9-A774-432C-8750-0C8805264118}"/>
              </a:ext>
            </a:extLst>
          </p:cNvPr>
          <p:cNvSpPr>
            <a:spLocks noGrp="1"/>
          </p:cNvSpPr>
          <p:nvPr>
            <p:ph type="title"/>
          </p:nvPr>
        </p:nvSpPr>
        <p:spPr>
          <a:xfrm>
            <a:off x="838200" y="1742245"/>
            <a:ext cx="10515600" cy="1686755"/>
          </a:xfrm>
        </p:spPr>
        <p:txBody>
          <a:bodyPr>
            <a:noAutofit/>
          </a:bodyPr>
          <a:lstStyle/>
          <a:p>
            <a:br>
              <a:rPr lang="es-ES" sz="3200" dirty="0">
                <a:latin typeface="Times New Roman" panose="02020603050405020304" pitchFamily="18" charset="0"/>
                <a:cs typeface="Times New Roman" panose="02020603050405020304" pitchFamily="18" charset="0"/>
              </a:rPr>
            </a:br>
            <a:br>
              <a:rPr lang="es-ES" sz="3200" b="1" dirty="0">
                <a:latin typeface="Times New Roman" panose="02020603050405020304" pitchFamily="18" charset="0"/>
                <a:cs typeface="Times New Roman" panose="02020603050405020304" pitchFamily="18" charset="0"/>
              </a:rPr>
            </a:br>
            <a:r>
              <a:rPr lang="es-PE" sz="3200" b="1" i="1" dirty="0">
                <a:effectLst/>
                <a:latin typeface="Times New Roman" panose="02020603050405020304" pitchFamily="18" charset="0"/>
                <a:ea typeface="Calibri" panose="020F0502020204030204" pitchFamily="34" charset="0"/>
              </a:rPr>
              <a:t>Programación de Necesidades, Fraccionamiento y Contrataciones Directas</a:t>
            </a:r>
            <a:endParaRPr lang="es-PE" sz="3200" b="1" dirty="0">
              <a:latin typeface="Times New Roman" panose="02020603050405020304" pitchFamily="18" charset="0"/>
              <a:cs typeface="Times New Roman" panose="02020603050405020304" pitchFamily="18" charset="0"/>
            </a:endParaRPr>
          </a:p>
        </p:txBody>
      </p:sp>
      <p:sp>
        <p:nvSpPr>
          <p:cNvPr id="3" name="Marcador de texto 2">
            <a:extLst>
              <a:ext uri="{FF2B5EF4-FFF2-40B4-BE49-F238E27FC236}">
                <a16:creationId xmlns:a16="http://schemas.microsoft.com/office/drawing/2014/main" id="{410A5064-38A0-467D-B656-B2E33D44CF9D}"/>
              </a:ext>
            </a:extLst>
          </p:cNvPr>
          <p:cNvSpPr>
            <a:spLocks noGrp="1"/>
          </p:cNvSpPr>
          <p:nvPr>
            <p:ph type="body" idx="1"/>
          </p:nvPr>
        </p:nvSpPr>
        <p:spPr>
          <a:xfrm>
            <a:off x="5764696" y="4492277"/>
            <a:ext cx="4920147" cy="569844"/>
          </a:xfrm>
        </p:spPr>
        <p:txBody>
          <a:bodyPr>
            <a:normAutofit/>
          </a:bodyPr>
          <a:lstStyle/>
          <a:p>
            <a:pPr algn="r"/>
            <a:r>
              <a:rPr lang="es-PE" sz="1800" b="0" i="0" u="none" strike="noStrike" baseline="0" dirty="0">
                <a:solidFill>
                  <a:srgbClr val="000000"/>
                </a:solidFill>
                <a:latin typeface="Times New Roman" panose="02020603050405020304" pitchFamily="18" charset="0"/>
                <a:cs typeface="Times New Roman" panose="02020603050405020304" pitchFamily="18" charset="0"/>
              </a:rPr>
              <a:t>PONENTE: DR. ROY ÁLVAREZ</a:t>
            </a:r>
            <a:endParaRPr lang="es-P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0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4972" y="460365"/>
            <a:ext cx="8229600" cy="1016000"/>
          </a:xfrm>
        </p:spPr>
        <p:txBody>
          <a:bodyPr>
            <a:normAutofit/>
          </a:bodyPr>
          <a:lstStyle/>
          <a:p>
            <a:pPr algn="ctr"/>
            <a:r>
              <a:rPr lang="es-PE" altLang="es-PE" sz="4000" b="1" dirty="0">
                <a:solidFill>
                  <a:srgbClr val="0070C0"/>
                </a:solidFill>
                <a:latin typeface="Calibri" pitchFamily="34" charset="0"/>
              </a:rPr>
              <a:t>Plan Anual de Contrataciones</a:t>
            </a:r>
            <a:endParaRPr lang="es-PE" sz="4000" dirty="0">
              <a:solidFill>
                <a:srgbClr val="0070C0"/>
              </a:solidFill>
            </a:endParaRPr>
          </a:p>
        </p:txBody>
      </p:sp>
      <p:sp>
        <p:nvSpPr>
          <p:cNvPr id="4" name="Rectángulo 3"/>
          <p:cNvSpPr/>
          <p:nvPr/>
        </p:nvSpPr>
        <p:spPr>
          <a:xfrm>
            <a:off x="731805" y="1722248"/>
            <a:ext cx="11044989" cy="1030539"/>
          </a:xfrm>
          <a:prstGeom prst="rect">
            <a:avLst/>
          </a:prstGeom>
        </p:spPr>
        <p:txBody>
          <a:bodyPr wrap="square">
            <a:spAutoFit/>
          </a:bodyPr>
          <a:lstStyle/>
          <a:p>
            <a:pPr algn="ctr">
              <a:lnSpc>
                <a:spcPct val="150000"/>
              </a:lnSpc>
            </a:pPr>
            <a:r>
              <a:rPr lang="es-PE" sz="2032" dirty="0">
                <a:solidFill>
                  <a:srgbClr val="333333"/>
                </a:solidFill>
                <a:latin typeface="Arial" panose="020B0604020202020204" pitchFamily="34" charset="0"/>
                <a:cs typeface="Arial" panose="020B0604020202020204" pitchFamily="34" charset="0"/>
              </a:rPr>
              <a:t>Es el instrumento de gestión que contiene todas las contrataciones  que realizará la Entidad durante el periodo de </a:t>
            </a:r>
            <a:r>
              <a:rPr lang="es-PE" sz="2032" b="1" u="sng" dirty="0">
                <a:solidFill>
                  <a:srgbClr val="333333"/>
                </a:solidFill>
                <a:latin typeface="Arial" panose="020B0604020202020204" pitchFamily="34" charset="0"/>
                <a:cs typeface="Arial" panose="020B0604020202020204" pitchFamily="34" charset="0"/>
              </a:rPr>
              <a:t>un año</a:t>
            </a:r>
            <a:r>
              <a:rPr lang="es-PE" sz="2032" dirty="0">
                <a:solidFill>
                  <a:srgbClr val="333333"/>
                </a:solidFill>
                <a:latin typeface="Arial" panose="020B0604020202020204" pitchFamily="34" charset="0"/>
                <a:cs typeface="Arial" panose="020B0604020202020204" pitchFamily="34" charset="0"/>
              </a:rPr>
              <a:t>. </a:t>
            </a:r>
            <a:endParaRPr lang="es-PE" sz="2032" dirty="0">
              <a:latin typeface="Arial" panose="020B0604020202020204" pitchFamily="34" charset="0"/>
              <a:cs typeface="Arial" panose="020B0604020202020204" pitchFamily="34" charset="0"/>
            </a:endParaRPr>
          </a:p>
        </p:txBody>
      </p:sp>
      <p:sp>
        <p:nvSpPr>
          <p:cNvPr id="7" name="Cheurón 6"/>
          <p:cNvSpPr/>
          <p:nvPr/>
        </p:nvSpPr>
        <p:spPr>
          <a:xfrm>
            <a:off x="731805" y="2908283"/>
            <a:ext cx="2431236" cy="662805"/>
          </a:xfrm>
          <a:prstGeom prst="chevron">
            <a:avLst>
              <a:gd name="adj" fmla="val 48640"/>
            </a:avLst>
          </a:prstGeom>
          <a:solidFill>
            <a:srgbClr val="C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algn="ctr"/>
            <a:r>
              <a:rPr lang="es-PE" sz="2400" dirty="0"/>
              <a:t>PLANIFICAR</a:t>
            </a:r>
            <a:endParaRPr lang="es-PE" sz="2000" dirty="0"/>
          </a:p>
        </p:txBody>
      </p:sp>
      <p:sp>
        <p:nvSpPr>
          <p:cNvPr id="8" name="Cheurón 7"/>
          <p:cNvSpPr/>
          <p:nvPr/>
        </p:nvSpPr>
        <p:spPr>
          <a:xfrm>
            <a:off x="1660798" y="3973028"/>
            <a:ext cx="2431236" cy="662805"/>
          </a:xfrm>
          <a:prstGeom prst="chevron">
            <a:avLst>
              <a:gd name="adj" fmla="val 48640"/>
            </a:avLst>
          </a:prstGeom>
          <a:solidFill>
            <a:srgbClr val="C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algn="ctr"/>
            <a:r>
              <a:rPr lang="es-PE" sz="2400" dirty="0"/>
              <a:t>EJECUTAR</a:t>
            </a:r>
            <a:endParaRPr lang="es-PE" sz="2000" dirty="0"/>
          </a:p>
        </p:txBody>
      </p:sp>
      <p:sp>
        <p:nvSpPr>
          <p:cNvPr id="9" name="Cheurón 8"/>
          <p:cNvSpPr/>
          <p:nvPr/>
        </p:nvSpPr>
        <p:spPr>
          <a:xfrm>
            <a:off x="2629544" y="5055286"/>
            <a:ext cx="2431236" cy="662805"/>
          </a:xfrm>
          <a:prstGeom prst="chevron">
            <a:avLst>
              <a:gd name="adj" fmla="val 48640"/>
            </a:avLst>
          </a:prstGeom>
          <a:solidFill>
            <a:srgbClr val="C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algn="ctr"/>
            <a:r>
              <a:rPr lang="es-PE" sz="2400" dirty="0"/>
              <a:t>EVALUAR</a:t>
            </a:r>
            <a:endParaRPr lang="es-PE" sz="2000" dirty="0"/>
          </a:p>
        </p:txBody>
      </p:sp>
      <p:sp>
        <p:nvSpPr>
          <p:cNvPr id="10" name="Forma 9"/>
          <p:cNvSpPr/>
          <p:nvPr/>
        </p:nvSpPr>
        <p:spPr>
          <a:xfrm>
            <a:off x="6029525" y="3042323"/>
            <a:ext cx="3476113" cy="2702951"/>
          </a:xfrm>
          <a:prstGeom prst="funnel">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sp>
      <p:grpSp>
        <p:nvGrpSpPr>
          <p:cNvPr id="11" name="Grupo 10"/>
          <p:cNvGrpSpPr/>
          <p:nvPr/>
        </p:nvGrpSpPr>
        <p:grpSpPr>
          <a:xfrm>
            <a:off x="6652717" y="3230891"/>
            <a:ext cx="1104488" cy="933647"/>
            <a:chOff x="1795918" y="835379"/>
            <a:chExt cx="1600200" cy="1600200"/>
          </a:xfrm>
          <a:scene3d>
            <a:camera prst="orthographicFront">
              <a:rot lat="0" lon="0" rev="0"/>
            </a:camera>
            <a:lightRig rig="contrasting" dir="t">
              <a:rot lat="0" lon="0" rev="1200000"/>
            </a:lightRig>
          </a:scene3d>
        </p:grpSpPr>
        <p:sp>
          <p:nvSpPr>
            <p:cNvPr id="12" name="Elipse 11"/>
            <p:cNvSpPr/>
            <p:nvPr/>
          </p:nvSpPr>
          <p:spPr>
            <a:xfrm>
              <a:off x="1795918" y="835379"/>
              <a:ext cx="1600200" cy="160020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13" name="Elipse 4"/>
            <p:cNvSpPr/>
            <p:nvPr/>
          </p:nvSpPr>
          <p:spPr>
            <a:xfrm>
              <a:off x="2030262" y="1069723"/>
              <a:ext cx="1131512" cy="11315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202" tIns="17202" rIns="17202" bIns="17202" numCol="1" spcCol="1270" anchor="ctr" anchorCtr="0">
              <a:noAutofit/>
            </a:bodyPr>
            <a:lstStyle/>
            <a:p>
              <a:pPr algn="ctr" defTabSz="602102">
                <a:lnSpc>
                  <a:spcPct val="90000"/>
                </a:lnSpc>
                <a:spcBef>
                  <a:spcPct val="0"/>
                </a:spcBef>
                <a:spcAft>
                  <a:spcPct val="35000"/>
                </a:spcAft>
              </a:pPr>
              <a:r>
                <a:rPr lang="es-ES" sz="3200" dirty="0"/>
                <a:t>NCE</a:t>
              </a:r>
              <a:endParaRPr lang="es-PE" dirty="0"/>
            </a:p>
          </p:txBody>
        </p:sp>
      </p:grpSp>
      <p:grpSp>
        <p:nvGrpSpPr>
          <p:cNvPr id="14" name="Grupo 13"/>
          <p:cNvGrpSpPr/>
          <p:nvPr/>
        </p:nvGrpSpPr>
        <p:grpSpPr>
          <a:xfrm>
            <a:off x="7375003" y="3946693"/>
            <a:ext cx="1104488" cy="933647"/>
            <a:chOff x="1795918" y="835379"/>
            <a:chExt cx="1600200" cy="1600200"/>
          </a:xfrm>
          <a:solidFill>
            <a:schemeClr val="accent1">
              <a:lumMod val="60000"/>
              <a:lumOff val="40000"/>
            </a:schemeClr>
          </a:solidFill>
          <a:scene3d>
            <a:camera prst="orthographicFront">
              <a:rot lat="0" lon="0" rev="0"/>
            </a:camera>
            <a:lightRig rig="contrasting" dir="t">
              <a:rot lat="0" lon="0" rev="1200000"/>
            </a:lightRig>
          </a:scene3d>
        </p:grpSpPr>
        <p:sp>
          <p:nvSpPr>
            <p:cNvPr id="15" name="Elipse 14"/>
            <p:cNvSpPr/>
            <p:nvPr/>
          </p:nvSpPr>
          <p:spPr>
            <a:xfrm>
              <a:off x="1795918" y="835379"/>
              <a:ext cx="1600200" cy="1600200"/>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16" name="Elipse 4"/>
            <p:cNvSpPr/>
            <p:nvPr/>
          </p:nvSpPr>
          <p:spPr>
            <a:xfrm>
              <a:off x="2030262" y="1069723"/>
              <a:ext cx="1131512" cy="113151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202" tIns="17202" rIns="17202" bIns="17202" numCol="1" spcCol="1270" anchor="ctr" anchorCtr="0">
              <a:noAutofit/>
            </a:bodyPr>
            <a:lstStyle/>
            <a:p>
              <a:pPr algn="ctr" defTabSz="602102">
                <a:lnSpc>
                  <a:spcPct val="90000"/>
                </a:lnSpc>
                <a:spcBef>
                  <a:spcPct val="0"/>
                </a:spcBef>
                <a:spcAft>
                  <a:spcPct val="35000"/>
                </a:spcAft>
              </a:pPr>
              <a:r>
                <a:rPr lang="es-ES" sz="1400" dirty="0"/>
                <a:t>RÉGIMEN LEGAL</a:t>
              </a:r>
              <a:endParaRPr lang="es-PE" sz="1400" dirty="0"/>
            </a:p>
          </p:txBody>
        </p:sp>
      </p:grpSp>
      <p:grpSp>
        <p:nvGrpSpPr>
          <p:cNvPr id="17" name="Grupo 16"/>
          <p:cNvGrpSpPr/>
          <p:nvPr/>
        </p:nvGrpSpPr>
        <p:grpSpPr>
          <a:xfrm>
            <a:off x="7568371" y="2849300"/>
            <a:ext cx="1381628" cy="1126786"/>
            <a:chOff x="1795918" y="835379"/>
            <a:chExt cx="1600200" cy="1600200"/>
          </a:xfrm>
          <a:solidFill>
            <a:schemeClr val="accent6">
              <a:lumMod val="60000"/>
              <a:lumOff val="40000"/>
            </a:schemeClr>
          </a:solidFill>
          <a:scene3d>
            <a:camera prst="orthographicFront">
              <a:rot lat="0" lon="0" rev="0"/>
            </a:camera>
            <a:lightRig rig="contrasting" dir="t">
              <a:rot lat="0" lon="0" rev="1200000"/>
            </a:lightRig>
          </a:scene3d>
        </p:grpSpPr>
        <p:sp>
          <p:nvSpPr>
            <p:cNvPr id="18" name="Elipse 17"/>
            <p:cNvSpPr/>
            <p:nvPr/>
          </p:nvSpPr>
          <p:spPr>
            <a:xfrm>
              <a:off x="1795918" y="835379"/>
              <a:ext cx="1600200" cy="1600200"/>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19" name="Elipse 4"/>
            <p:cNvSpPr/>
            <p:nvPr/>
          </p:nvSpPr>
          <p:spPr>
            <a:xfrm>
              <a:off x="1986533" y="1069723"/>
              <a:ext cx="1175243" cy="113151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7202" tIns="17202" rIns="17202" bIns="17202" numCol="1" spcCol="1270" anchor="ctr" anchorCtr="0">
              <a:noAutofit/>
            </a:bodyPr>
            <a:lstStyle/>
            <a:p>
              <a:pPr algn="ctr" defTabSz="602102">
                <a:lnSpc>
                  <a:spcPct val="90000"/>
                </a:lnSpc>
                <a:spcBef>
                  <a:spcPct val="0"/>
                </a:spcBef>
                <a:spcAft>
                  <a:spcPct val="35000"/>
                </a:spcAft>
              </a:pPr>
              <a:r>
                <a:rPr lang="es-ES" sz="1600" dirty="0"/>
                <a:t>SUPUESTOS EXCLUIDOS</a:t>
              </a:r>
              <a:endParaRPr lang="es-PE" sz="1600" dirty="0"/>
            </a:p>
          </p:txBody>
        </p:sp>
      </p:grpSp>
      <p:sp>
        <p:nvSpPr>
          <p:cNvPr id="20" name="Flecha abajo 19"/>
          <p:cNvSpPr/>
          <p:nvPr/>
        </p:nvSpPr>
        <p:spPr>
          <a:xfrm>
            <a:off x="7437098" y="5667785"/>
            <a:ext cx="660965" cy="410092"/>
          </a:xfrm>
          <a:prstGeom prst="down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grpSp>
        <p:nvGrpSpPr>
          <p:cNvPr id="21" name="Grupo 20"/>
          <p:cNvGrpSpPr/>
          <p:nvPr/>
        </p:nvGrpSpPr>
        <p:grpSpPr>
          <a:xfrm>
            <a:off x="7258515" y="6133301"/>
            <a:ext cx="1066800" cy="228600"/>
            <a:chOff x="985104" y="4502717"/>
            <a:chExt cx="6032325" cy="1421101"/>
          </a:xfrm>
        </p:grpSpPr>
        <p:sp>
          <p:nvSpPr>
            <p:cNvPr id="22" name="Rectángulo 21"/>
            <p:cNvSpPr/>
            <p:nvPr/>
          </p:nvSpPr>
          <p:spPr>
            <a:xfrm>
              <a:off x="985104" y="4502717"/>
              <a:ext cx="5523250" cy="106680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ángulo 22"/>
            <p:cNvSpPr/>
            <p:nvPr/>
          </p:nvSpPr>
          <p:spPr>
            <a:xfrm>
              <a:off x="1494179" y="4857018"/>
              <a:ext cx="5523250" cy="1066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2560" tIns="162560" rIns="162560" bIns="162560" numCol="1" spcCol="1270" anchor="ctr" anchorCtr="0">
              <a:noAutofit/>
            </a:bodyPr>
            <a:lstStyle/>
            <a:p>
              <a:pPr algn="ctr" defTabSz="1016047">
                <a:lnSpc>
                  <a:spcPct val="90000"/>
                </a:lnSpc>
                <a:spcBef>
                  <a:spcPct val="0"/>
                </a:spcBef>
                <a:spcAft>
                  <a:spcPct val="35000"/>
                </a:spcAft>
              </a:pPr>
              <a:r>
                <a:rPr lang="es-ES" sz="2709" dirty="0"/>
                <a:t>PAC</a:t>
              </a:r>
              <a:endParaRPr lang="es-PE" sz="2286" dirty="0"/>
            </a:p>
          </p:txBody>
        </p:sp>
      </p:grpSp>
      <p:sp>
        <p:nvSpPr>
          <p:cNvPr id="24" name="Shape 198"/>
          <p:cNvSpPr/>
          <p:nvPr/>
        </p:nvSpPr>
        <p:spPr>
          <a:xfrm>
            <a:off x="9505638" y="2380619"/>
            <a:ext cx="2647786" cy="1295400"/>
          </a:xfrm>
          <a:prstGeom prst="ellipse">
            <a:avLst/>
          </a:prstGeom>
          <a:solidFill>
            <a:srgbClr val="FF8700">
              <a:alpha val="85380"/>
            </a:srgbClr>
          </a:solidFill>
          <a:ln>
            <a:noFill/>
          </a:ln>
        </p:spPr>
        <p:txBody>
          <a:bodyPr spcFirstLastPara="1" wrap="square" lIns="81081" tIns="81081" rIns="81081" bIns="81081" anchor="ctr" anchorCtr="0">
            <a:noAutofit/>
          </a:bodyPr>
          <a:lstStyle/>
          <a:p>
            <a:pPr algn="ctr">
              <a:buClr>
                <a:srgbClr val="000000"/>
              </a:buClr>
              <a:buFont typeface="Arial"/>
              <a:buNone/>
            </a:pPr>
            <a:r>
              <a:rPr lang="es-PE" sz="1400" b="1" kern="0" dirty="0">
                <a:solidFill>
                  <a:srgbClr val="FFFFFF"/>
                </a:solidFill>
                <a:latin typeface="Roboto"/>
                <a:ea typeface="Roboto"/>
                <a:cs typeface="Roboto"/>
                <a:sym typeface="Roboto"/>
              </a:rPr>
              <a:t>Sistema Nacional de Abastecimiento emitirá reglas para formular el PAC</a:t>
            </a:r>
            <a:endParaRPr lang="en" sz="1400" b="1" i="1" kern="0"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48417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3"/>
          <p:cNvGraphicFramePr/>
          <p:nvPr>
            <p:extLst>
              <p:ext uri="{D42A27DB-BD31-4B8C-83A1-F6EECF244321}">
                <p14:modId xmlns:p14="http://schemas.microsoft.com/office/powerpoint/2010/main" val="4273038872"/>
              </p:ext>
            </p:extLst>
          </p:nvPr>
        </p:nvGraphicFramePr>
        <p:xfrm>
          <a:off x="4503792" y="1262215"/>
          <a:ext cx="7479713" cy="4870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1"/>
          <p:cNvSpPr/>
          <p:nvPr/>
        </p:nvSpPr>
        <p:spPr>
          <a:xfrm>
            <a:off x="3033856" y="226590"/>
            <a:ext cx="8949649" cy="1117229"/>
          </a:xfrm>
          <a:prstGeom prst="rect">
            <a:avLst/>
          </a:prstGeom>
        </p:spPr>
        <p:txBody>
          <a:bodyPr wrap="square">
            <a:spAutoFit/>
          </a:bodyPr>
          <a:lstStyle/>
          <a:p>
            <a:pPr algn="ctr" fontAlgn="auto">
              <a:lnSpc>
                <a:spcPct val="90000"/>
              </a:lnSpc>
              <a:spcBef>
                <a:spcPct val="0"/>
              </a:spcBef>
              <a:spcAft>
                <a:spcPts val="0"/>
              </a:spcAft>
            </a:pPr>
            <a:r>
              <a:rPr lang="es-PE" sz="3700" b="1" spc="-50" dirty="0">
                <a:latin typeface="Calibri "/>
              </a:rPr>
              <a:t>Normativa de Contrataciones del Estado - </a:t>
            </a:r>
            <a:r>
              <a:rPr lang="es-PE" sz="3700" b="1" spc="-50" dirty="0">
                <a:solidFill>
                  <a:srgbClr val="FF0000"/>
                </a:solidFill>
                <a:latin typeface="Calibri "/>
              </a:rPr>
              <a:t>NCE</a:t>
            </a:r>
          </a:p>
        </p:txBody>
      </p:sp>
      <p:grpSp>
        <p:nvGrpSpPr>
          <p:cNvPr id="8" name="7 Grupo"/>
          <p:cNvGrpSpPr/>
          <p:nvPr/>
        </p:nvGrpSpPr>
        <p:grpSpPr>
          <a:xfrm>
            <a:off x="609600" y="2083450"/>
            <a:ext cx="3084460" cy="1542360"/>
            <a:chOff x="3481981" y="35699"/>
            <a:chExt cx="3084460" cy="1542360"/>
          </a:xfrm>
          <a:scene3d>
            <a:camera prst="orthographicFront"/>
            <a:lightRig rig="flat" dir="t"/>
          </a:scene3d>
        </p:grpSpPr>
        <p:sp>
          <p:nvSpPr>
            <p:cNvPr id="9" name="8 Elipse"/>
            <p:cNvSpPr/>
            <p:nvPr/>
          </p:nvSpPr>
          <p:spPr>
            <a:xfrm>
              <a:off x="3481981" y="35699"/>
              <a:ext cx="3084460" cy="1542360"/>
            </a:xfrm>
            <a:prstGeom prst="ellipse">
              <a:avLst/>
            </a:prstGeom>
            <a:solidFill>
              <a:schemeClr val="tx1"/>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0" name="Elipse 4"/>
            <p:cNvSpPr/>
            <p:nvPr/>
          </p:nvSpPr>
          <p:spPr>
            <a:xfrm>
              <a:off x="3933690" y="261572"/>
              <a:ext cx="2181042" cy="10906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b="1" kern="1200" dirty="0">
                  <a:solidFill>
                    <a:schemeClr val="bg1"/>
                  </a:solidFill>
                </a:rPr>
                <a:t>Art. 76 de la Constitución Política del Perú</a:t>
              </a:r>
              <a:endParaRPr lang="es-ES" sz="1800" b="1" kern="1200" dirty="0">
                <a:solidFill>
                  <a:schemeClr val="bg1"/>
                </a:solidFill>
              </a:endParaRPr>
            </a:p>
          </p:txBody>
        </p:sp>
      </p:grpSp>
      <p:sp>
        <p:nvSpPr>
          <p:cNvPr id="12" name="CuadroTexto 11"/>
          <p:cNvSpPr txBox="1"/>
          <p:nvPr/>
        </p:nvSpPr>
        <p:spPr>
          <a:xfrm>
            <a:off x="3962400" y="2304237"/>
            <a:ext cx="3845577" cy="1083374"/>
          </a:xfrm>
          <a:prstGeom prst="rect">
            <a:avLst/>
          </a:prstGeom>
          <a:noFill/>
          <a:ln>
            <a:solidFill>
              <a:schemeClr val="tx1"/>
            </a:solidFill>
          </a:ln>
        </p:spPr>
        <p:txBody>
          <a:bodyPr wrap="square" lIns="97536" tIns="48768" rIns="97536" bIns="48768" rtlCol="0">
            <a:spAutoFit/>
          </a:bodyPr>
          <a:lstStyle/>
          <a:p>
            <a:pPr marL="304814" indent="-304814">
              <a:buFont typeface="Wingdings" panose="05000000000000000000" pitchFamily="2" charset="2"/>
              <a:buChar char="§"/>
            </a:pPr>
            <a:r>
              <a:rPr lang="es-PE" sz="1600" b="1" dirty="0">
                <a:latin typeface="Calibri"/>
              </a:rPr>
              <a:t>Ley Nº 30225</a:t>
            </a:r>
            <a:r>
              <a:rPr lang="es-PE" sz="1600" dirty="0">
                <a:latin typeface="Calibri"/>
              </a:rPr>
              <a:t>, modificada mediante D.L. Nº 1444 (vigente desde el 30/01/2019).</a:t>
            </a:r>
          </a:p>
          <a:p>
            <a:pPr marL="304814" indent="-304814">
              <a:buFont typeface="Wingdings" panose="05000000000000000000" pitchFamily="2" charset="2"/>
              <a:buChar char="§"/>
            </a:pPr>
            <a:r>
              <a:rPr lang="es-PE" sz="1600" b="1" dirty="0">
                <a:latin typeface="Calibri"/>
              </a:rPr>
              <a:t>D.S. Nº 082-2019-EF </a:t>
            </a:r>
            <a:r>
              <a:rPr lang="es-PE" sz="1600" dirty="0">
                <a:latin typeface="Calibri"/>
              </a:rPr>
              <a:t>T.U.O. de la Ley Nº 30225.</a:t>
            </a:r>
            <a:endParaRPr lang="es-PE" sz="1600" b="1" dirty="0">
              <a:latin typeface="Calibri"/>
            </a:endParaRPr>
          </a:p>
        </p:txBody>
      </p:sp>
      <p:sp>
        <p:nvSpPr>
          <p:cNvPr id="13" name="CuadroTexto 12"/>
          <p:cNvSpPr txBox="1"/>
          <p:nvPr/>
        </p:nvSpPr>
        <p:spPr>
          <a:xfrm>
            <a:off x="3962399" y="3573832"/>
            <a:ext cx="3845577" cy="837152"/>
          </a:xfrm>
          <a:prstGeom prst="rect">
            <a:avLst/>
          </a:prstGeom>
          <a:noFill/>
          <a:ln>
            <a:solidFill>
              <a:schemeClr val="tx1"/>
            </a:solidFill>
          </a:ln>
        </p:spPr>
        <p:txBody>
          <a:bodyPr wrap="square" lIns="97536" tIns="48768" rIns="97536" bIns="48768" rtlCol="0">
            <a:spAutoFit/>
          </a:bodyPr>
          <a:lstStyle/>
          <a:p>
            <a:pPr marL="304814" indent="-304814">
              <a:buFont typeface="Wingdings" panose="05000000000000000000" pitchFamily="2" charset="2"/>
              <a:buChar char="§"/>
            </a:pPr>
            <a:r>
              <a:rPr lang="es-PE" sz="1600" b="1" dirty="0">
                <a:latin typeface="Calibri"/>
              </a:rPr>
              <a:t>D.S. Nº 344-2018-EF </a:t>
            </a:r>
            <a:r>
              <a:rPr lang="es-PE" sz="1600" dirty="0">
                <a:latin typeface="Calibri"/>
              </a:rPr>
              <a:t>(vigente desde el 30/01/2019), modificado mediante D.S. N° 377-2019-EF.</a:t>
            </a:r>
          </a:p>
        </p:txBody>
      </p:sp>
      <p:sp>
        <p:nvSpPr>
          <p:cNvPr id="14" name="CuadroTexto 13"/>
          <p:cNvSpPr txBox="1"/>
          <p:nvPr/>
        </p:nvSpPr>
        <p:spPr>
          <a:xfrm>
            <a:off x="3940436" y="4866873"/>
            <a:ext cx="3867540" cy="1083374"/>
          </a:xfrm>
          <a:prstGeom prst="rect">
            <a:avLst/>
          </a:prstGeom>
          <a:noFill/>
          <a:ln>
            <a:solidFill>
              <a:schemeClr val="tx1"/>
            </a:solidFill>
          </a:ln>
        </p:spPr>
        <p:txBody>
          <a:bodyPr wrap="square" lIns="97536" tIns="48768" rIns="97536" bIns="48768" rtlCol="0">
            <a:spAutoFit/>
          </a:bodyPr>
          <a:lstStyle/>
          <a:p>
            <a:pPr marL="304814" indent="-304814">
              <a:buFont typeface="Wingdings" panose="05000000000000000000" pitchFamily="2" charset="2"/>
              <a:buChar char="§"/>
            </a:pPr>
            <a:r>
              <a:rPr lang="es-PE" sz="1600" dirty="0">
                <a:latin typeface="Calibri"/>
              </a:rPr>
              <a:t>Directiva RNP</a:t>
            </a:r>
          </a:p>
          <a:p>
            <a:pPr marL="304814" indent="-304814">
              <a:buFont typeface="Wingdings" panose="05000000000000000000" pitchFamily="2" charset="2"/>
              <a:buChar char="§"/>
            </a:pPr>
            <a:r>
              <a:rPr lang="es-PE" sz="1600" dirty="0">
                <a:latin typeface="Calibri"/>
              </a:rPr>
              <a:t>Directiva SEACE</a:t>
            </a:r>
          </a:p>
          <a:p>
            <a:pPr marL="304814" indent="-304814">
              <a:buFont typeface="Wingdings" panose="05000000000000000000" pitchFamily="2" charset="2"/>
              <a:buChar char="§"/>
            </a:pPr>
            <a:r>
              <a:rPr lang="es-PE" sz="1600" dirty="0">
                <a:latin typeface="Calibri"/>
              </a:rPr>
              <a:t>Directiva consorcios</a:t>
            </a:r>
          </a:p>
          <a:p>
            <a:pPr marL="304814" indent="-304814">
              <a:buFont typeface="Wingdings" panose="05000000000000000000" pitchFamily="2" charset="2"/>
              <a:buChar char="§"/>
            </a:pPr>
            <a:r>
              <a:rPr lang="es-PE" sz="1600" dirty="0">
                <a:latin typeface="Calibri"/>
              </a:rPr>
              <a:t>(…)</a:t>
            </a:r>
          </a:p>
        </p:txBody>
      </p:sp>
      <p:sp>
        <p:nvSpPr>
          <p:cNvPr id="5" name="Esquina doblada 4"/>
          <p:cNvSpPr/>
          <p:nvPr/>
        </p:nvSpPr>
        <p:spPr>
          <a:xfrm>
            <a:off x="489010" y="4525306"/>
            <a:ext cx="2189985" cy="1417978"/>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ADICIONALMENTE EXISTEN REGÍMENES LEGALES DE CONTRATACIÓN</a:t>
            </a:r>
            <a:endParaRPr lang="en-US" dirty="0">
              <a:solidFill>
                <a:schemeClr val="tx1"/>
              </a:solidFill>
            </a:endParaRPr>
          </a:p>
        </p:txBody>
      </p:sp>
    </p:spTree>
    <p:extLst>
      <p:ext uri="{BB962C8B-B14F-4D97-AF65-F5344CB8AC3E}">
        <p14:creationId xmlns:p14="http://schemas.microsoft.com/office/powerpoint/2010/main" val="6082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2" grpId="0" animBg="1"/>
      <p:bldP spid="13" grpId="0" animBg="1"/>
      <p:bldP spid="14" grpId="0" animBg="1"/>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2229" y="838200"/>
            <a:ext cx="12424229" cy="661720"/>
          </a:xfrm>
          <a:prstGeom prst="rect">
            <a:avLst/>
          </a:prstGeom>
        </p:spPr>
        <p:txBody>
          <a:bodyPr wrap="square">
            <a:spAutoFit/>
          </a:bodyPr>
          <a:lstStyle/>
          <a:p>
            <a:pPr algn="ctr" defTabSz="996918" fontAlgn="auto">
              <a:spcBef>
                <a:spcPts val="0"/>
              </a:spcBef>
              <a:spcAft>
                <a:spcPts val="0"/>
              </a:spcAft>
            </a:pPr>
            <a:r>
              <a:rPr lang="es-PE" sz="3700" b="1" spc="-50" dirty="0">
                <a:solidFill>
                  <a:srgbClr val="FF0000"/>
                </a:solidFill>
                <a:latin typeface="Calibri "/>
              </a:rPr>
              <a:t>Ámbito de aplicación </a:t>
            </a:r>
            <a:r>
              <a:rPr lang="es-PE" sz="3700" b="1" spc="-50" dirty="0">
                <a:latin typeface="Calibri "/>
              </a:rPr>
              <a:t>de la NCE</a:t>
            </a:r>
          </a:p>
        </p:txBody>
      </p:sp>
      <p:graphicFrame>
        <p:nvGraphicFramePr>
          <p:cNvPr id="7" name="Diagrama 6"/>
          <p:cNvGraphicFramePr/>
          <p:nvPr/>
        </p:nvGraphicFramePr>
        <p:xfrm>
          <a:off x="943428" y="1713011"/>
          <a:ext cx="5428343" cy="383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6810703" y="2286000"/>
          <a:ext cx="4238298" cy="37892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16"/>
          <p:cNvSpPr txBox="1"/>
          <p:nvPr/>
        </p:nvSpPr>
        <p:spPr>
          <a:xfrm>
            <a:off x="1409892" y="5659644"/>
            <a:ext cx="1823384" cy="489365"/>
          </a:xfrm>
          <a:prstGeom prst="rect">
            <a:avLst/>
          </a:prstGeom>
          <a:ln/>
        </p:spPr>
        <p:style>
          <a:lnRef idx="1">
            <a:schemeClr val="accent3"/>
          </a:lnRef>
          <a:fillRef idx="1003">
            <a:schemeClr val="lt1"/>
          </a:fillRef>
          <a:effectRef idx="1">
            <a:schemeClr val="accent3"/>
          </a:effectRef>
          <a:fontRef idx="minor">
            <a:schemeClr val="dk1"/>
          </a:fontRef>
        </p:style>
        <p:txBody>
          <a:bodyPr wrap="square" lIns="97536" tIns="48768" rIns="97536" bIns="48768" rtlCol="0">
            <a:spAutoFit/>
          </a:bodyPr>
          <a:lstStyle/>
          <a:p>
            <a:pPr algn="ctr">
              <a:buClrTx/>
            </a:pPr>
            <a:r>
              <a:rPr lang="es-PE" sz="1270" b="1" dirty="0">
                <a:solidFill>
                  <a:schemeClr val="tx1"/>
                </a:solidFill>
                <a:latin typeface="Calibri"/>
              </a:rPr>
              <a:t>OPINIÓN</a:t>
            </a:r>
          </a:p>
          <a:p>
            <a:pPr algn="ctr">
              <a:buClrTx/>
            </a:pPr>
            <a:r>
              <a:rPr lang="es-PE" sz="1270" b="1" dirty="0">
                <a:solidFill>
                  <a:schemeClr val="tx1"/>
                </a:solidFill>
                <a:latin typeface="Calibri"/>
              </a:rPr>
              <a:t>N° 005-2019/DTN</a:t>
            </a:r>
          </a:p>
        </p:txBody>
      </p:sp>
      <p:sp>
        <p:nvSpPr>
          <p:cNvPr id="9" name="CuadroTexto 16"/>
          <p:cNvSpPr txBox="1"/>
          <p:nvPr/>
        </p:nvSpPr>
        <p:spPr>
          <a:xfrm>
            <a:off x="4323522" y="5659644"/>
            <a:ext cx="1823384" cy="489365"/>
          </a:xfrm>
          <a:prstGeom prst="rect">
            <a:avLst/>
          </a:prstGeom>
          <a:ln/>
        </p:spPr>
        <p:style>
          <a:lnRef idx="1">
            <a:schemeClr val="accent3"/>
          </a:lnRef>
          <a:fillRef idx="1003">
            <a:schemeClr val="lt1"/>
          </a:fillRef>
          <a:effectRef idx="1">
            <a:schemeClr val="accent3"/>
          </a:effectRef>
          <a:fontRef idx="minor">
            <a:schemeClr val="dk1"/>
          </a:fontRef>
        </p:style>
        <p:txBody>
          <a:bodyPr wrap="square" lIns="97536" tIns="48768" rIns="97536" bIns="48768" rtlCol="0">
            <a:spAutoFit/>
          </a:bodyPr>
          <a:lstStyle/>
          <a:p>
            <a:pPr algn="ctr">
              <a:buClrTx/>
            </a:pPr>
            <a:r>
              <a:rPr lang="es-PE" sz="1270" b="1" dirty="0">
                <a:solidFill>
                  <a:schemeClr val="tx1"/>
                </a:solidFill>
                <a:latin typeface="Calibri"/>
              </a:rPr>
              <a:t>OPINIÓN</a:t>
            </a:r>
          </a:p>
          <a:p>
            <a:pPr algn="ctr">
              <a:buClrTx/>
            </a:pPr>
            <a:r>
              <a:rPr lang="es-PE" sz="1270" b="1" dirty="0">
                <a:solidFill>
                  <a:schemeClr val="tx1"/>
                </a:solidFill>
                <a:latin typeface="Calibri"/>
              </a:rPr>
              <a:t>N° 198-2018/DTN</a:t>
            </a:r>
          </a:p>
        </p:txBody>
      </p:sp>
      <p:sp>
        <p:nvSpPr>
          <p:cNvPr id="10" name="CuadroTexto 16"/>
          <p:cNvSpPr txBox="1"/>
          <p:nvPr/>
        </p:nvSpPr>
        <p:spPr>
          <a:xfrm>
            <a:off x="10287000" y="1600200"/>
            <a:ext cx="1366184" cy="304800"/>
          </a:xfrm>
          <a:prstGeom prst="rect">
            <a:avLst/>
          </a:prstGeom>
          <a:solidFill>
            <a:schemeClr val="bg1"/>
          </a:solidFill>
          <a:ln w="28575" cmpd="tri">
            <a:solidFill>
              <a:schemeClr val="tx1"/>
            </a:solidFill>
            <a:prstDash val="sysDot"/>
          </a:ln>
        </p:spPr>
        <p:style>
          <a:lnRef idx="1">
            <a:schemeClr val="accent1"/>
          </a:lnRef>
          <a:fillRef idx="2">
            <a:schemeClr val="accent1"/>
          </a:fillRef>
          <a:effectRef idx="1">
            <a:schemeClr val="accent1"/>
          </a:effectRef>
          <a:fontRef idx="minor">
            <a:schemeClr val="dk1"/>
          </a:fontRef>
        </p:style>
        <p:txBody>
          <a:bodyPr wrap="square" lIns="97536" tIns="48768" rIns="97536" bIns="48768" rtlCol="0">
            <a:spAutoFit/>
          </a:bodyPr>
          <a:lstStyle/>
          <a:p>
            <a:pPr algn="ctr">
              <a:buClrTx/>
            </a:pPr>
            <a:r>
              <a:rPr lang="es-PE" sz="1270" b="1" dirty="0">
                <a:solidFill>
                  <a:schemeClr val="tx1"/>
                </a:solidFill>
                <a:latin typeface="Calibri"/>
              </a:rPr>
              <a:t>Art. 3 LEY</a:t>
            </a:r>
          </a:p>
        </p:txBody>
      </p:sp>
    </p:spTree>
    <p:extLst>
      <p:ext uri="{BB962C8B-B14F-4D97-AF65-F5344CB8AC3E}">
        <p14:creationId xmlns:p14="http://schemas.microsoft.com/office/powerpoint/2010/main" val="382510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5" grpId="0">
        <p:bldAsOne/>
      </p:bldGraphic>
      <p:bldP spid="8" grpId="0" animBg="1"/>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3189" y="845501"/>
            <a:ext cx="10938811" cy="661720"/>
          </a:xfrm>
          <a:prstGeom prst="rect">
            <a:avLst/>
          </a:prstGeom>
        </p:spPr>
        <p:txBody>
          <a:bodyPr wrap="square">
            <a:spAutoFit/>
          </a:bodyPr>
          <a:lstStyle/>
          <a:p>
            <a:pPr algn="ctr" defTabSz="996918" fontAlgn="auto">
              <a:spcBef>
                <a:spcPts val="0"/>
              </a:spcBef>
              <a:spcAft>
                <a:spcPts val="0"/>
              </a:spcAft>
            </a:pPr>
            <a:r>
              <a:rPr lang="es-PE" sz="3700" b="1" spc="-50" dirty="0">
                <a:solidFill>
                  <a:srgbClr val="FF0000"/>
                </a:solidFill>
                <a:latin typeface="Calibri "/>
              </a:rPr>
              <a:t>Supuestos excluidos </a:t>
            </a:r>
            <a:r>
              <a:rPr lang="es-PE" sz="3700" b="1" spc="-50" dirty="0">
                <a:latin typeface="Calibri "/>
              </a:rPr>
              <a:t>del ámbito de aplicación</a:t>
            </a:r>
          </a:p>
        </p:txBody>
      </p:sp>
      <p:graphicFrame>
        <p:nvGraphicFramePr>
          <p:cNvPr id="5" name="4 Diagrama"/>
          <p:cNvGraphicFramePr/>
          <p:nvPr/>
        </p:nvGraphicFramePr>
        <p:xfrm>
          <a:off x="457200" y="1910862"/>
          <a:ext cx="4238298" cy="3789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16"/>
          <p:cNvSpPr txBox="1"/>
          <p:nvPr/>
        </p:nvSpPr>
        <p:spPr>
          <a:xfrm>
            <a:off x="10287000" y="1600200"/>
            <a:ext cx="1366184" cy="304800"/>
          </a:xfrm>
          <a:prstGeom prst="rect">
            <a:avLst/>
          </a:prstGeom>
          <a:solidFill>
            <a:schemeClr val="bg1"/>
          </a:solidFill>
          <a:ln w="28575" cmpd="tri">
            <a:solidFill>
              <a:schemeClr val="tx1"/>
            </a:solidFill>
            <a:prstDash val="sysDot"/>
          </a:ln>
        </p:spPr>
        <p:style>
          <a:lnRef idx="1">
            <a:schemeClr val="accent1"/>
          </a:lnRef>
          <a:fillRef idx="2">
            <a:schemeClr val="accent1"/>
          </a:fillRef>
          <a:effectRef idx="1">
            <a:schemeClr val="accent1"/>
          </a:effectRef>
          <a:fontRef idx="minor">
            <a:schemeClr val="dk1"/>
          </a:fontRef>
        </p:style>
        <p:txBody>
          <a:bodyPr wrap="square" lIns="97536" tIns="48768" rIns="97536" bIns="48768" rtlCol="0">
            <a:spAutoFit/>
          </a:bodyPr>
          <a:lstStyle/>
          <a:p>
            <a:pPr algn="ctr">
              <a:buClrTx/>
            </a:pPr>
            <a:r>
              <a:rPr lang="es-PE" sz="1270" b="1" dirty="0">
                <a:solidFill>
                  <a:schemeClr val="tx1"/>
                </a:solidFill>
                <a:latin typeface="Calibri"/>
              </a:rPr>
              <a:t>Art. 4 y 5 LEY</a:t>
            </a:r>
          </a:p>
        </p:txBody>
      </p:sp>
      <p:graphicFrame>
        <p:nvGraphicFramePr>
          <p:cNvPr id="11" name="Diagrama 10">
            <a:extLst>
              <a:ext uri="{FF2B5EF4-FFF2-40B4-BE49-F238E27FC236}">
                <a16:creationId xmlns:a16="http://schemas.microsoft.com/office/drawing/2014/main" id="{CBD153A3-F092-4DD0-BECB-13DECD0ACE2F}"/>
              </a:ext>
            </a:extLst>
          </p:cNvPr>
          <p:cNvGraphicFramePr/>
          <p:nvPr/>
        </p:nvGraphicFramePr>
        <p:xfrm>
          <a:off x="5087663" y="1752600"/>
          <a:ext cx="5351737" cy="36190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Signo de multiplicación 10">
            <a:extLst>
              <a:ext uri="{FF2B5EF4-FFF2-40B4-BE49-F238E27FC236}">
                <a16:creationId xmlns:a16="http://schemas.microsoft.com/office/drawing/2014/main" id="{1F00686B-6A7C-45B6-970C-99A95C90DF10}"/>
              </a:ext>
            </a:extLst>
          </p:cNvPr>
          <p:cNvSpPr/>
          <p:nvPr/>
        </p:nvSpPr>
        <p:spPr>
          <a:xfrm>
            <a:off x="7109523" y="1659620"/>
            <a:ext cx="4038600" cy="3804970"/>
          </a:xfrm>
          <a:prstGeom prst="mathMultiply">
            <a:avLst>
              <a:gd name="adj1" fmla="val 62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sp>
        <p:nvSpPr>
          <p:cNvPr id="13" name="Rectángulo 12"/>
          <p:cNvSpPr/>
          <p:nvPr/>
        </p:nvSpPr>
        <p:spPr>
          <a:xfrm>
            <a:off x="6596270" y="4772416"/>
            <a:ext cx="5303646" cy="1477328"/>
          </a:xfrm>
          <a:prstGeom prst="rect">
            <a:avLst/>
          </a:prstGeom>
        </p:spPr>
        <p:txBody>
          <a:bodyPr wrap="square">
            <a:spAutoFit/>
          </a:bodyPr>
          <a:lstStyle/>
          <a:p>
            <a:pPr algn="just"/>
            <a:r>
              <a:rPr lang="es-PE" dirty="0"/>
              <a:t>La Ley establece supuestos taxativos que, pese a verificarse en estos los criterios subjetivo y objetivo para la aplicación de la normativa de contrataciones del Estado, se encuentran fuera del ámbito de aplicación de esta. </a:t>
            </a:r>
            <a:endParaRPr lang="es-PE" dirty="0">
              <a:solidFill>
                <a:srgbClr val="FF0000"/>
              </a:solidFill>
            </a:endParaRPr>
          </a:p>
        </p:txBody>
      </p:sp>
    </p:spTree>
    <p:extLst>
      <p:ext uri="{BB962C8B-B14F-4D97-AF65-F5344CB8AC3E}">
        <p14:creationId xmlns:p14="http://schemas.microsoft.com/office/powerpoint/2010/main" val="45255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1" grpId="0">
        <p:bldAsOne/>
      </p:bldGraphic>
      <p:bldP spid="12" grpId="0" animBg="1"/>
      <p:bldP spid="1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3400" y="861646"/>
            <a:ext cx="12424229" cy="661720"/>
          </a:xfrm>
          <a:prstGeom prst="rect">
            <a:avLst/>
          </a:prstGeom>
        </p:spPr>
        <p:txBody>
          <a:bodyPr wrap="square">
            <a:spAutoFit/>
          </a:bodyPr>
          <a:lstStyle/>
          <a:p>
            <a:pPr algn="ctr" defTabSz="996918" fontAlgn="auto">
              <a:spcBef>
                <a:spcPts val="0"/>
              </a:spcBef>
              <a:spcAft>
                <a:spcPts val="0"/>
              </a:spcAft>
            </a:pPr>
            <a:r>
              <a:rPr lang="es-PE" sz="3700" b="1" spc="-50" dirty="0">
                <a:solidFill>
                  <a:srgbClr val="FF0000"/>
                </a:solidFill>
                <a:latin typeface="Calibri "/>
              </a:rPr>
              <a:t>Supuestos excluidos </a:t>
            </a:r>
            <a:r>
              <a:rPr lang="es-PE" sz="3700" b="1" spc="-50" dirty="0">
                <a:latin typeface="Calibri "/>
              </a:rPr>
              <a:t>del ámbito de aplicación</a:t>
            </a:r>
          </a:p>
        </p:txBody>
      </p:sp>
      <p:graphicFrame>
        <p:nvGraphicFramePr>
          <p:cNvPr id="3" name="Diagrama 2"/>
          <p:cNvGraphicFramePr/>
          <p:nvPr/>
        </p:nvGraphicFramePr>
        <p:xfrm>
          <a:off x="533400" y="1676400"/>
          <a:ext cx="11049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ww1.essalud.gob.pe/ofin/wp-content/themes/ofin/assets/img/lupa-of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4726" y="1192506"/>
            <a:ext cx="4090720" cy="409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8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7239000" y="852987"/>
            <a:ext cx="3886200" cy="609600"/>
            <a:chOff x="2397" y="210540"/>
            <a:chExt cx="2743201" cy="1510365"/>
          </a:xfrm>
          <a:solidFill>
            <a:schemeClr val="bg1"/>
          </a:solidFill>
        </p:grpSpPr>
        <p:sp>
          <p:nvSpPr>
            <p:cNvPr id="6" name="Rectángulo redondeado 5"/>
            <p:cNvSpPr/>
            <p:nvPr/>
          </p:nvSpPr>
          <p:spPr>
            <a:xfrm>
              <a:off x="2397" y="210540"/>
              <a:ext cx="2743201" cy="1510365"/>
            </a:xfrm>
            <a:prstGeom prst="roundRect">
              <a:avLst/>
            </a:prstGeom>
            <a:grpFill/>
            <a:ln w="38100">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ángulo 6"/>
            <p:cNvSpPr/>
            <p:nvPr/>
          </p:nvSpPr>
          <p:spPr>
            <a:xfrm>
              <a:off x="76127" y="284270"/>
              <a:ext cx="2595741" cy="13629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PE" sz="2000" kern="1200" dirty="0">
                  <a:solidFill>
                    <a:schemeClr val="tx1"/>
                  </a:solidFill>
                </a:rPr>
                <a:t>SUJETOS A SUPERVISIÓN</a:t>
              </a:r>
            </a:p>
          </p:txBody>
        </p:sp>
      </p:grpSp>
      <p:sp>
        <p:nvSpPr>
          <p:cNvPr id="2" name="Rectángulo 1"/>
          <p:cNvSpPr/>
          <p:nvPr/>
        </p:nvSpPr>
        <p:spPr>
          <a:xfrm>
            <a:off x="152400" y="806278"/>
            <a:ext cx="8229600" cy="661720"/>
          </a:xfrm>
          <a:prstGeom prst="rect">
            <a:avLst/>
          </a:prstGeom>
        </p:spPr>
        <p:txBody>
          <a:bodyPr wrap="square">
            <a:spAutoFit/>
          </a:bodyPr>
          <a:lstStyle/>
          <a:p>
            <a:pPr algn="ctr" defTabSz="996918" fontAlgn="auto">
              <a:spcBef>
                <a:spcPts val="0"/>
              </a:spcBef>
              <a:spcAft>
                <a:spcPts val="0"/>
              </a:spcAft>
            </a:pPr>
            <a:r>
              <a:rPr lang="es-PE" sz="3700" b="1" spc="-50" dirty="0">
                <a:solidFill>
                  <a:srgbClr val="FF0000"/>
                </a:solidFill>
                <a:latin typeface="Calibri "/>
              </a:rPr>
              <a:t>Supuestos excluidos</a:t>
            </a:r>
            <a:endParaRPr lang="es-PE" sz="3700" b="1" spc="-50" dirty="0">
              <a:latin typeface="Calibri "/>
            </a:endParaRPr>
          </a:p>
        </p:txBody>
      </p:sp>
      <p:pic>
        <p:nvPicPr>
          <p:cNvPr id="1026" name="Picture 2" descr="https://ww1.essalud.gob.pe/ofin/wp-content/themes/ofin/assets/img/lupa-of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2923" y="882745"/>
            <a:ext cx="2579077" cy="257907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11 Grupo"/>
          <p:cNvGrpSpPr/>
          <p:nvPr/>
        </p:nvGrpSpPr>
        <p:grpSpPr>
          <a:xfrm>
            <a:off x="381000" y="1752600"/>
            <a:ext cx="6010498" cy="579018"/>
            <a:chOff x="988608" y="33022"/>
            <a:chExt cx="5667082" cy="917994"/>
          </a:xfrm>
          <a:solidFill>
            <a:schemeClr val="accent2">
              <a:lumMod val="20000"/>
              <a:lumOff val="80000"/>
            </a:schemeClr>
          </a:solidFill>
        </p:grpSpPr>
        <p:sp>
          <p:nvSpPr>
            <p:cNvPr id="9" name="12 Redondear rectángulo de esquina del mismo lado"/>
            <p:cNvSpPr/>
            <p:nvPr/>
          </p:nvSpPr>
          <p:spPr>
            <a:xfrm rot="5400000">
              <a:off x="3363152" y="-2341522"/>
              <a:ext cx="917994" cy="5667081"/>
            </a:xfrm>
            <a:prstGeom prst="round2SameRect">
              <a:avLst/>
            </a:prstGeom>
            <a:grpFill/>
            <a:ln>
              <a:solidFill>
                <a:schemeClr val="bg1"/>
              </a:solidFill>
            </a:ln>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0" name="Redondear rectángulo de esquina del mismo lado 4"/>
            <p:cNvSpPr/>
            <p:nvPr/>
          </p:nvSpPr>
          <p:spPr>
            <a:xfrm>
              <a:off x="988609" y="33022"/>
              <a:ext cx="5667081" cy="917994"/>
            </a:xfrm>
            <a:prstGeom prst="rect">
              <a:avLst/>
            </a:prstGeom>
            <a:grpFill/>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373" tIns="9676" rIns="9676" bIns="9676" numCol="1" spcCol="1270" anchor="ctr" anchorCtr="0">
              <a:noAutofit/>
            </a:bodyPr>
            <a:lstStyle/>
            <a:p>
              <a:pPr marL="0" lvl="1" defTabSz="677365">
                <a:lnSpc>
                  <a:spcPct val="90000"/>
                </a:lnSpc>
                <a:spcBef>
                  <a:spcPct val="0"/>
                </a:spcBef>
                <a:spcAft>
                  <a:spcPct val="15000"/>
                </a:spcAft>
              </a:pPr>
              <a:r>
                <a:rPr lang="es-PE" sz="2032" b="1" dirty="0"/>
                <a:t>CONTRATACIONES IGUALES O MENORES A 8 UIT</a:t>
              </a:r>
              <a:endParaRPr lang="es-PE" sz="2032" dirty="0"/>
            </a:p>
          </p:txBody>
        </p:sp>
      </p:grpSp>
      <p:sp>
        <p:nvSpPr>
          <p:cNvPr id="14" name="17 Rectángulo"/>
          <p:cNvSpPr/>
          <p:nvPr/>
        </p:nvSpPr>
        <p:spPr>
          <a:xfrm>
            <a:off x="381000" y="2584659"/>
            <a:ext cx="8839200" cy="1338828"/>
          </a:xfrm>
          <a:prstGeom prst="rect">
            <a:avLst/>
          </a:prstGeom>
        </p:spPr>
        <p:txBody>
          <a:bodyPr wrap="square">
            <a:spAutoFit/>
          </a:bodyPr>
          <a:lstStyle/>
          <a:p>
            <a:pPr algn="just">
              <a:lnSpc>
                <a:spcPct val="150000"/>
              </a:lnSpc>
            </a:pPr>
            <a:r>
              <a:rPr lang="es-PE" dirty="0"/>
              <a:t>Las contrataciones cuyos montos sean iguales o inferiores a ocho (8) Unidades Impositivas Tributarias, vigentes al momento de la transacción. No aplica en las contrataciones de bienes y servicios incluidos en el Catálogo Electrónico de Acuerdo Marco.</a:t>
            </a:r>
          </a:p>
        </p:txBody>
      </p:sp>
      <p:sp>
        <p:nvSpPr>
          <p:cNvPr id="15" name="CuadroTexto 16"/>
          <p:cNvSpPr txBox="1"/>
          <p:nvPr/>
        </p:nvSpPr>
        <p:spPr>
          <a:xfrm>
            <a:off x="685800" y="4426499"/>
            <a:ext cx="1823384" cy="489365"/>
          </a:xfrm>
          <a:prstGeom prst="rect">
            <a:avLst/>
          </a:prstGeom>
          <a:ln/>
        </p:spPr>
        <p:style>
          <a:lnRef idx="1">
            <a:schemeClr val="accent3"/>
          </a:lnRef>
          <a:fillRef idx="1003">
            <a:schemeClr val="lt1"/>
          </a:fillRef>
          <a:effectRef idx="1">
            <a:schemeClr val="accent3"/>
          </a:effectRef>
          <a:fontRef idx="minor">
            <a:schemeClr val="dk1"/>
          </a:fontRef>
        </p:style>
        <p:txBody>
          <a:bodyPr wrap="square" lIns="97536" tIns="48768" rIns="97536" bIns="48768" rtlCol="0">
            <a:spAutoFit/>
          </a:bodyPr>
          <a:lstStyle/>
          <a:p>
            <a:pPr algn="ctr">
              <a:buClrTx/>
            </a:pPr>
            <a:r>
              <a:rPr lang="es-PE" sz="1270" b="1" dirty="0">
                <a:solidFill>
                  <a:schemeClr val="tx1"/>
                </a:solidFill>
                <a:latin typeface="Calibri"/>
              </a:rPr>
              <a:t>OPINIÓN</a:t>
            </a:r>
          </a:p>
          <a:p>
            <a:pPr algn="ctr">
              <a:buClrTx/>
            </a:pPr>
            <a:r>
              <a:rPr lang="es-PE" sz="1270" b="1" dirty="0">
                <a:solidFill>
                  <a:schemeClr val="tx1"/>
                </a:solidFill>
                <a:latin typeface="Calibri"/>
              </a:rPr>
              <a:t>N° 128-2017/DTN</a:t>
            </a:r>
          </a:p>
        </p:txBody>
      </p:sp>
      <p:sp>
        <p:nvSpPr>
          <p:cNvPr id="16" name="Rectángulo 8"/>
          <p:cNvSpPr/>
          <p:nvPr/>
        </p:nvSpPr>
        <p:spPr>
          <a:xfrm>
            <a:off x="9448800" y="3236488"/>
            <a:ext cx="2431269" cy="561436"/>
          </a:xfrm>
          <a:prstGeom prst="rect">
            <a:avLst/>
          </a:prstGeom>
          <a:solidFill>
            <a:srgbClr val="4BACC6">
              <a:lumMod val="20000"/>
              <a:lumOff val="80000"/>
            </a:srgbClr>
          </a:solidFill>
          <a:ln w="25400" cap="flat" cmpd="sng" algn="ctr">
            <a:solidFill>
              <a:sysClr val="windowText" lastClr="00000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524" b="0" i="0" u="none" strike="noStrike" kern="0" cap="none" spc="0" normalizeH="0" baseline="0" noProof="0" dirty="0">
                <a:ln>
                  <a:noFill/>
                </a:ln>
                <a:solidFill>
                  <a:prstClr val="black"/>
                </a:solidFill>
                <a:effectLst/>
                <a:uLnTx/>
                <a:uFillTx/>
                <a:latin typeface="Calibri"/>
                <a:ea typeface="+mn-ea"/>
                <a:cs typeface="+mn-cs"/>
              </a:rPr>
              <a:t>SE APLICAN LOS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524" b="0" i="0" u="none" strike="noStrike" kern="0" cap="none" spc="0" normalizeH="0" baseline="0" noProof="0" dirty="0">
                <a:ln>
                  <a:noFill/>
                </a:ln>
                <a:solidFill>
                  <a:prstClr val="black"/>
                </a:solidFill>
                <a:effectLst/>
                <a:uLnTx/>
                <a:uFillTx/>
                <a:latin typeface="Calibri"/>
                <a:ea typeface="+mn-ea"/>
                <a:cs typeface="+mn-cs"/>
              </a:rPr>
              <a:t>IMPEDIMENTOS</a:t>
            </a:r>
          </a:p>
        </p:txBody>
      </p:sp>
      <p:sp>
        <p:nvSpPr>
          <p:cNvPr id="17" name="Rectángulo 8"/>
          <p:cNvSpPr/>
          <p:nvPr/>
        </p:nvSpPr>
        <p:spPr>
          <a:xfrm>
            <a:off x="3048000" y="4273189"/>
            <a:ext cx="8382000" cy="152298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PE" sz="1524" dirty="0"/>
              <a:t>Deben desarrollarse bajo </a:t>
            </a:r>
            <a:r>
              <a:rPr lang="es-PE" sz="1524" b="1" u="sng" dirty="0"/>
              <a:t>lineamientos establecidos en sus normas de organización interna</a:t>
            </a:r>
            <a:r>
              <a:rPr lang="es-PE" sz="1524" dirty="0"/>
              <a:t>, en el marco de los principios que regulan la contratación pública, en razón de lo cual determinarán los mecanismos apropiados para garantizar la eficiencia y transparencia en el uso de los recursos públicos.</a:t>
            </a:r>
          </a:p>
          <a:p>
            <a:pPr algn="just"/>
            <a:endParaRPr lang="es-PE" sz="1524" dirty="0"/>
          </a:p>
          <a:p>
            <a:pPr algn="just"/>
            <a:r>
              <a:rPr lang="es-PE" sz="1600" dirty="0"/>
              <a:t>Las Entidades pueden implementar en tales lineamientos </a:t>
            </a:r>
            <a:r>
              <a:rPr lang="es-PE" sz="1600" u="sng" dirty="0"/>
              <a:t>mecanismos similares a los establecidos en la normativa de contrataciones del Estado</a:t>
            </a:r>
            <a:r>
              <a:rPr lang="es-PE" sz="1600" dirty="0"/>
              <a:t>. </a:t>
            </a:r>
            <a:endParaRPr lang="es-PE" sz="1600" kern="0" dirty="0">
              <a:solidFill>
                <a:srgbClr val="FF0000"/>
              </a:solidFill>
            </a:endParaRPr>
          </a:p>
        </p:txBody>
      </p:sp>
    </p:spTree>
    <p:extLst>
      <p:ext uri="{BB962C8B-B14F-4D97-AF65-F5344CB8AC3E}">
        <p14:creationId xmlns:p14="http://schemas.microsoft.com/office/powerpoint/2010/main" val="32204514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594274" y="4762970"/>
            <a:ext cx="2440474" cy="948723"/>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sz="2400" b="1" cap="all" dirty="0">
                <a:ln w="0"/>
                <a:solidFill>
                  <a:schemeClr val="tx1"/>
                </a:solidFill>
                <a:latin typeface="Calibri" panose="020F0502020204030204" pitchFamily="34" charset="0"/>
              </a:rPr>
              <a:t>MENOR E IGUAL A 8 UIT </a:t>
            </a:r>
          </a:p>
        </p:txBody>
      </p:sp>
      <p:cxnSp>
        <p:nvCxnSpPr>
          <p:cNvPr id="4" name="Conector recto 3"/>
          <p:cNvCxnSpPr/>
          <p:nvPr/>
        </p:nvCxnSpPr>
        <p:spPr>
          <a:xfrm flipV="1">
            <a:off x="437322" y="4399727"/>
            <a:ext cx="11237843" cy="66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3262822" y="4613765"/>
            <a:ext cx="2750881" cy="951030"/>
          </a:xfrm>
          <a:prstGeom prst="rect">
            <a:avLst/>
          </a:prstGeom>
        </p:spPr>
        <p:txBody>
          <a:bodyPr wrap="none">
            <a:spAutoFit/>
          </a:bodyPr>
          <a:lstStyle/>
          <a:p>
            <a:pPr marL="0" lvl="1" algn="ctr" defTabSz="573457">
              <a:lnSpc>
                <a:spcPct val="90000"/>
              </a:lnSpc>
              <a:spcBef>
                <a:spcPct val="0"/>
              </a:spcBef>
              <a:spcAft>
                <a:spcPct val="15000"/>
              </a:spcAft>
            </a:pPr>
            <a:r>
              <a:rPr lang="es-MX" sz="2000" b="1" cap="all" dirty="0">
                <a:ln w="0"/>
                <a:solidFill>
                  <a:srgbClr val="FF0000"/>
                </a:solidFill>
                <a:latin typeface="Calibri" panose="020F0502020204030204" pitchFamily="34" charset="0"/>
              </a:rPr>
              <a:t>HASTA </a:t>
            </a:r>
            <a:r>
              <a:rPr lang="es-MX" sz="3600" b="1" cap="all" dirty="0">
                <a:ln w="0"/>
                <a:solidFill>
                  <a:srgbClr val="FF0000"/>
                </a:solidFill>
                <a:latin typeface="Calibri" panose="020F0502020204030204" pitchFamily="34" charset="0"/>
              </a:rPr>
              <a:t>S/ 34,400</a:t>
            </a:r>
          </a:p>
          <a:p>
            <a:pPr marL="0" lvl="1" algn="ctr" defTabSz="573457">
              <a:lnSpc>
                <a:spcPct val="90000"/>
              </a:lnSpc>
              <a:spcBef>
                <a:spcPct val="0"/>
              </a:spcBef>
              <a:spcAft>
                <a:spcPct val="15000"/>
              </a:spcAft>
            </a:pPr>
            <a:r>
              <a:rPr lang="es-MX" sz="2000" b="1" cap="all" dirty="0">
                <a:ln w="0"/>
                <a:solidFill>
                  <a:srgbClr val="FF0000"/>
                </a:solidFill>
                <a:latin typeface="Calibri" panose="020F0502020204030204" pitchFamily="34" charset="0"/>
              </a:rPr>
              <a:t>AÑO 2020</a:t>
            </a:r>
            <a:endParaRPr lang="es-MX" sz="1600" b="1" cap="all" dirty="0">
              <a:ln w="0"/>
              <a:solidFill>
                <a:srgbClr val="FF0000"/>
              </a:solidFill>
              <a:latin typeface="Calibri" panose="020F0502020204030204" pitchFamily="34" charset="0"/>
            </a:endParaRPr>
          </a:p>
        </p:txBody>
      </p:sp>
      <p:sp>
        <p:nvSpPr>
          <p:cNvPr id="6" name="Forma libre 5"/>
          <p:cNvSpPr/>
          <p:nvPr/>
        </p:nvSpPr>
        <p:spPr>
          <a:xfrm>
            <a:off x="746674" y="2405206"/>
            <a:ext cx="2440474" cy="948723"/>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sz="2400" b="1" cap="all" dirty="0">
                <a:ln w="0"/>
                <a:solidFill>
                  <a:schemeClr val="tx1"/>
                </a:solidFill>
                <a:latin typeface="Calibri" panose="020F0502020204030204" pitchFamily="34" charset="0"/>
              </a:rPr>
              <a:t>MAYOR A </a:t>
            </a:r>
          </a:p>
          <a:p>
            <a:pPr marL="0" lvl="1" algn="ctr" defTabSz="573457">
              <a:lnSpc>
                <a:spcPct val="90000"/>
              </a:lnSpc>
              <a:spcBef>
                <a:spcPct val="0"/>
              </a:spcBef>
              <a:spcAft>
                <a:spcPct val="15000"/>
              </a:spcAft>
            </a:pPr>
            <a:r>
              <a:rPr lang="es-MX" sz="2400" b="1" cap="all" dirty="0">
                <a:ln w="0"/>
                <a:solidFill>
                  <a:schemeClr val="tx1"/>
                </a:solidFill>
                <a:latin typeface="Calibri" panose="020F0502020204030204" pitchFamily="34" charset="0"/>
              </a:rPr>
              <a:t>8 UIT </a:t>
            </a:r>
          </a:p>
        </p:txBody>
      </p:sp>
      <p:sp>
        <p:nvSpPr>
          <p:cNvPr id="7" name="Rectángulo 6"/>
          <p:cNvSpPr/>
          <p:nvPr/>
        </p:nvSpPr>
        <p:spPr>
          <a:xfrm>
            <a:off x="3181414" y="3231229"/>
            <a:ext cx="2898550" cy="951030"/>
          </a:xfrm>
          <a:prstGeom prst="rect">
            <a:avLst/>
          </a:prstGeom>
        </p:spPr>
        <p:txBody>
          <a:bodyPr wrap="none">
            <a:spAutoFit/>
          </a:bodyPr>
          <a:lstStyle/>
          <a:p>
            <a:pPr marL="0" lvl="1" algn="ctr" defTabSz="573457">
              <a:lnSpc>
                <a:spcPct val="90000"/>
              </a:lnSpc>
              <a:spcBef>
                <a:spcPct val="0"/>
              </a:spcBef>
              <a:spcAft>
                <a:spcPct val="15000"/>
              </a:spcAft>
            </a:pPr>
            <a:r>
              <a:rPr lang="es-MX" sz="2000" b="1" cap="all" dirty="0">
                <a:ln w="0"/>
                <a:solidFill>
                  <a:srgbClr val="FF0000"/>
                </a:solidFill>
                <a:latin typeface="Calibri" panose="020F0502020204030204" pitchFamily="34" charset="0"/>
              </a:rPr>
              <a:t>MÁS DE </a:t>
            </a:r>
            <a:r>
              <a:rPr lang="es-MX" sz="3600" b="1" cap="all" dirty="0">
                <a:ln w="0"/>
                <a:solidFill>
                  <a:srgbClr val="FF0000"/>
                </a:solidFill>
                <a:latin typeface="Calibri" panose="020F0502020204030204" pitchFamily="34" charset="0"/>
              </a:rPr>
              <a:t>S/ 34,400</a:t>
            </a:r>
          </a:p>
          <a:p>
            <a:pPr marL="0" lvl="1" algn="ctr" defTabSz="573457">
              <a:lnSpc>
                <a:spcPct val="90000"/>
              </a:lnSpc>
              <a:spcBef>
                <a:spcPct val="0"/>
              </a:spcBef>
              <a:spcAft>
                <a:spcPct val="15000"/>
              </a:spcAft>
            </a:pPr>
            <a:r>
              <a:rPr lang="es-MX" sz="2000" b="1" cap="all" dirty="0">
                <a:ln w="0"/>
                <a:solidFill>
                  <a:srgbClr val="FF0000"/>
                </a:solidFill>
                <a:latin typeface="Calibri" panose="020F0502020204030204" pitchFamily="34" charset="0"/>
              </a:rPr>
              <a:t>AÑO 2020</a:t>
            </a:r>
            <a:endParaRPr lang="es-MX" sz="1600" b="1" cap="all" dirty="0">
              <a:ln w="0"/>
              <a:solidFill>
                <a:srgbClr val="FF0000"/>
              </a:solidFill>
              <a:latin typeface="Calibri" panose="020F0502020204030204" pitchFamily="34" charset="0"/>
            </a:endParaRPr>
          </a:p>
        </p:txBody>
      </p:sp>
      <p:pic>
        <p:nvPicPr>
          <p:cNvPr id="8" name="Picture 2" descr="Cómo elegir proveedores chinos y consejos para minimizar riesg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609" y="1934442"/>
            <a:ext cx="2905677" cy="2355954"/>
          </a:xfrm>
          <a:prstGeom prst="rect">
            <a:avLst/>
          </a:prstGeom>
          <a:noFill/>
          <a:extLst>
            <a:ext uri="{909E8E84-426E-40DD-AFC4-6F175D3DCCD1}">
              <a14:hiddenFill xmlns:a14="http://schemas.microsoft.com/office/drawing/2010/main">
                <a:solidFill>
                  <a:srgbClr val="FFFFFF"/>
                </a:solidFill>
              </a14:hiddenFill>
            </a:ext>
          </a:extLst>
        </p:spPr>
      </p:pic>
      <p:sp>
        <p:nvSpPr>
          <p:cNvPr id="9" name="Forma libre 8"/>
          <p:cNvSpPr/>
          <p:nvPr/>
        </p:nvSpPr>
        <p:spPr>
          <a:xfrm>
            <a:off x="9189483" y="1828760"/>
            <a:ext cx="2485682" cy="887941"/>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accent1">
              <a:lumMod val="20000"/>
              <a:lumOff val="80000"/>
              <a:alpha val="90000"/>
            </a:schemeClr>
          </a:solidFill>
          <a:ln>
            <a:solidFill>
              <a:schemeClr val="bg2">
                <a:lumMod val="10000"/>
              </a:schemeClr>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sz="2200"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PROCEDIMIENTO DE SELECCIÓN</a:t>
            </a:r>
            <a:endParaRPr lang="es-PE" sz="220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10" name="Forma libre 9"/>
          <p:cNvSpPr/>
          <p:nvPr/>
        </p:nvSpPr>
        <p:spPr>
          <a:xfrm>
            <a:off x="9058919" y="4587378"/>
            <a:ext cx="2485682" cy="887941"/>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accent1">
              <a:lumMod val="20000"/>
              <a:lumOff val="80000"/>
              <a:alpha val="90000"/>
            </a:schemeClr>
          </a:solidFill>
          <a:ln>
            <a:solidFill>
              <a:schemeClr val="bg2">
                <a:lumMod val="10000"/>
              </a:schemeClr>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SIN PROCEDIMIENTO DE SELECCIÓN</a:t>
            </a:r>
            <a:endParaRPr lang="es-PE"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pic>
        <p:nvPicPr>
          <p:cNvPr id="11" name="Picture 4" descr="Mente Publicidad | DESARROLLO WEB, HOSTING EN PAN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964" y="4627209"/>
            <a:ext cx="2103783" cy="1577837"/>
          </a:xfrm>
          <a:prstGeom prst="rect">
            <a:avLst/>
          </a:prstGeom>
          <a:noFill/>
          <a:extLst>
            <a:ext uri="{909E8E84-426E-40DD-AFC4-6F175D3DCCD1}">
              <a14:hiddenFill xmlns:a14="http://schemas.microsoft.com/office/drawing/2010/main">
                <a:solidFill>
                  <a:srgbClr val="FFFFFF"/>
                </a:solidFill>
              </a14:hiddenFill>
            </a:ext>
          </a:extLst>
        </p:spPr>
      </p:pic>
      <p:sp>
        <p:nvSpPr>
          <p:cNvPr id="12" name="2 Rectángulo"/>
          <p:cNvSpPr/>
          <p:nvPr/>
        </p:nvSpPr>
        <p:spPr>
          <a:xfrm>
            <a:off x="8737276" y="3087082"/>
            <a:ext cx="3350665" cy="1015663"/>
          </a:xfrm>
          <a:prstGeom prst="rect">
            <a:avLst/>
          </a:prstGeom>
        </p:spPr>
        <p:txBody>
          <a:bodyPr wrap="square">
            <a:spAutoFit/>
          </a:bodyPr>
          <a:lstStyle/>
          <a:p>
            <a:pPr algn="ctr"/>
            <a:r>
              <a:rPr lang="es-PE" sz="2000" b="1" dirty="0">
                <a:latin typeface="Calibri" panose="020F0502020204030204" pitchFamily="34" charset="0"/>
                <a:cs typeface="Calibri" panose="020F0502020204030204" pitchFamily="34" charset="0"/>
              </a:rPr>
              <a:t>Requisitos y procedimientos establecidos en la Ley de Contrataciones del Estado</a:t>
            </a:r>
            <a:endParaRPr lang="es-PE" sz="2000" b="1" dirty="0"/>
          </a:p>
        </p:txBody>
      </p:sp>
      <p:sp>
        <p:nvSpPr>
          <p:cNvPr id="13" name="2 Rectángulo"/>
          <p:cNvSpPr/>
          <p:nvPr/>
        </p:nvSpPr>
        <p:spPr>
          <a:xfrm>
            <a:off x="8582349" y="5541610"/>
            <a:ext cx="3350665" cy="707886"/>
          </a:xfrm>
          <a:prstGeom prst="rect">
            <a:avLst/>
          </a:prstGeom>
        </p:spPr>
        <p:txBody>
          <a:bodyPr wrap="square">
            <a:spAutoFit/>
          </a:bodyPr>
          <a:lstStyle/>
          <a:p>
            <a:pPr algn="ctr"/>
            <a:r>
              <a:rPr lang="es-PE" sz="2000" b="1" dirty="0">
                <a:latin typeface="Calibri" panose="020F0502020204030204" pitchFamily="34" charset="0"/>
                <a:cs typeface="Calibri" panose="020F0502020204030204" pitchFamily="34" charset="0"/>
              </a:rPr>
              <a:t>Requisitos y procedimientos establecidos por la Entidad</a:t>
            </a:r>
            <a:endParaRPr lang="es-PE" sz="2000" b="1" dirty="0"/>
          </a:p>
        </p:txBody>
      </p:sp>
      <p:sp>
        <p:nvSpPr>
          <p:cNvPr id="14" name="Rectángulo 13"/>
          <p:cNvSpPr/>
          <p:nvPr/>
        </p:nvSpPr>
        <p:spPr>
          <a:xfrm>
            <a:off x="994203" y="751551"/>
            <a:ext cx="10938811" cy="1231106"/>
          </a:xfrm>
          <a:prstGeom prst="rect">
            <a:avLst/>
          </a:prstGeom>
        </p:spPr>
        <p:txBody>
          <a:bodyPr wrap="square">
            <a:spAutoFit/>
          </a:bodyPr>
          <a:lstStyle/>
          <a:p>
            <a:pPr algn="ctr" defTabSz="996918" fontAlgn="auto">
              <a:spcBef>
                <a:spcPts val="0"/>
              </a:spcBef>
              <a:spcAft>
                <a:spcPts val="0"/>
              </a:spcAft>
            </a:pPr>
            <a:r>
              <a:rPr lang="es-PE" sz="3700" b="1" spc="-50" dirty="0">
                <a:latin typeface="Calibri "/>
              </a:rPr>
              <a:t>Contrataciones en el marco de la NCE </a:t>
            </a:r>
          </a:p>
          <a:p>
            <a:pPr algn="ctr" defTabSz="996918" fontAlgn="auto">
              <a:spcBef>
                <a:spcPts val="0"/>
              </a:spcBef>
              <a:spcAft>
                <a:spcPts val="0"/>
              </a:spcAft>
            </a:pPr>
            <a:r>
              <a:rPr lang="es-PE" sz="3700" b="1" spc="-50" dirty="0">
                <a:latin typeface="Calibri "/>
              </a:rPr>
              <a:t>y fuera de ella</a:t>
            </a:r>
          </a:p>
        </p:txBody>
      </p:sp>
    </p:spTree>
    <p:extLst>
      <p:ext uri="{BB962C8B-B14F-4D97-AF65-F5344CB8AC3E}">
        <p14:creationId xmlns:p14="http://schemas.microsoft.com/office/powerpoint/2010/main" val="12195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2" grpId="0"/>
      <p:bldP spid="1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643970" y="1632144"/>
            <a:ext cx="2440474" cy="948723"/>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sz="2400" b="1" cap="all" dirty="0">
                <a:ln w="0"/>
                <a:solidFill>
                  <a:schemeClr val="tx1"/>
                </a:solidFill>
                <a:latin typeface="Calibri" panose="020F0502020204030204" pitchFamily="34" charset="0"/>
              </a:rPr>
              <a:t>MENOR E IGUAL A 8 UIT </a:t>
            </a:r>
          </a:p>
        </p:txBody>
      </p:sp>
      <p:sp>
        <p:nvSpPr>
          <p:cNvPr id="5" name="Rectángulo 4"/>
          <p:cNvSpPr/>
          <p:nvPr/>
        </p:nvSpPr>
        <p:spPr>
          <a:xfrm>
            <a:off x="3312518" y="1482939"/>
            <a:ext cx="2750881" cy="951030"/>
          </a:xfrm>
          <a:prstGeom prst="rect">
            <a:avLst/>
          </a:prstGeom>
        </p:spPr>
        <p:txBody>
          <a:bodyPr wrap="none">
            <a:spAutoFit/>
          </a:bodyPr>
          <a:lstStyle/>
          <a:p>
            <a:pPr marL="0" lvl="1" algn="ctr" defTabSz="573457">
              <a:lnSpc>
                <a:spcPct val="90000"/>
              </a:lnSpc>
              <a:spcBef>
                <a:spcPct val="0"/>
              </a:spcBef>
              <a:spcAft>
                <a:spcPct val="15000"/>
              </a:spcAft>
            </a:pPr>
            <a:r>
              <a:rPr lang="es-MX" sz="2000" b="1" cap="all" dirty="0">
                <a:ln w="0"/>
                <a:solidFill>
                  <a:srgbClr val="FF0000"/>
                </a:solidFill>
                <a:latin typeface="Calibri" panose="020F0502020204030204" pitchFamily="34" charset="0"/>
              </a:rPr>
              <a:t>HASTA </a:t>
            </a:r>
            <a:r>
              <a:rPr lang="es-MX" sz="3600" b="1" cap="all" dirty="0">
                <a:ln w="0"/>
                <a:solidFill>
                  <a:srgbClr val="FF0000"/>
                </a:solidFill>
                <a:latin typeface="Calibri" panose="020F0502020204030204" pitchFamily="34" charset="0"/>
              </a:rPr>
              <a:t>S/ 34,400</a:t>
            </a:r>
          </a:p>
          <a:p>
            <a:pPr marL="0" lvl="1" algn="ctr" defTabSz="573457">
              <a:lnSpc>
                <a:spcPct val="90000"/>
              </a:lnSpc>
              <a:spcBef>
                <a:spcPct val="0"/>
              </a:spcBef>
              <a:spcAft>
                <a:spcPct val="15000"/>
              </a:spcAft>
            </a:pPr>
            <a:r>
              <a:rPr lang="es-MX" sz="2000" b="1" cap="all" dirty="0">
                <a:ln w="0"/>
                <a:solidFill>
                  <a:srgbClr val="FF0000"/>
                </a:solidFill>
                <a:latin typeface="Calibri" panose="020F0502020204030204" pitchFamily="34" charset="0"/>
              </a:rPr>
              <a:t>AÑO 2020</a:t>
            </a:r>
            <a:endParaRPr lang="es-MX" sz="1600" b="1" cap="all" dirty="0">
              <a:ln w="0"/>
              <a:solidFill>
                <a:srgbClr val="FF0000"/>
              </a:solidFill>
              <a:latin typeface="Calibri" panose="020F0502020204030204" pitchFamily="34" charset="0"/>
            </a:endParaRPr>
          </a:p>
        </p:txBody>
      </p:sp>
      <p:sp>
        <p:nvSpPr>
          <p:cNvPr id="10" name="Forma libre 9"/>
          <p:cNvSpPr/>
          <p:nvPr/>
        </p:nvSpPr>
        <p:spPr>
          <a:xfrm>
            <a:off x="9108615" y="1456552"/>
            <a:ext cx="2485682" cy="887941"/>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accent1">
              <a:lumMod val="20000"/>
              <a:lumOff val="80000"/>
              <a:alpha val="90000"/>
            </a:schemeClr>
          </a:solidFill>
          <a:ln>
            <a:solidFill>
              <a:schemeClr val="bg2">
                <a:lumMod val="10000"/>
              </a:schemeClr>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SIN PROCEDIMIENTO DE SELECCIÓN</a:t>
            </a:r>
            <a:endParaRPr lang="es-PE"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pic>
        <p:nvPicPr>
          <p:cNvPr id="11" name="Picture 4" descr="Mente Publicidad | DESARROLLO WEB, HOSTING EN PAN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660" y="1496383"/>
            <a:ext cx="2103783" cy="1577837"/>
          </a:xfrm>
          <a:prstGeom prst="rect">
            <a:avLst/>
          </a:prstGeom>
          <a:noFill/>
          <a:extLst>
            <a:ext uri="{909E8E84-426E-40DD-AFC4-6F175D3DCCD1}">
              <a14:hiddenFill xmlns:a14="http://schemas.microsoft.com/office/drawing/2010/main">
                <a:solidFill>
                  <a:srgbClr val="FFFFFF"/>
                </a:solidFill>
              </a14:hiddenFill>
            </a:ext>
          </a:extLst>
        </p:spPr>
      </p:pic>
      <p:sp>
        <p:nvSpPr>
          <p:cNvPr id="13" name="2 Rectángulo"/>
          <p:cNvSpPr/>
          <p:nvPr/>
        </p:nvSpPr>
        <p:spPr>
          <a:xfrm>
            <a:off x="8632045" y="2410784"/>
            <a:ext cx="3350665" cy="707886"/>
          </a:xfrm>
          <a:prstGeom prst="rect">
            <a:avLst/>
          </a:prstGeom>
        </p:spPr>
        <p:txBody>
          <a:bodyPr wrap="square">
            <a:spAutoFit/>
          </a:bodyPr>
          <a:lstStyle/>
          <a:p>
            <a:pPr algn="ctr"/>
            <a:r>
              <a:rPr lang="es-PE" sz="2000" b="1" dirty="0">
                <a:latin typeface="Calibri" panose="020F0502020204030204" pitchFamily="34" charset="0"/>
                <a:cs typeface="Calibri" panose="020F0502020204030204" pitchFamily="34" charset="0"/>
              </a:rPr>
              <a:t>Requisitos y procedimientos establecidos por la Entidad</a:t>
            </a:r>
            <a:endParaRPr lang="es-PE" sz="2000" b="1" dirty="0"/>
          </a:p>
        </p:txBody>
      </p:sp>
      <p:sp>
        <p:nvSpPr>
          <p:cNvPr id="15" name="11 Rectángulo">
            <a:extLst>
              <a:ext uri="{FF2B5EF4-FFF2-40B4-BE49-F238E27FC236}">
                <a16:creationId xmlns:a16="http://schemas.microsoft.com/office/drawing/2014/main" id="{A446AE43-FD98-4DD4-9797-4FA8C7F28AFA}"/>
              </a:ext>
            </a:extLst>
          </p:cNvPr>
          <p:cNvSpPr/>
          <p:nvPr/>
        </p:nvSpPr>
        <p:spPr>
          <a:xfrm>
            <a:off x="895256" y="3787363"/>
            <a:ext cx="2417262" cy="57465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APLICAN IMPEDIMENTOS </a:t>
            </a:r>
          </a:p>
        </p:txBody>
      </p:sp>
      <p:sp>
        <p:nvSpPr>
          <p:cNvPr id="16" name="11 Rectángulo">
            <a:extLst>
              <a:ext uri="{FF2B5EF4-FFF2-40B4-BE49-F238E27FC236}">
                <a16:creationId xmlns:a16="http://schemas.microsoft.com/office/drawing/2014/main" id="{A446AE43-FD98-4DD4-9797-4FA8C7F28AFA}"/>
              </a:ext>
            </a:extLst>
          </p:cNvPr>
          <p:cNvSpPr/>
          <p:nvPr/>
        </p:nvSpPr>
        <p:spPr>
          <a:xfrm>
            <a:off x="4367326" y="3787363"/>
            <a:ext cx="2417262" cy="57465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SUJETO AL RÉGIMEN DE INFRACCIONES</a:t>
            </a:r>
          </a:p>
        </p:txBody>
      </p:sp>
      <p:sp>
        <p:nvSpPr>
          <p:cNvPr id="17" name="11 Rectángulo">
            <a:extLst>
              <a:ext uri="{FF2B5EF4-FFF2-40B4-BE49-F238E27FC236}">
                <a16:creationId xmlns:a16="http://schemas.microsoft.com/office/drawing/2014/main" id="{A446AE43-FD98-4DD4-9797-4FA8C7F28AFA}"/>
              </a:ext>
            </a:extLst>
          </p:cNvPr>
          <p:cNvSpPr/>
          <p:nvPr/>
        </p:nvSpPr>
        <p:spPr>
          <a:xfrm>
            <a:off x="2879769" y="5004352"/>
            <a:ext cx="3103587" cy="57465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SE REGISTRAN EN EL SEACE (DESDE 1 UIT) 10 D/H DEL MES SIGUIENTE</a:t>
            </a:r>
          </a:p>
        </p:txBody>
      </p:sp>
      <p:sp>
        <p:nvSpPr>
          <p:cNvPr id="18" name="11 Rectángulo">
            <a:extLst>
              <a:ext uri="{FF2B5EF4-FFF2-40B4-BE49-F238E27FC236}">
                <a16:creationId xmlns:a16="http://schemas.microsoft.com/office/drawing/2014/main" id="{A446AE43-FD98-4DD4-9797-4FA8C7F28AFA}"/>
              </a:ext>
            </a:extLst>
          </p:cNvPr>
          <p:cNvSpPr/>
          <p:nvPr/>
        </p:nvSpPr>
        <p:spPr>
          <a:xfrm>
            <a:off x="6784588" y="5004351"/>
            <a:ext cx="3103587" cy="57465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SE DEBE CONTAR CON INSCRIPCIÓN EN EL RNP (DESDE 1 UIT)</a:t>
            </a:r>
          </a:p>
        </p:txBody>
      </p:sp>
    </p:spTree>
    <p:extLst>
      <p:ext uri="{BB962C8B-B14F-4D97-AF65-F5344CB8AC3E}">
        <p14:creationId xmlns:p14="http://schemas.microsoft.com/office/powerpoint/2010/main" val="383957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3" grpId="0"/>
      <p:bldP spid="15" grpId="0" animBg="1"/>
      <p:bldP spid="16" grpId="0" animBg="1"/>
      <p:bldP spid="17" grpId="0" animBg="1"/>
      <p:bldP spid="1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643969" y="1632144"/>
            <a:ext cx="3053387" cy="912273"/>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sz="2400" b="1" cap="all" dirty="0">
                <a:ln w="0"/>
                <a:solidFill>
                  <a:schemeClr val="tx1"/>
                </a:solidFill>
                <a:latin typeface="Calibri" panose="020F0502020204030204" pitchFamily="34" charset="0"/>
              </a:rPr>
              <a:t>EJEMPLO DE DIRECTIVA INTERNA</a:t>
            </a:r>
          </a:p>
        </p:txBody>
      </p:sp>
      <p:pic>
        <p:nvPicPr>
          <p:cNvPr id="11" name="Picture 4" descr="Mente Publicidad | DESARROLLO WEB, HOSTING EN PAN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15" y="3533905"/>
            <a:ext cx="2103783" cy="1577837"/>
          </a:xfrm>
          <a:prstGeom prst="rect">
            <a:avLst/>
          </a:prstGeom>
          <a:noFill/>
          <a:extLst>
            <a:ext uri="{909E8E84-426E-40DD-AFC4-6F175D3DCCD1}">
              <a14:hiddenFill xmlns:a14="http://schemas.microsoft.com/office/drawing/2010/main">
                <a:solidFill>
                  <a:srgbClr val="FFFFFF"/>
                </a:solidFill>
              </a14:hiddenFill>
            </a:ext>
          </a:extLst>
        </p:spPr>
      </p:pic>
      <p:sp>
        <p:nvSpPr>
          <p:cNvPr id="13" name="2 Rectángulo"/>
          <p:cNvSpPr/>
          <p:nvPr/>
        </p:nvSpPr>
        <p:spPr>
          <a:xfrm>
            <a:off x="4224131" y="1394753"/>
            <a:ext cx="7414590" cy="1015663"/>
          </a:xfrm>
          <a:prstGeom prst="rect">
            <a:avLst/>
          </a:prstGeom>
        </p:spPr>
        <p:txBody>
          <a:bodyPr wrap="square">
            <a:spAutoFit/>
          </a:bodyPr>
          <a:lstStyle/>
          <a:p>
            <a:pPr algn="ctr"/>
            <a:r>
              <a:rPr lang="es-MX" sz="2000" b="1" dirty="0">
                <a:latin typeface="Calibri" panose="020F0502020204030204" pitchFamily="34" charset="0"/>
                <a:cs typeface="Calibri" panose="020F0502020204030204" pitchFamily="34" charset="0"/>
              </a:rPr>
              <a:t>DIRECTIVA PARA CONTRATACIONES CUVOS MONTOS SEAN IGUALES O INFERIORES A OCHO (8) UNIDADES IMPOSITIVAS TRIBUTARIAS EN EL ORGANISMO SUPERVISOR DE LAS CONTRATACIONES DEL ESTADO</a:t>
            </a:r>
            <a:endParaRPr lang="es-PE" sz="2000" b="1" dirty="0"/>
          </a:p>
        </p:txBody>
      </p:sp>
      <p:sp>
        <p:nvSpPr>
          <p:cNvPr id="2" name="Rectángulo 1"/>
          <p:cNvSpPr/>
          <p:nvPr/>
        </p:nvSpPr>
        <p:spPr>
          <a:xfrm>
            <a:off x="4638261" y="3399493"/>
            <a:ext cx="6096000" cy="923330"/>
          </a:xfrm>
          <a:prstGeom prst="rect">
            <a:avLst/>
          </a:prstGeom>
        </p:spPr>
        <p:txBody>
          <a:bodyPr>
            <a:spAutoFit/>
          </a:bodyPr>
          <a:lstStyle/>
          <a:p>
            <a:r>
              <a:rPr lang="en-US" dirty="0">
                <a:hlinkClick r:id="rId3"/>
              </a:rPr>
              <a:t>https://cdn.www.gob.pe/uploads/document/file/423720/2019-11-18_RES_061-SGE_Aprobac_Direct_003-SGE_8_UITs.pdf</a:t>
            </a:r>
            <a:endParaRPr lang="en-US" dirty="0"/>
          </a:p>
          <a:p>
            <a:endParaRPr lang="en-US" dirty="0"/>
          </a:p>
        </p:txBody>
      </p:sp>
    </p:spTree>
    <p:extLst>
      <p:ext uri="{BB962C8B-B14F-4D97-AF65-F5344CB8AC3E}">
        <p14:creationId xmlns:p14="http://schemas.microsoft.com/office/powerpoint/2010/main" val="15295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7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3667" y="307656"/>
            <a:ext cx="9248333" cy="1016000"/>
          </a:xfrm>
        </p:spPr>
        <p:txBody>
          <a:bodyPr>
            <a:normAutofit/>
          </a:bodyPr>
          <a:lstStyle/>
          <a:p>
            <a:pPr algn="ctr"/>
            <a:r>
              <a:rPr lang="es-PE" sz="2709" b="1" dirty="0">
                <a:latin typeface="Calibri "/>
              </a:rPr>
              <a:t>¿Cómo se articula el PAC con los demás</a:t>
            </a:r>
            <a:br>
              <a:rPr lang="es-PE" sz="2709" b="1" dirty="0">
                <a:latin typeface="Calibri "/>
              </a:rPr>
            </a:br>
            <a:r>
              <a:rPr lang="es-PE" sz="2709" b="1" dirty="0">
                <a:latin typeface="Calibri "/>
              </a:rPr>
              <a:t> Instrumentos de Gestión?</a:t>
            </a:r>
            <a:endParaRPr lang="es-PE" sz="3725" dirty="0"/>
          </a:p>
        </p:txBody>
      </p:sp>
      <p:pic>
        <p:nvPicPr>
          <p:cNvPr id="15" name="Marcador de contenido 14"/>
          <p:cNvPicPr>
            <a:picLocks noGrp="1" noChangeAspect="1"/>
          </p:cNvPicPr>
          <p:nvPr>
            <p:ph idx="1"/>
          </p:nvPr>
        </p:nvPicPr>
        <p:blipFill>
          <a:blip r:embed="rId2"/>
          <a:stretch>
            <a:fillRect/>
          </a:stretch>
        </p:blipFill>
        <p:spPr>
          <a:xfrm>
            <a:off x="733685" y="3727389"/>
            <a:ext cx="2611827" cy="1782968"/>
          </a:xfrm>
          <a:prstGeom prst="rect">
            <a:avLst/>
          </a:prstGeom>
        </p:spPr>
      </p:pic>
      <p:grpSp>
        <p:nvGrpSpPr>
          <p:cNvPr id="4" name="Grupo 3"/>
          <p:cNvGrpSpPr/>
          <p:nvPr/>
        </p:nvGrpSpPr>
        <p:grpSpPr>
          <a:xfrm>
            <a:off x="2316533" y="1640938"/>
            <a:ext cx="8168701" cy="4566438"/>
            <a:chOff x="1676400" y="1162724"/>
            <a:chExt cx="9886950" cy="5430936"/>
          </a:xfrm>
        </p:grpSpPr>
        <p:graphicFrame>
          <p:nvGraphicFramePr>
            <p:cNvPr id="5" name="7 Marcador de contenido"/>
            <p:cNvGraphicFramePr>
              <a:graphicFrameLocks/>
            </p:cNvGraphicFramePr>
            <p:nvPr/>
          </p:nvGraphicFramePr>
          <p:xfrm>
            <a:off x="2435449" y="1162724"/>
            <a:ext cx="7772400" cy="455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9 Elipse"/>
            <p:cNvSpPr/>
            <p:nvPr/>
          </p:nvSpPr>
          <p:spPr>
            <a:xfrm>
              <a:off x="1676400" y="1771651"/>
              <a:ext cx="3959449" cy="1415466"/>
            </a:xfrm>
            <a:prstGeom prst="ellipse">
              <a:avLst/>
            </a:prstGeom>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endParaRPr lang="es-PE" sz="1524" b="1" dirty="0"/>
            </a:p>
          </p:txBody>
        </p:sp>
        <p:sp>
          <p:nvSpPr>
            <p:cNvPr id="7" name="1 Título"/>
            <p:cNvSpPr txBox="1">
              <a:spLocks/>
            </p:cNvSpPr>
            <p:nvPr/>
          </p:nvSpPr>
          <p:spPr>
            <a:xfrm>
              <a:off x="1937814" y="2047769"/>
              <a:ext cx="3409950" cy="762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693" b="1" dirty="0"/>
                <a:t>Actividades y tareas para alcanzar los objetivos estratégicos</a:t>
              </a:r>
            </a:p>
          </p:txBody>
        </p:sp>
        <p:sp>
          <p:nvSpPr>
            <p:cNvPr id="8" name="12 Elipse"/>
            <p:cNvSpPr/>
            <p:nvPr/>
          </p:nvSpPr>
          <p:spPr>
            <a:xfrm>
              <a:off x="5635848" y="5126810"/>
              <a:ext cx="3402932" cy="1466850"/>
            </a:xfrm>
            <a:prstGeom prst="ellipse">
              <a:avLst/>
            </a:prstGeom>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endParaRPr lang="es-PE" sz="1524" b="1" dirty="0"/>
            </a:p>
          </p:txBody>
        </p:sp>
        <p:sp>
          <p:nvSpPr>
            <p:cNvPr id="9" name="1 Título"/>
            <p:cNvSpPr txBox="1">
              <a:spLocks/>
            </p:cNvSpPr>
            <p:nvPr/>
          </p:nvSpPr>
          <p:spPr>
            <a:xfrm>
              <a:off x="5740178" y="5407958"/>
              <a:ext cx="3200400" cy="762000"/>
            </a:xfrm>
            <a:prstGeom prst="rect">
              <a:avLst/>
            </a:prstGeom>
          </p:spPr>
          <p:txBody>
            <a:bodyPr vert="horz" lIns="77410" tIns="38705" rIns="77410" bIns="38705"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s-PE" sz="1524" b="1" dirty="0"/>
                <a:t>Expresión cuantificada y sistemática del POI (en términos de ingresos y gastos)</a:t>
              </a:r>
            </a:p>
          </p:txBody>
        </p:sp>
        <p:sp>
          <p:nvSpPr>
            <p:cNvPr id="10" name="14 Elipse"/>
            <p:cNvSpPr/>
            <p:nvPr/>
          </p:nvSpPr>
          <p:spPr>
            <a:xfrm>
              <a:off x="7693248" y="1981200"/>
              <a:ext cx="3870102" cy="1676401"/>
            </a:xfrm>
            <a:prstGeom prst="ellipse">
              <a:avLst/>
            </a:prstGeom>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endParaRPr lang="es-PE" sz="1524" b="1" dirty="0"/>
            </a:p>
          </p:txBody>
        </p:sp>
        <p:sp>
          <p:nvSpPr>
            <p:cNvPr id="11" name="1 Título"/>
            <p:cNvSpPr txBox="1">
              <a:spLocks/>
            </p:cNvSpPr>
            <p:nvPr/>
          </p:nvSpPr>
          <p:spPr>
            <a:xfrm>
              <a:off x="8055559" y="2306328"/>
              <a:ext cx="3238500" cy="1104900"/>
            </a:xfrm>
            <a:prstGeom prst="rect">
              <a:avLst/>
            </a:prstGeom>
          </p:spPr>
          <p:txBody>
            <a:bodyPr vert="horz" lIns="77410" tIns="38705" rIns="77410" bIns="38705"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s-PE" sz="1693" b="1" dirty="0"/>
                <a:t>Expresión de POI en requerimientos de bienes, servicios y obras para el logro de objetivos </a:t>
              </a:r>
            </a:p>
          </p:txBody>
        </p:sp>
        <p:sp>
          <p:nvSpPr>
            <p:cNvPr id="12" name="21 Flecha circular"/>
            <p:cNvSpPr/>
            <p:nvPr/>
          </p:nvSpPr>
          <p:spPr>
            <a:xfrm rot="19897832" flipH="1">
              <a:off x="4825603" y="1614705"/>
              <a:ext cx="1044323" cy="580590"/>
            </a:xfrm>
            <a:prstGeom prst="circular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524">
                <a:solidFill>
                  <a:schemeClr val="tx1"/>
                </a:solidFill>
              </a:endParaRPr>
            </a:p>
          </p:txBody>
        </p:sp>
        <p:sp>
          <p:nvSpPr>
            <p:cNvPr id="13" name="22 Flecha circular"/>
            <p:cNvSpPr/>
            <p:nvPr/>
          </p:nvSpPr>
          <p:spPr>
            <a:xfrm rot="13319585" flipH="1">
              <a:off x="4716166" y="5017036"/>
              <a:ext cx="1027514" cy="609600"/>
            </a:xfrm>
            <a:prstGeom prst="circular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524">
                <a:solidFill>
                  <a:schemeClr val="tx1"/>
                </a:solidFill>
              </a:endParaRPr>
            </a:p>
          </p:txBody>
        </p:sp>
        <p:sp>
          <p:nvSpPr>
            <p:cNvPr id="14" name="23 Flecha circular"/>
            <p:cNvSpPr/>
            <p:nvPr/>
          </p:nvSpPr>
          <p:spPr>
            <a:xfrm rot="7245396" flipH="1">
              <a:off x="9049684" y="3772241"/>
              <a:ext cx="1027514" cy="609600"/>
            </a:xfrm>
            <a:prstGeom prst="circular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524">
                <a:solidFill>
                  <a:schemeClr val="tx1"/>
                </a:solidFill>
              </a:endParaRPr>
            </a:p>
          </p:txBody>
        </p:sp>
      </p:grpSp>
    </p:spTree>
    <p:extLst>
      <p:ext uri="{BB962C8B-B14F-4D97-AF65-F5344CB8AC3E}">
        <p14:creationId xmlns:p14="http://schemas.microsoft.com/office/powerpoint/2010/main" val="75281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8475" y="369598"/>
            <a:ext cx="8229600" cy="1016000"/>
          </a:xfrm>
        </p:spPr>
        <p:txBody>
          <a:bodyPr>
            <a:normAutofit/>
          </a:bodyPr>
          <a:lstStyle/>
          <a:p>
            <a:pPr algn="ctr"/>
            <a:r>
              <a:rPr lang="es-PE" altLang="es-PE" sz="4000" b="1" dirty="0">
                <a:solidFill>
                  <a:srgbClr val="0070C0"/>
                </a:solidFill>
                <a:latin typeface="Calibri" pitchFamily="34" charset="0"/>
              </a:rPr>
              <a:t>Plan Anual de Contrataciones</a:t>
            </a:r>
            <a:endParaRPr lang="es-PE" sz="4000" dirty="0">
              <a:solidFill>
                <a:srgbClr val="0070C0"/>
              </a:solidFill>
            </a:endParaRPr>
          </a:p>
        </p:txBody>
      </p:sp>
      <p:sp>
        <p:nvSpPr>
          <p:cNvPr id="25" name="Forma libre: forma 11"/>
          <p:cNvSpPr/>
          <p:nvPr/>
        </p:nvSpPr>
        <p:spPr>
          <a:xfrm>
            <a:off x="823172" y="1300282"/>
            <a:ext cx="4591039" cy="573717"/>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gradFill rotWithShape="1">
            <a:gsLst>
              <a:gs pos="0">
                <a:srgbClr val="3A81BA">
                  <a:tint val="100000"/>
                  <a:shade val="100000"/>
                  <a:satMod val="130000"/>
                </a:srgbClr>
              </a:gs>
              <a:gs pos="100000">
                <a:srgbClr val="3A81BA">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75681" tIns="37840" rIns="75681" bIns="37840" numCol="1" spcCol="0" rtlCol="0" fromWordArt="0" anchor="ctr" anchorCtr="0" forceAA="0" compatLnSpc="1">
            <a:prstTxWarp prst="textNoShape">
              <a:avLst/>
            </a:prstTxWarp>
            <a:noAutofit/>
          </a:bodyPr>
          <a:lstStyle/>
          <a:p>
            <a:pPr algn="ctr">
              <a:buClr>
                <a:srgbClr val="000000"/>
              </a:buClr>
              <a:defRPr/>
            </a:pPr>
            <a:r>
              <a:rPr lang="es-PE" sz="2000" b="1" kern="0" dirty="0">
                <a:solidFill>
                  <a:srgbClr val="000000"/>
                </a:solidFill>
                <a:latin typeface="Arial"/>
                <a:sym typeface="Arial"/>
              </a:rPr>
              <a:t>NORMATIVA APLICABLE</a:t>
            </a:r>
            <a:endParaRPr lang="es-ES" sz="1400" b="1" kern="0" dirty="0">
              <a:solidFill>
                <a:srgbClr val="000000"/>
              </a:solidFill>
              <a:latin typeface="Arial"/>
              <a:sym typeface="Arial"/>
            </a:endParaRPr>
          </a:p>
        </p:txBody>
      </p:sp>
      <p:sp>
        <p:nvSpPr>
          <p:cNvPr id="26" name="5 Rectángulo"/>
          <p:cNvSpPr/>
          <p:nvPr/>
        </p:nvSpPr>
        <p:spPr>
          <a:xfrm>
            <a:off x="823172" y="2353977"/>
            <a:ext cx="5666874" cy="569113"/>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r>
              <a:rPr lang="es-PE" sz="2000" b="1" dirty="0">
                <a:solidFill>
                  <a:srgbClr val="343433"/>
                </a:solidFill>
              </a:rPr>
              <a:t>ART. 15 LEY DE CONTRATACIONES DEL ESTADO</a:t>
            </a:r>
          </a:p>
        </p:txBody>
      </p:sp>
      <p:pic>
        <p:nvPicPr>
          <p:cNvPr id="27" name="Imagen 26"/>
          <p:cNvPicPr>
            <a:picLocks noChangeAspect="1"/>
          </p:cNvPicPr>
          <p:nvPr/>
        </p:nvPicPr>
        <p:blipFill rotWithShape="1">
          <a:blip r:embed="rId3"/>
          <a:srcRect l="17564" t="11030" r="28925" b="2772"/>
          <a:stretch/>
        </p:blipFill>
        <p:spPr>
          <a:xfrm>
            <a:off x="9228262" y="1385598"/>
            <a:ext cx="2451653" cy="3949148"/>
          </a:xfrm>
          <a:prstGeom prst="rect">
            <a:avLst/>
          </a:prstGeom>
        </p:spPr>
      </p:pic>
      <p:sp>
        <p:nvSpPr>
          <p:cNvPr id="28" name="5 Rectángulo"/>
          <p:cNvSpPr/>
          <p:nvPr/>
        </p:nvSpPr>
        <p:spPr>
          <a:xfrm>
            <a:off x="823172" y="3301170"/>
            <a:ext cx="7312883" cy="569113"/>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r>
              <a:rPr lang="es-PE" sz="2000" b="1" dirty="0">
                <a:solidFill>
                  <a:srgbClr val="343433"/>
                </a:solidFill>
              </a:rPr>
              <a:t>ART. 6 REGLAMENTO DE LA LEY DE CONTRATACIONES DEL ESTADO</a:t>
            </a:r>
          </a:p>
        </p:txBody>
      </p:sp>
      <p:sp>
        <p:nvSpPr>
          <p:cNvPr id="29" name="5 Rectángulo"/>
          <p:cNvSpPr/>
          <p:nvPr/>
        </p:nvSpPr>
        <p:spPr>
          <a:xfrm>
            <a:off x="823172" y="4238032"/>
            <a:ext cx="8020080" cy="569113"/>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r>
              <a:rPr lang="es-PE" sz="2000" b="1" dirty="0">
                <a:solidFill>
                  <a:srgbClr val="343433"/>
                </a:solidFill>
              </a:rPr>
              <a:t>V D.C.T. DEL REGLAMENTO DE LA LEY DE CONTRATACIONES DEL ESTADO</a:t>
            </a:r>
          </a:p>
        </p:txBody>
      </p:sp>
      <p:sp>
        <p:nvSpPr>
          <p:cNvPr id="30" name="5 Rectángulo"/>
          <p:cNvSpPr/>
          <p:nvPr/>
        </p:nvSpPr>
        <p:spPr>
          <a:xfrm>
            <a:off x="823172" y="5146294"/>
            <a:ext cx="8020080" cy="569113"/>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r>
              <a:rPr lang="es-PE" sz="2000" b="1" dirty="0">
                <a:solidFill>
                  <a:srgbClr val="343433"/>
                </a:solidFill>
              </a:rPr>
              <a:t>DIRECTIVA N° 002-2019-OSCE/CD “PLAN ANUAL DE CONTRATACIONES”</a:t>
            </a:r>
          </a:p>
        </p:txBody>
      </p:sp>
      <p:sp>
        <p:nvSpPr>
          <p:cNvPr id="31" name="Rectángulo 30"/>
          <p:cNvSpPr/>
          <p:nvPr/>
        </p:nvSpPr>
        <p:spPr>
          <a:xfrm>
            <a:off x="9228262" y="5334746"/>
            <a:ext cx="277209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MX" b="1" cap="all" dirty="0">
                <a:solidFill>
                  <a:srgbClr val="FF0000"/>
                </a:solidFill>
                <a:latin typeface="Arial" panose="020B0604020202020204" pitchFamily="34" charset="0"/>
              </a:rPr>
              <a:t>CUMPLIMIENTO OBLIGATORIO</a:t>
            </a:r>
          </a:p>
        </p:txBody>
      </p:sp>
    </p:spTree>
    <p:extLst>
      <p:ext uri="{BB962C8B-B14F-4D97-AF65-F5344CB8AC3E}">
        <p14:creationId xmlns:p14="http://schemas.microsoft.com/office/powerpoint/2010/main" val="244354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Contenido del PAC</a:t>
            </a:r>
          </a:p>
        </p:txBody>
      </p:sp>
    </p:spTree>
    <p:extLst>
      <p:ext uri="{BB962C8B-B14F-4D97-AF65-F5344CB8AC3E}">
        <p14:creationId xmlns:p14="http://schemas.microsoft.com/office/powerpoint/2010/main" val="1416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Rectángulo redondeado"/>
          <p:cNvSpPr/>
          <p:nvPr/>
        </p:nvSpPr>
        <p:spPr>
          <a:xfrm>
            <a:off x="2142496" y="2051472"/>
            <a:ext cx="9347661" cy="992518"/>
          </a:xfrm>
          <a:prstGeom prst="roundRect">
            <a:avLst/>
          </a:prstGeom>
          <a:noFill/>
          <a:ln w="25400" cap="flat" cmpd="sng" algn="ctr">
            <a:solidFill>
              <a:srgbClr val="034567"/>
            </a:solidFill>
            <a:prstDash val="solid"/>
          </a:ln>
          <a:effectLst/>
        </p:spPr>
        <p:txBody>
          <a:bodyPr lIns="81095" tIns="40547" rIns="81095" bIns="40547" rtlCol="0" anchor="ctr"/>
          <a:lstStyle/>
          <a:p>
            <a:pPr algn="just">
              <a:buClr>
                <a:srgbClr val="000000"/>
              </a:buClr>
              <a:defRPr/>
            </a:pPr>
            <a:r>
              <a:rPr lang="es-MX" sz="2000" kern="0" dirty="0">
                <a:solidFill>
                  <a:srgbClr val="FF0000"/>
                </a:solidFill>
                <a:latin typeface="Arial"/>
                <a:sym typeface="Arial"/>
              </a:rPr>
              <a:t>Todos los procedimientos de selección que se convocarán durante el correspondiente ejercicio</a:t>
            </a:r>
            <a:r>
              <a:rPr lang="es-MX" sz="2000" kern="0" dirty="0">
                <a:solidFill>
                  <a:srgbClr val="000000">
                    <a:lumMod val="95000"/>
                    <a:lumOff val="5000"/>
                  </a:srgbClr>
                </a:solidFill>
                <a:latin typeface="Arial"/>
                <a:sym typeface="Arial"/>
              </a:rPr>
              <a:t>, incluyendo el detalle de los ítems, en el caso de procedimientos según relación de ítems. </a:t>
            </a:r>
            <a:endParaRPr lang="es-PE" sz="2000" kern="0" dirty="0">
              <a:solidFill>
                <a:srgbClr val="000000">
                  <a:lumMod val="95000"/>
                  <a:lumOff val="5000"/>
                </a:srgbClr>
              </a:solidFill>
              <a:latin typeface="Arial"/>
              <a:sym typeface="Arial"/>
            </a:endParaRPr>
          </a:p>
        </p:txBody>
      </p:sp>
      <p:sp>
        <p:nvSpPr>
          <p:cNvPr id="9" name="Shape 110"/>
          <p:cNvSpPr txBox="1">
            <a:spLocks noGrp="1"/>
          </p:cNvSpPr>
          <p:nvPr>
            <p:ph type="title"/>
          </p:nvPr>
        </p:nvSpPr>
        <p:spPr>
          <a:xfrm>
            <a:off x="2339409" y="826824"/>
            <a:ext cx="7574400" cy="665867"/>
          </a:xfrm>
          <a:prstGeom prst="rect">
            <a:avLst/>
          </a:prstGeom>
        </p:spPr>
        <p:txBody>
          <a:bodyPr spcFirstLastPara="1" vert="horz" wrap="square" lIns="81081" tIns="81081" rIns="81081" bIns="81081" rtlCol="0" anchor="ctr" anchorCtr="0">
            <a:noAutofit/>
          </a:bodyPr>
          <a:lstStyle/>
          <a:p>
            <a:pPr algn="ctr">
              <a:spcBef>
                <a:spcPts val="0"/>
              </a:spcBef>
            </a:pPr>
            <a:r>
              <a:rPr lang="en" sz="4000" b="1" dirty="0">
                <a:solidFill>
                  <a:srgbClr val="0070C0"/>
                </a:solidFill>
              </a:rPr>
              <a:t>Contenido del PAC </a:t>
            </a:r>
            <a:br>
              <a:rPr lang="en" b="1" dirty="0">
                <a:solidFill>
                  <a:srgbClr val="0070C0"/>
                </a:solidFill>
              </a:rPr>
            </a:br>
            <a:r>
              <a:rPr lang="en" sz="3386" b="1" dirty="0">
                <a:solidFill>
                  <a:schemeClr val="tx1"/>
                </a:solidFill>
              </a:rPr>
              <a:t>Directiva N° 002-2019-OSCE/CD</a:t>
            </a:r>
            <a:endParaRPr b="1" dirty="0">
              <a:solidFill>
                <a:schemeClr val="tx1"/>
              </a:solidFill>
            </a:endParaRPr>
          </a:p>
        </p:txBody>
      </p:sp>
      <p:pic>
        <p:nvPicPr>
          <p:cNvPr id="11"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914400" y="2051472"/>
            <a:ext cx="869155" cy="877702"/>
          </a:xfrm>
          <a:prstGeom prst="rect">
            <a:avLst/>
          </a:prstGeom>
          <a:noFill/>
          <a:extLst>
            <a:ext uri="{909E8E84-426E-40DD-AFC4-6F175D3DCCD1}">
              <a14:hiddenFill xmlns:a14="http://schemas.microsoft.com/office/drawing/2010/main">
                <a:solidFill>
                  <a:srgbClr val="FFFFFF"/>
                </a:solidFill>
              </a14:hiddenFill>
            </a:ext>
          </a:extLst>
        </p:spPr>
      </p:pic>
      <p:sp>
        <p:nvSpPr>
          <p:cNvPr id="14" name="2 Rectángulo"/>
          <p:cNvSpPr/>
          <p:nvPr/>
        </p:nvSpPr>
        <p:spPr>
          <a:xfrm>
            <a:off x="2963782" y="3133720"/>
            <a:ext cx="4741861" cy="3088538"/>
          </a:xfrm>
          <a:prstGeom prst="rect">
            <a:avLst/>
          </a:prstGeom>
        </p:spPr>
        <p:txBody>
          <a:bodyPr wrap="square">
            <a:spAutoFit/>
          </a:bodyPr>
          <a:lstStyle/>
          <a:p>
            <a:pPr marL="75256" lvl="1" indent="-75256" algn="r">
              <a:spcBef>
                <a:spcPct val="0"/>
              </a:spcBef>
              <a:defRPr/>
            </a:pPr>
            <a:r>
              <a:rPr lang="es-MX" altLang="es-PE" sz="1693" b="1" dirty="0"/>
              <a:t>Procedimientos de Selección:</a:t>
            </a:r>
          </a:p>
          <a:p>
            <a:pPr marL="301023" lvl="1" indent="-225767" algn="r">
              <a:lnSpc>
                <a:spcPct val="150000"/>
              </a:lnSpc>
              <a:spcBef>
                <a:spcPct val="0"/>
              </a:spcBef>
              <a:buFont typeface="Calibri" panose="020F0502020204030204" pitchFamily="34" charset="0"/>
              <a:buChar char="-"/>
              <a:defRPr/>
            </a:pPr>
            <a:r>
              <a:rPr lang="es-MX" altLang="es-PE" sz="1693" dirty="0"/>
              <a:t>Licitación Pública	</a:t>
            </a:r>
          </a:p>
          <a:p>
            <a:pPr marL="301023" lvl="1" indent="-225767" algn="r">
              <a:lnSpc>
                <a:spcPct val="150000"/>
              </a:lnSpc>
              <a:spcBef>
                <a:spcPct val="0"/>
              </a:spcBef>
              <a:buFont typeface="Calibri" panose="020F0502020204030204" pitchFamily="34" charset="0"/>
              <a:buChar char="-"/>
              <a:defRPr/>
            </a:pPr>
            <a:r>
              <a:rPr lang="es-MX" altLang="es-PE" sz="1693" dirty="0"/>
              <a:t>Concurso Público</a:t>
            </a:r>
          </a:p>
          <a:p>
            <a:pPr marL="301023" lvl="1" indent="-225767" algn="r">
              <a:lnSpc>
                <a:spcPct val="150000"/>
              </a:lnSpc>
              <a:spcBef>
                <a:spcPct val="0"/>
              </a:spcBef>
              <a:buFont typeface="Calibri" panose="020F0502020204030204" pitchFamily="34" charset="0"/>
              <a:buChar char="-"/>
              <a:defRPr/>
            </a:pPr>
            <a:r>
              <a:rPr lang="es-MX" altLang="es-PE" sz="1693" dirty="0"/>
              <a:t>Adjudicación Simplificada</a:t>
            </a:r>
          </a:p>
          <a:p>
            <a:pPr marL="301023" lvl="1" indent="-225767" algn="r">
              <a:lnSpc>
                <a:spcPct val="150000"/>
              </a:lnSpc>
              <a:spcBef>
                <a:spcPct val="0"/>
              </a:spcBef>
              <a:buFont typeface="Calibri" panose="020F0502020204030204" pitchFamily="34" charset="0"/>
              <a:buChar char="-"/>
              <a:defRPr/>
            </a:pPr>
            <a:r>
              <a:rPr lang="es-MX" altLang="es-PE" sz="1693" dirty="0"/>
              <a:t>Concurso de Proyectos Arquitectónicos</a:t>
            </a:r>
          </a:p>
          <a:p>
            <a:pPr marL="301023" lvl="1" indent="-225767" algn="r">
              <a:lnSpc>
                <a:spcPct val="150000"/>
              </a:lnSpc>
              <a:spcBef>
                <a:spcPct val="0"/>
              </a:spcBef>
              <a:buFont typeface="Calibri" panose="020F0502020204030204" pitchFamily="34" charset="0"/>
              <a:buChar char="-"/>
              <a:defRPr/>
            </a:pPr>
            <a:r>
              <a:rPr lang="es-MX" altLang="es-PE" sz="1693" dirty="0"/>
              <a:t>Selección de Consultores individuales</a:t>
            </a:r>
          </a:p>
          <a:p>
            <a:pPr marL="301023" lvl="1" indent="-225767" algn="r">
              <a:lnSpc>
                <a:spcPct val="150000"/>
              </a:lnSpc>
              <a:spcBef>
                <a:spcPct val="0"/>
              </a:spcBef>
              <a:buFont typeface="Calibri" panose="020F0502020204030204" pitchFamily="34" charset="0"/>
              <a:buChar char="-"/>
              <a:defRPr/>
            </a:pPr>
            <a:r>
              <a:rPr lang="es-MX" altLang="es-PE" sz="1693" dirty="0"/>
              <a:t>Subasta Inversa Electrónica</a:t>
            </a:r>
          </a:p>
          <a:p>
            <a:pPr marL="301023" lvl="1" indent="-225767" algn="r">
              <a:lnSpc>
                <a:spcPct val="150000"/>
              </a:lnSpc>
              <a:spcBef>
                <a:spcPct val="0"/>
              </a:spcBef>
              <a:buFont typeface="Calibri" panose="020F0502020204030204" pitchFamily="34" charset="0"/>
              <a:buChar char="-"/>
              <a:defRPr/>
            </a:pPr>
            <a:r>
              <a:rPr lang="es-MX" altLang="es-PE" sz="1693" dirty="0"/>
              <a:t>Contratación Directa</a:t>
            </a:r>
          </a:p>
        </p:txBody>
      </p:sp>
      <p:sp>
        <p:nvSpPr>
          <p:cNvPr id="15" name="4 Rectángulo"/>
          <p:cNvSpPr/>
          <p:nvPr/>
        </p:nvSpPr>
        <p:spPr>
          <a:xfrm>
            <a:off x="7699696" y="3394240"/>
            <a:ext cx="3790461" cy="2828018"/>
          </a:xfrm>
          <a:prstGeom prst="rect">
            <a:avLst/>
          </a:prstGeom>
        </p:spPr>
        <p:txBody>
          <a:bodyPr wrap="none">
            <a:spAutoFit/>
          </a:bodyPr>
          <a:lstStyle/>
          <a:p>
            <a:pPr>
              <a:lnSpc>
                <a:spcPct val="150000"/>
              </a:lnSpc>
            </a:pPr>
            <a:r>
              <a:rPr lang="es-MX" altLang="es-PE" sz="1693" b="1" dirty="0">
                <a:solidFill>
                  <a:srgbClr val="0070C0"/>
                </a:solidFill>
              </a:rPr>
              <a:t>Bienes y obras </a:t>
            </a:r>
          </a:p>
          <a:p>
            <a:pPr>
              <a:lnSpc>
                <a:spcPct val="150000"/>
              </a:lnSpc>
            </a:pPr>
            <a:r>
              <a:rPr lang="es-MX" sz="1693" b="1" dirty="0">
                <a:solidFill>
                  <a:srgbClr val="0070C0"/>
                </a:solidFill>
              </a:rPr>
              <a:t>Servicios</a:t>
            </a:r>
          </a:p>
          <a:p>
            <a:pPr>
              <a:lnSpc>
                <a:spcPct val="150000"/>
              </a:lnSpc>
            </a:pPr>
            <a:r>
              <a:rPr lang="es-MX" sz="1693" b="1" dirty="0">
                <a:solidFill>
                  <a:srgbClr val="0070C0"/>
                </a:solidFill>
              </a:rPr>
              <a:t>Bienes, servicios y obras</a:t>
            </a:r>
          </a:p>
          <a:p>
            <a:pPr>
              <a:lnSpc>
                <a:spcPct val="150000"/>
              </a:lnSpc>
            </a:pPr>
            <a:r>
              <a:rPr lang="es-MX" sz="1693" b="1" dirty="0">
                <a:solidFill>
                  <a:srgbClr val="0070C0"/>
                </a:solidFill>
              </a:rPr>
              <a:t>Consultoría de obras</a:t>
            </a:r>
          </a:p>
          <a:p>
            <a:pPr>
              <a:lnSpc>
                <a:spcPct val="150000"/>
              </a:lnSpc>
            </a:pPr>
            <a:r>
              <a:rPr lang="es-MX" sz="1693" b="1" dirty="0">
                <a:solidFill>
                  <a:srgbClr val="0070C0"/>
                </a:solidFill>
              </a:rPr>
              <a:t>Consultoría en general</a:t>
            </a:r>
          </a:p>
          <a:p>
            <a:pPr>
              <a:lnSpc>
                <a:spcPct val="150000"/>
              </a:lnSpc>
            </a:pPr>
            <a:r>
              <a:rPr lang="es-MX" sz="1693" b="1" dirty="0">
                <a:solidFill>
                  <a:srgbClr val="0070C0"/>
                </a:solidFill>
              </a:rPr>
              <a:t>Bienes y servicios comunes</a:t>
            </a:r>
          </a:p>
          <a:p>
            <a:pPr>
              <a:lnSpc>
                <a:spcPct val="150000"/>
              </a:lnSpc>
            </a:pPr>
            <a:r>
              <a:rPr lang="es-MX" sz="1693" b="1" dirty="0">
                <a:solidFill>
                  <a:srgbClr val="0070C0"/>
                </a:solidFill>
              </a:rPr>
              <a:t>Costos – oportunidad, emergencias, etc.</a:t>
            </a:r>
          </a:p>
        </p:txBody>
      </p:sp>
      <p:sp>
        <p:nvSpPr>
          <p:cNvPr id="20" name="Forma libre 19"/>
          <p:cNvSpPr/>
          <p:nvPr/>
        </p:nvSpPr>
        <p:spPr>
          <a:xfrm>
            <a:off x="606705" y="3800701"/>
            <a:ext cx="3260557" cy="547903"/>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MONTOS MAYORES A 8 UIT</a:t>
            </a:r>
            <a:endParaRPr lang="es-PE" b="1"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21" name="Forma libre 20"/>
          <p:cNvSpPr/>
          <p:nvPr/>
        </p:nvSpPr>
        <p:spPr>
          <a:xfrm>
            <a:off x="606704" y="5038367"/>
            <a:ext cx="3260557" cy="766057"/>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NO APLICA </a:t>
            </a: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PARA COMPARACIÓN DE PRECIOS</a:t>
            </a:r>
            <a:endParaRPr lang="es-PE" b="1"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val="30715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Rectángulo redondeado"/>
          <p:cNvSpPr/>
          <p:nvPr/>
        </p:nvSpPr>
        <p:spPr>
          <a:xfrm>
            <a:off x="2179566" y="1618985"/>
            <a:ext cx="9347661" cy="992518"/>
          </a:xfrm>
          <a:prstGeom prst="roundRect">
            <a:avLst/>
          </a:prstGeom>
          <a:noFill/>
          <a:ln w="25400" cap="flat" cmpd="sng" algn="ctr">
            <a:solidFill>
              <a:srgbClr val="034567"/>
            </a:solidFill>
            <a:prstDash val="solid"/>
          </a:ln>
          <a:effectLst/>
        </p:spPr>
        <p:txBody>
          <a:bodyPr lIns="81095" tIns="40547" rIns="81095" bIns="40547" rtlCol="0" anchor="ctr"/>
          <a:lstStyle/>
          <a:p>
            <a:pPr algn="just">
              <a:buClr>
                <a:srgbClr val="000000"/>
              </a:buClr>
              <a:defRPr/>
            </a:pPr>
            <a:r>
              <a:rPr lang="es-MX" sz="2000" kern="0" dirty="0">
                <a:latin typeface="Arial"/>
                <a:sym typeface="Arial"/>
              </a:rPr>
              <a:t>Los procedimientos de selección que serán realizados por otras Entidades, sea</a:t>
            </a:r>
          </a:p>
          <a:p>
            <a:pPr algn="just">
              <a:buClr>
                <a:srgbClr val="000000"/>
              </a:buClr>
              <a:defRPr/>
            </a:pPr>
            <a:r>
              <a:rPr lang="es-MX" sz="2000" kern="0" dirty="0">
                <a:latin typeface="Arial"/>
                <a:sym typeface="Arial"/>
              </a:rPr>
              <a:t>mediante el desarrollo de </a:t>
            </a:r>
            <a:r>
              <a:rPr lang="es-MX" sz="2000" kern="0" dirty="0">
                <a:solidFill>
                  <a:srgbClr val="FF0000"/>
                </a:solidFill>
                <a:latin typeface="Arial"/>
                <a:sym typeface="Arial"/>
              </a:rPr>
              <a:t>compras corporativas o el encargo del procedimiento de selección</a:t>
            </a:r>
            <a:r>
              <a:rPr lang="es-MX" sz="2000" kern="0" dirty="0">
                <a:latin typeface="Arial"/>
                <a:sym typeface="Arial"/>
              </a:rPr>
              <a:t>. </a:t>
            </a:r>
            <a:endParaRPr lang="es-PE" sz="2000" kern="0" dirty="0">
              <a:latin typeface="Arial"/>
              <a:sym typeface="Arial"/>
            </a:endParaRPr>
          </a:p>
        </p:txBody>
      </p:sp>
      <p:sp>
        <p:nvSpPr>
          <p:cNvPr id="9" name="Shape 110"/>
          <p:cNvSpPr txBox="1">
            <a:spLocks noGrp="1"/>
          </p:cNvSpPr>
          <p:nvPr>
            <p:ph type="title"/>
          </p:nvPr>
        </p:nvSpPr>
        <p:spPr>
          <a:xfrm>
            <a:off x="2376479" y="394337"/>
            <a:ext cx="7574400" cy="665867"/>
          </a:xfrm>
          <a:prstGeom prst="rect">
            <a:avLst/>
          </a:prstGeom>
        </p:spPr>
        <p:txBody>
          <a:bodyPr spcFirstLastPara="1" vert="horz" wrap="square" lIns="81081" tIns="81081" rIns="81081" bIns="81081" rtlCol="0" anchor="ctr" anchorCtr="0">
            <a:noAutofit/>
          </a:bodyPr>
          <a:lstStyle/>
          <a:p>
            <a:pPr algn="ctr">
              <a:spcBef>
                <a:spcPts val="0"/>
              </a:spcBef>
            </a:pPr>
            <a:r>
              <a:rPr lang="en" sz="4000" b="1" dirty="0">
                <a:solidFill>
                  <a:srgbClr val="0070C0"/>
                </a:solidFill>
              </a:rPr>
              <a:t>Contenido del PAC </a:t>
            </a:r>
            <a:br>
              <a:rPr lang="en" b="1" dirty="0">
                <a:solidFill>
                  <a:srgbClr val="0070C0"/>
                </a:solidFill>
              </a:rPr>
            </a:br>
            <a:r>
              <a:rPr lang="en" sz="3386" b="1" dirty="0">
                <a:solidFill>
                  <a:schemeClr val="tx1"/>
                </a:solidFill>
              </a:rPr>
              <a:t>Directiva N° 002-2019-OSCE/CD</a:t>
            </a:r>
            <a:endParaRPr b="1" dirty="0">
              <a:solidFill>
                <a:schemeClr val="tx1"/>
              </a:solidFill>
            </a:endParaRPr>
          </a:p>
        </p:txBody>
      </p:sp>
      <p:pic>
        <p:nvPicPr>
          <p:cNvPr id="11"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951470" y="1618985"/>
            <a:ext cx="869155" cy="877702"/>
          </a:xfrm>
          <a:prstGeom prst="rect">
            <a:avLst/>
          </a:prstGeom>
          <a:noFill/>
          <a:extLst>
            <a:ext uri="{909E8E84-426E-40DD-AFC4-6F175D3DCCD1}">
              <a14:hiddenFill xmlns:a14="http://schemas.microsoft.com/office/drawing/2010/main">
                <a:solidFill>
                  <a:srgbClr val="FFFFFF"/>
                </a:solidFill>
              </a14:hiddenFill>
            </a:ext>
          </a:extLst>
        </p:spPr>
      </p:pic>
      <p:sp>
        <p:nvSpPr>
          <p:cNvPr id="20" name="Forma libre 19"/>
          <p:cNvSpPr/>
          <p:nvPr/>
        </p:nvSpPr>
        <p:spPr>
          <a:xfrm>
            <a:off x="8181319" y="2799343"/>
            <a:ext cx="2515730" cy="451649"/>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OBLIGATORIA</a:t>
            </a:r>
            <a:endParaRPr lang="es-PE" b="1"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8" name="Rectangle 6"/>
          <p:cNvSpPr>
            <a:spLocks noChangeArrowheads="1"/>
          </p:cNvSpPr>
          <p:nvPr/>
        </p:nvSpPr>
        <p:spPr bwMode="auto">
          <a:xfrm>
            <a:off x="3726691" y="3202221"/>
            <a:ext cx="3625579" cy="612439"/>
          </a:xfrm>
          <a:prstGeom prst="rect">
            <a:avLst/>
          </a:prstGeom>
          <a:solidFill>
            <a:schemeClr val="accent3">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2000" dirty="0">
                <a:latin typeface="Arial" panose="020B0604020202020204" pitchFamily="34" charset="0"/>
              </a:rPr>
              <a:t>COMPRAS CORPORATIVAS</a:t>
            </a:r>
            <a:endParaRPr kumimoji="1" lang="en-US" sz="2000" dirty="0">
              <a:latin typeface="Arial" panose="020B0604020202020204" pitchFamily="34" charset="0"/>
            </a:endParaRPr>
          </a:p>
        </p:txBody>
      </p:sp>
      <p:sp>
        <p:nvSpPr>
          <p:cNvPr id="10" name="Rectangle 6"/>
          <p:cNvSpPr>
            <a:spLocks noChangeArrowheads="1"/>
          </p:cNvSpPr>
          <p:nvPr/>
        </p:nvSpPr>
        <p:spPr bwMode="auto">
          <a:xfrm>
            <a:off x="3726690" y="4514836"/>
            <a:ext cx="3625579" cy="612439"/>
          </a:xfrm>
          <a:prstGeom prst="rect">
            <a:avLst/>
          </a:prstGeom>
          <a:solidFill>
            <a:schemeClr val="accent3">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2000" dirty="0">
                <a:latin typeface="Arial" panose="020B0604020202020204" pitchFamily="34" charset="0"/>
              </a:rPr>
              <a:t>ENCARGO</a:t>
            </a:r>
            <a:endParaRPr kumimoji="1" lang="en-US" sz="2000" dirty="0">
              <a:latin typeface="Arial" panose="020B0604020202020204" pitchFamily="34" charset="0"/>
            </a:endParaRPr>
          </a:p>
        </p:txBody>
      </p:sp>
      <p:sp>
        <p:nvSpPr>
          <p:cNvPr id="12" name="Forma libre 11"/>
          <p:cNvSpPr/>
          <p:nvPr/>
        </p:nvSpPr>
        <p:spPr>
          <a:xfrm>
            <a:off x="8181319" y="3588835"/>
            <a:ext cx="2515730" cy="451649"/>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FACULTATIVA</a:t>
            </a:r>
            <a:endParaRPr lang="es-PE" b="1"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sp>
        <p:nvSpPr>
          <p:cNvPr id="13" name="Forma libre 12"/>
          <p:cNvSpPr/>
          <p:nvPr/>
        </p:nvSpPr>
        <p:spPr>
          <a:xfrm>
            <a:off x="8181319" y="4485772"/>
            <a:ext cx="2515730" cy="676425"/>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DEL PROCEDIMIENTO DE SELECCIÓN</a:t>
            </a:r>
            <a:endParaRPr lang="es-PE" b="1"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cxnSp>
        <p:nvCxnSpPr>
          <p:cNvPr id="4" name="Conector angular 3"/>
          <p:cNvCxnSpPr>
            <a:stCxn id="8" idx="3"/>
          </p:cNvCxnSpPr>
          <p:nvPr/>
        </p:nvCxnSpPr>
        <p:spPr>
          <a:xfrm flipV="1">
            <a:off x="7352270" y="3008545"/>
            <a:ext cx="829049" cy="49989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6" name="Conector angular 5"/>
          <p:cNvCxnSpPr>
            <a:stCxn id="8" idx="3"/>
          </p:cNvCxnSpPr>
          <p:nvPr/>
        </p:nvCxnSpPr>
        <p:spPr>
          <a:xfrm>
            <a:off x="7352270" y="3508441"/>
            <a:ext cx="829049" cy="30621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a:stCxn id="10" idx="3"/>
          </p:cNvCxnSpPr>
          <p:nvPr/>
        </p:nvCxnSpPr>
        <p:spPr>
          <a:xfrm flipV="1">
            <a:off x="7352269" y="4813286"/>
            <a:ext cx="829050" cy="7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ángulo 16"/>
          <p:cNvSpPr/>
          <p:nvPr/>
        </p:nvSpPr>
        <p:spPr>
          <a:xfrm>
            <a:off x="280237" y="5394827"/>
            <a:ext cx="11766884" cy="646331"/>
          </a:xfrm>
          <a:prstGeom prst="rect">
            <a:avLst/>
          </a:prstGeom>
        </p:spPr>
        <p:txBody>
          <a:bodyPr wrap="square">
            <a:spAutoFit/>
          </a:bodyPr>
          <a:lstStyle/>
          <a:p>
            <a:pPr algn="ctr"/>
            <a:r>
              <a:rPr lang="es-MX" kern="0" dirty="0">
                <a:latin typeface="Arial"/>
              </a:rPr>
              <a:t>En compras corporativas los requerimientos de las Entidades cuyos montos estimados no superen las ocho Unidades Impositivas Tributarias (8 UIT) </a:t>
            </a:r>
            <a:r>
              <a:rPr lang="es-MX" b="1" kern="0" dirty="0">
                <a:solidFill>
                  <a:srgbClr val="FF0000"/>
                </a:solidFill>
                <a:latin typeface="Arial"/>
              </a:rPr>
              <a:t>deberán estar incluidas en el PAC de cada Entidad participante</a:t>
            </a:r>
            <a:r>
              <a:rPr lang="es-MX" kern="0" dirty="0">
                <a:latin typeface="Arial"/>
              </a:rPr>
              <a:t>.</a:t>
            </a:r>
            <a:endParaRPr lang="en-US" kern="0" dirty="0">
              <a:latin typeface="Arial"/>
            </a:endParaRPr>
          </a:p>
        </p:txBody>
      </p:sp>
      <p:pic>
        <p:nvPicPr>
          <p:cNvPr id="18" name="Imagen 17"/>
          <p:cNvPicPr>
            <a:picLocks noChangeAspect="1"/>
          </p:cNvPicPr>
          <p:nvPr/>
        </p:nvPicPr>
        <p:blipFill rotWithShape="1">
          <a:blip r:embed="rId4"/>
          <a:srcRect l="14653" t="11043" r="11755" b="17714"/>
          <a:stretch/>
        </p:blipFill>
        <p:spPr>
          <a:xfrm>
            <a:off x="888178" y="3306557"/>
            <a:ext cx="1864894" cy="1467853"/>
          </a:xfrm>
          <a:prstGeom prst="rect">
            <a:avLst/>
          </a:prstGeom>
        </p:spPr>
      </p:pic>
    </p:spTree>
    <p:extLst>
      <p:ext uri="{BB962C8B-B14F-4D97-AF65-F5344CB8AC3E}">
        <p14:creationId xmlns:p14="http://schemas.microsoft.com/office/powerpoint/2010/main" val="23744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Rectángulo redondeado"/>
          <p:cNvSpPr/>
          <p:nvPr/>
        </p:nvSpPr>
        <p:spPr>
          <a:xfrm>
            <a:off x="2142496" y="2051472"/>
            <a:ext cx="9552199" cy="992518"/>
          </a:xfrm>
          <a:prstGeom prst="roundRect">
            <a:avLst/>
          </a:prstGeom>
          <a:noFill/>
          <a:ln w="25400" cap="flat" cmpd="sng" algn="ctr">
            <a:solidFill>
              <a:srgbClr val="034567"/>
            </a:solidFill>
            <a:prstDash val="solid"/>
          </a:ln>
          <a:effectLst/>
        </p:spPr>
        <p:txBody>
          <a:bodyPr lIns="81095" tIns="40547" rIns="81095" bIns="40547" rtlCol="0" anchor="ctr"/>
          <a:lstStyle/>
          <a:p>
            <a:pPr algn="just">
              <a:buClr>
                <a:srgbClr val="000000"/>
              </a:buClr>
              <a:defRPr/>
            </a:pPr>
            <a:r>
              <a:rPr lang="es-MX" sz="2000" kern="0" dirty="0">
                <a:latin typeface="Arial"/>
                <a:sym typeface="Arial"/>
              </a:rPr>
              <a:t>Los procedimientos de selección que </a:t>
            </a:r>
            <a:r>
              <a:rPr lang="es-MX" sz="2000" kern="0" dirty="0">
                <a:solidFill>
                  <a:srgbClr val="FF0000"/>
                </a:solidFill>
                <a:latin typeface="Arial"/>
                <a:sym typeface="Arial"/>
              </a:rPr>
              <a:t>no fueron convocados el año fiscal anterior</a:t>
            </a:r>
            <a:r>
              <a:rPr lang="es-MX" sz="2000" kern="0" dirty="0">
                <a:latin typeface="Arial"/>
                <a:sym typeface="Arial"/>
              </a:rPr>
              <a:t>, y aquellos </a:t>
            </a:r>
            <a:r>
              <a:rPr lang="es-MX" sz="2000" kern="0" dirty="0">
                <a:solidFill>
                  <a:srgbClr val="FF0000"/>
                </a:solidFill>
                <a:latin typeface="Arial"/>
                <a:sym typeface="Arial"/>
              </a:rPr>
              <a:t>declarados desiertos</a:t>
            </a:r>
            <a:r>
              <a:rPr lang="es-MX" sz="2000" kern="0" dirty="0">
                <a:latin typeface="Arial"/>
                <a:sym typeface="Arial"/>
              </a:rPr>
              <a:t>, siempre y cuando persista la necesidad declarada por el área usuaria, y se cuente con el presupuesto respectivo. </a:t>
            </a:r>
            <a:endParaRPr lang="es-PE" sz="2000" kern="0" dirty="0">
              <a:latin typeface="Arial"/>
              <a:sym typeface="Arial"/>
            </a:endParaRPr>
          </a:p>
        </p:txBody>
      </p:sp>
      <p:sp>
        <p:nvSpPr>
          <p:cNvPr id="9" name="Shape 110"/>
          <p:cNvSpPr txBox="1">
            <a:spLocks noGrp="1"/>
          </p:cNvSpPr>
          <p:nvPr>
            <p:ph type="title"/>
          </p:nvPr>
        </p:nvSpPr>
        <p:spPr>
          <a:xfrm>
            <a:off x="2339409" y="826824"/>
            <a:ext cx="7574400" cy="665867"/>
          </a:xfrm>
          <a:prstGeom prst="rect">
            <a:avLst/>
          </a:prstGeom>
        </p:spPr>
        <p:txBody>
          <a:bodyPr spcFirstLastPara="1" vert="horz" wrap="square" lIns="81081" tIns="81081" rIns="81081" bIns="81081" rtlCol="0" anchor="ctr" anchorCtr="0">
            <a:noAutofit/>
          </a:bodyPr>
          <a:lstStyle/>
          <a:p>
            <a:pPr algn="ctr">
              <a:spcBef>
                <a:spcPts val="0"/>
              </a:spcBef>
            </a:pPr>
            <a:r>
              <a:rPr lang="en" sz="4000" b="1" dirty="0">
                <a:solidFill>
                  <a:srgbClr val="0070C0"/>
                </a:solidFill>
              </a:rPr>
              <a:t>Contenido del PAC </a:t>
            </a:r>
            <a:br>
              <a:rPr lang="en" b="1" dirty="0">
                <a:solidFill>
                  <a:srgbClr val="0070C0"/>
                </a:solidFill>
              </a:rPr>
            </a:br>
            <a:r>
              <a:rPr lang="en" sz="3386" b="1" dirty="0">
                <a:solidFill>
                  <a:schemeClr val="tx1"/>
                </a:solidFill>
              </a:rPr>
              <a:t>Directiva N° 002-2019-OSCE/CD</a:t>
            </a:r>
            <a:endParaRPr b="1" dirty="0">
              <a:solidFill>
                <a:schemeClr val="tx1"/>
              </a:solidFill>
            </a:endParaRPr>
          </a:p>
        </p:txBody>
      </p:sp>
      <p:pic>
        <p:nvPicPr>
          <p:cNvPr id="11"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914400" y="2051472"/>
            <a:ext cx="869155" cy="877702"/>
          </a:xfrm>
          <a:prstGeom prst="rect">
            <a:avLst/>
          </a:prstGeom>
          <a:noFill/>
          <a:extLst>
            <a:ext uri="{909E8E84-426E-40DD-AFC4-6F175D3DCCD1}">
              <a14:hiddenFill xmlns:a14="http://schemas.microsoft.com/office/drawing/2010/main">
                <a:solidFill>
                  <a:srgbClr val="FFFFFF"/>
                </a:solidFill>
              </a14:hiddenFill>
            </a:ext>
          </a:extLst>
        </p:spPr>
      </p:pic>
      <p:sp>
        <p:nvSpPr>
          <p:cNvPr id="20" name="Forma libre 19"/>
          <p:cNvSpPr/>
          <p:nvPr/>
        </p:nvSpPr>
        <p:spPr>
          <a:xfrm>
            <a:off x="2431755" y="3569673"/>
            <a:ext cx="2515730" cy="451649"/>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AÑO 2019</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15" name="Forma libre 14"/>
          <p:cNvSpPr/>
          <p:nvPr/>
        </p:nvSpPr>
        <p:spPr>
          <a:xfrm>
            <a:off x="7986334" y="3569672"/>
            <a:ext cx="2515730" cy="451649"/>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AÑO 2020</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5" name="Flecha derecha 4"/>
          <p:cNvSpPr/>
          <p:nvPr/>
        </p:nvSpPr>
        <p:spPr>
          <a:xfrm>
            <a:off x="2646919" y="5115416"/>
            <a:ext cx="2574787" cy="51829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1" name="Flecha derecha 20"/>
          <p:cNvSpPr/>
          <p:nvPr/>
        </p:nvSpPr>
        <p:spPr>
          <a:xfrm>
            <a:off x="7720234" y="5115416"/>
            <a:ext cx="2574787" cy="518292"/>
          </a:xfrm>
          <a:prstGeom prst="rightArrow">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2" name="Rectangle 4"/>
          <p:cNvSpPr>
            <a:spLocks noChangeArrowheads="1"/>
          </p:cNvSpPr>
          <p:nvPr/>
        </p:nvSpPr>
        <p:spPr bwMode="auto">
          <a:xfrm>
            <a:off x="1142719" y="4245060"/>
            <a:ext cx="2192853" cy="367622"/>
          </a:xfrm>
          <a:prstGeom prst="rect">
            <a:avLst/>
          </a:prstGeom>
          <a:noFill/>
          <a:ln w="22225">
            <a:solidFill>
              <a:schemeClr val="tx1"/>
            </a:solidFill>
            <a:miter lim="800000"/>
            <a:headEnd/>
            <a:tailEnd/>
          </a:ln>
        </p:spPr>
        <p:txBody>
          <a:bodyPr lIns="51312" tIns="30303" rIns="51312" bIns="30303" anchor="ctr"/>
          <a:lstStyle/>
          <a:p>
            <a:pPr algn="ctr">
              <a:spcBef>
                <a:spcPct val="50000"/>
              </a:spcBef>
            </a:pPr>
            <a:r>
              <a:rPr kumimoji="1" lang="es-ES_tradnl" sz="1600" b="1" dirty="0">
                <a:latin typeface="+mj-lt"/>
              </a:rPr>
              <a:t>NO CONVOCADOS</a:t>
            </a:r>
            <a:endParaRPr kumimoji="1" lang="es-ES" sz="1600" b="1" dirty="0">
              <a:latin typeface="+mj-lt"/>
            </a:endParaRPr>
          </a:p>
        </p:txBody>
      </p:sp>
      <p:sp>
        <p:nvSpPr>
          <p:cNvPr id="23" name="Rectangle 4"/>
          <p:cNvSpPr>
            <a:spLocks noChangeArrowheads="1"/>
          </p:cNvSpPr>
          <p:nvPr/>
        </p:nvSpPr>
        <p:spPr bwMode="auto">
          <a:xfrm>
            <a:off x="2256365" y="4776698"/>
            <a:ext cx="2192853" cy="367622"/>
          </a:xfrm>
          <a:prstGeom prst="rect">
            <a:avLst/>
          </a:prstGeom>
          <a:noFill/>
          <a:ln w="22225">
            <a:solidFill>
              <a:schemeClr val="tx1"/>
            </a:solidFill>
            <a:miter lim="800000"/>
            <a:headEnd/>
            <a:tailEnd/>
          </a:ln>
        </p:spPr>
        <p:txBody>
          <a:bodyPr lIns="51312" tIns="30303" rIns="51312" bIns="30303" anchor="ctr"/>
          <a:lstStyle/>
          <a:p>
            <a:pPr algn="ctr">
              <a:spcBef>
                <a:spcPct val="50000"/>
              </a:spcBef>
            </a:pPr>
            <a:r>
              <a:rPr kumimoji="1" lang="es-ES_tradnl" sz="1600" b="1" dirty="0">
                <a:latin typeface="+mj-lt"/>
              </a:rPr>
              <a:t>DESIERTO</a:t>
            </a:r>
            <a:endParaRPr kumimoji="1" lang="es-ES" sz="1600" b="1" dirty="0">
              <a:latin typeface="+mj-lt"/>
            </a:endParaRPr>
          </a:p>
        </p:txBody>
      </p:sp>
      <p:sp>
        <p:nvSpPr>
          <p:cNvPr id="24" name="Rectangle 4"/>
          <p:cNvSpPr>
            <a:spLocks noChangeArrowheads="1"/>
          </p:cNvSpPr>
          <p:nvPr/>
        </p:nvSpPr>
        <p:spPr bwMode="auto">
          <a:xfrm>
            <a:off x="5797350" y="4382365"/>
            <a:ext cx="2192853" cy="367622"/>
          </a:xfrm>
          <a:prstGeom prst="rect">
            <a:avLst/>
          </a:prstGeom>
          <a:noFill/>
          <a:ln w="22225">
            <a:solidFill>
              <a:srgbClr val="FF0000"/>
            </a:solidFill>
            <a:miter lim="800000"/>
            <a:headEnd/>
            <a:tailEnd/>
          </a:ln>
        </p:spPr>
        <p:txBody>
          <a:bodyPr lIns="51312" tIns="30303" rIns="51312" bIns="30303" anchor="ctr"/>
          <a:lstStyle/>
          <a:p>
            <a:pPr algn="ctr">
              <a:spcBef>
                <a:spcPct val="50000"/>
              </a:spcBef>
            </a:pPr>
            <a:r>
              <a:rPr kumimoji="1" lang="es-ES_tradnl" sz="1600" b="1" dirty="0">
                <a:latin typeface="+mj-lt"/>
              </a:rPr>
              <a:t>PERSISTE NECESIDAD</a:t>
            </a:r>
            <a:endParaRPr kumimoji="1" lang="es-ES" sz="1600" b="1" dirty="0">
              <a:latin typeface="+mj-lt"/>
            </a:endParaRPr>
          </a:p>
        </p:txBody>
      </p:sp>
      <p:sp>
        <p:nvSpPr>
          <p:cNvPr id="25" name="Rectangle 4"/>
          <p:cNvSpPr>
            <a:spLocks noChangeArrowheads="1"/>
          </p:cNvSpPr>
          <p:nvPr/>
        </p:nvSpPr>
        <p:spPr bwMode="auto">
          <a:xfrm>
            <a:off x="8703211" y="4384557"/>
            <a:ext cx="2192853" cy="367622"/>
          </a:xfrm>
          <a:prstGeom prst="rect">
            <a:avLst/>
          </a:prstGeom>
          <a:noFill/>
          <a:ln w="22225">
            <a:solidFill>
              <a:srgbClr val="FF0000"/>
            </a:solidFill>
            <a:miter lim="800000"/>
            <a:headEnd/>
            <a:tailEnd/>
          </a:ln>
        </p:spPr>
        <p:txBody>
          <a:bodyPr lIns="51312" tIns="30303" rIns="51312" bIns="30303" anchor="ctr"/>
          <a:lstStyle/>
          <a:p>
            <a:pPr algn="ctr">
              <a:spcBef>
                <a:spcPct val="50000"/>
              </a:spcBef>
            </a:pPr>
            <a:r>
              <a:rPr kumimoji="1" lang="es-ES_tradnl" sz="1600" b="1" dirty="0">
                <a:latin typeface="+mj-lt"/>
              </a:rPr>
              <a:t>INCLUIR PAC 2020</a:t>
            </a:r>
            <a:endParaRPr kumimoji="1" lang="es-ES" sz="1600" b="1" dirty="0">
              <a:latin typeface="+mj-lt"/>
            </a:endParaRPr>
          </a:p>
        </p:txBody>
      </p:sp>
      <p:sp>
        <p:nvSpPr>
          <p:cNvPr id="14" name="Rectángulo 13"/>
          <p:cNvSpPr/>
          <p:nvPr/>
        </p:nvSpPr>
        <p:spPr>
          <a:xfrm>
            <a:off x="-13033" y="5781780"/>
            <a:ext cx="12279283" cy="338554"/>
          </a:xfrm>
          <a:prstGeom prst="rect">
            <a:avLst/>
          </a:prstGeom>
        </p:spPr>
        <p:txBody>
          <a:bodyPr wrap="square">
            <a:spAutoFit/>
          </a:bodyPr>
          <a:lstStyle/>
          <a:p>
            <a:pPr algn="ctr"/>
            <a:r>
              <a:rPr lang="es-MX" sz="1600" kern="0" dirty="0">
                <a:latin typeface="Arial"/>
              </a:rPr>
              <a:t>En procedimientos de selección según relación de ítems, la inclusión en el PAC </a:t>
            </a:r>
            <a:r>
              <a:rPr lang="es-MX" sz="1600" b="1" kern="0" dirty="0">
                <a:latin typeface="Arial"/>
              </a:rPr>
              <a:t>solo aplicará para los ítems declarados desiertos</a:t>
            </a:r>
            <a:r>
              <a:rPr lang="es-MX" sz="1600" kern="0" dirty="0">
                <a:latin typeface="Arial"/>
              </a:rPr>
              <a:t>.</a:t>
            </a:r>
            <a:endParaRPr lang="en-US" sz="1600" kern="0" dirty="0">
              <a:latin typeface="Arial"/>
            </a:endParaRPr>
          </a:p>
        </p:txBody>
      </p:sp>
    </p:spTree>
    <p:extLst>
      <p:ext uri="{BB962C8B-B14F-4D97-AF65-F5344CB8AC3E}">
        <p14:creationId xmlns:p14="http://schemas.microsoft.com/office/powerpoint/2010/main" val="1181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15"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Rectángulo redondeado"/>
          <p:cNvSpPr/>
          <p:nvPr/>
        </p:nvSpPr>
        <p:spPr>
          <a:xfrm>
            <a:off x="2142496" y="2051471"/>
            <a:ext cx="9552199" cy="1244813"/>
          </a:xfrm>
          <a:prstGeom prst="roundRect">
            <a:avLst/>
          </a:prstGeom>
          <a:noFill/>
          <a:ln w="25400" cap="flat" cmpd="sng" algn="ctr">
            <a:solidFill>
              <a:srgbClr val="034567"/>
            </a:solidFill>
            <a:prstDash val="solid"/>
          </a:ln>
          <a:effectLst/>
        </p:spPr>
        <p:txBody>
          <a:bodyPr lIns="81095" tIns="40547" rIns="81095" bIns="40547" rtlCol="0" anchor="ctr"/>
          <a:lstStyle/>
          <a:p>
            <a:pPr algn="just">
              <a:buClr>
                <a:srgbClr val="000000"/>
              </a:buClr>
              <a:defRPr/>
            </a:pPr>
            <a:r>
              <a:rPr lang="es-MX" sz="2000" kern="0" dirty="0">
                <a:latin typeface="Arial"/>
                <a:sym typeface="Arial"/>
              </a:rPr>
              <a:t>Los procedimientos de selección que durante </a:t>
            </a:r>
            <a:r>
              <a:rPr lang="es-MX" sz="2000" kern="0" dirty="0">
                <a:solidFill>
                  <a:srgbClr val="FF0000"/>
                </a:solidFill>
                <a:latin typeface="Arial"/>
                <a:sym typeface="Arial"/>
              </a:rPr>
              <a:t>el año fiscal anterior hayan sido declarados nulos de oficio</a:t>
            </a:r>
            <a:r>
              <a:rPr lang="es-MX" sz="2000" kern="0" dirty="0">
                <a:latin typeface="Arial"/>
                <a:sym typeface="Arial"/>
              </a:rPr>
              <a:t>, por defectos o vicios en los actos preparatorios, cuya necesidad persiste conforme a lo manifestado por el área usuaria, y se cuente con el presupuesto respectivo. </a:t>
            </a:r>
            <a:endParaRPr lang="es-PE" sz="2000" kern="0" dirty="0">
              <a:latin typeface="Arial"/>
              <a:sym typeface="Arial"/>
            </a:endParaRPr>
          </a:p>
        </p:txBody>
      </p:sp>
      <p:sp>
        <p:nvSpPr>
          <p:cNvPr id="9" name="Shape 110"/>
          <p:cNvSpPr txBox="1">
            <a:spLocks noGrp="1"/>
          </p:cNvSpPr>
          <p:nvPr>
            <p:ph type="title"/>
          </p:nvPr>
        </p:nvSpPr>
        <p:spPr>
          <a:xfrm>
            <a:off x="2339409" y="826824"/>
            <a:ext cx="7574400" cy="665867"/>
          </a:xfrm>
          <a:prstGeom prst="rect">
            <a:avLst/>
          </a:prstGeom>
        </p:spPr>
        <p:txBody>
          <a:bodyPr spcFirstLastPara="1" vert="horz" wrap="square" lIns="81081" tIns="81081" rIns="81081" bIns="81081" rtlCol="0" anchor="ctr" anchorCtr="0">
            <a:noAutofit/>
          </a:bodyPr>
          <a:lstStyle/>
          <a:p>
            <a:pPr algn="ctr">
              <a:spcBef>
                <a:spcPts val="0"/>
              </a:spcBef>
            </a:pPr>
            <a:r>
              <a:rPr lang="en" sz="4000" b="1" dirty="0">
                <a:solidFill>
                  <a:srgbClr val="0070C0"/>
                </a:solidFill>
              </a:rPr>
              <a:t>Contenido del PAC </a:t>
            </a:r>
            <a:br>
              <a:rPr lang="en" b="1" dirty="0">
                <a:solidFill>
                  <a:srgbClr val="0070C0"/>
                </a:solidFill>
              </a:rPr>
            </a:br>
            <a:r>
              <a:rPr lang="en" sz="3386" b="1" dirty="0">
                <a:solidFill>
                  <a:schemeClr val="tx1"/>
                </a:solidFill>
              </a:rPr>
              <a:t>Directiva N° 002-2019-OSCE/CD</a:t>
            </a:r>
            <a:endParaRPr b="1" dirty="0">
              <a:solidFill>
                <a:schemeClr val="tx1"/>
              </a:solidFill>
            </a:endParaRPr>
          </a:p>
        </p:txBody>
      </p:sp>
      <p:pic>
        <p:nvPicPr>
          <p:cNvPr id="11"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914400" y="2051472"/>
            <a:ext cx="869155" cy="877702"/>
          </a:xfrm>
          <a:prstGeom prst="rect">
            <a:avLst/>
          </a:prstGeom>
          <a:noFill/>
          <a:extLst>
            <a:ext uri="{909E8E84-426E-40DD-AFC4-6F175D3DCCD1}">
              <a14:hiddenFill xmlns:a14="http://schemas.microsoft.com/office/drawing/2010/main">
                <a:solidFill>
                  <a:srgbClr val="FFFFFF"/>
                </a:solidFill>
              </a14:hiddenFill>
            </a:ext>
          </a:extLst>
        </p:spPr>
      </p:pic>
      <p:sp>
        <p:nvSpPr>
          <p:cNvPr id="20" name="Forma libre 19"/>
          <p:cNvSpPr/>
          <p:nvPr/>
        </p:nvSpPr>
        <p:spPr>
          <a:xfrm>
            <a:off x="2431755" y="3569673"/>
            <a:ext cx="2515730" cy="451649"/>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AÑO 2019</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15" name="Forma libre 14"/>
          <p:cNvSpPr/>
          <p:nvPr/>
        </p:nvSpPr>
        <p:spPr>
          <a:xfrm>
            <a:off x="7986334" y="3569672"/>
            <a:ext cx="2515730" cy="451649"/>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AÑO 2020</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5" name="Flecha derecha 4"/>
          <p:cNvSpPr/>
          <p:nvPr/>
        </p:nvSpPr>
        <p:spPr>
          <a:xfrm>
            <a:off x="2767232" y="5300403"/>
            <a:ext cx="2574787" cy="51829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1" name="Flecha derecha 20"/>
          <p:cNvSpPr/>
          <p:nvPr/>
        </p:nvSpPr>
        <p:spPr>
          <a:xfrm>
            <a:off x="7789936" y="5300403"/>
            <a:ext cx="2574787" cy="518292"/>
          </a:xfrm>
          <a:prstGeom prst="rightArrow">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2" name="Rectangle 4"/>
          <p:cNvSpPr>
            <a:spLocks noChangeArrowheads="1"/>
          </p:cNvSpPr>
          <p:nvPr/>
        </p:nvSpPr>
        <p:spPr bwMode="auto">
          <a:xfrm>
            <a:off x="1409636" y="4270048"/>
            <a:ext cx="4559967" cy="812520"/>
          </a:xfrm>
          <a:prstGeom prst="rect">
            <a:avLst/>
          </a:prstGeom>
          <a:noFill/>
          <a:ln w="22225">
            <a:solidFill>
              <a:schemeClr val="tx1"/>
            </a:solidFill>
            <a:miter lim="800000"/>
            <a:headEnd/>
            <a:tailEnd/>
          </a:ln>
        </p:spPr>
        <p:txBody>
          <a:bodyPr lIns="51312" tIns="30303" rIns="51312" bIns="30303" anchor="ctr"/>
          <a:lstStyle/>
          <a:p>
            <a:pPr algn="ctr">
              <a:spcBef>
                <a:spcPct val="50000"/>
              </a:spcBef>
            </a:pPr>
            <a:r>
              <a:rPr kumimoji="1" lang="es-ES_tradnl" sz="1600" b="1" dirty="0">
                <a:latin typeface="+mj-lt"/>
              </a:rPr>
              <a:t>PROCEDIMIENTO DE SELECCIÓN </a:t>
            </a:r>
            <a:r>
              <a:rPr kumimoji="1" lang="es-ES_tradnl" sz="1600" b="1" dirty="0">
                <a:solidFill>
                  <a:srgbClr val="FF0000"/>
                </a:solidFill>
                <a:latin typeface="+mj-lt"/>
              </a:rPr>
              <a:t>DECLARADO NULO</a:t>
            </a:r>
          </a:p>
          <a:p>
            <a:pPr algn="ctr">
              <a:spcBef>
                <a:spcPct val="50000"/>
              </a:spcBef>
            </a:pPr>
            <a:r>
              <a:rPr kumimoji="1" lang="es-ES_tradnl" sz="1600" b="1" dirty="0">
                <a:latin typeface="+mj-lt"/>
              </a:rPr>
              <a:t>QUE SE RETROTRAE A LA </a:t>
            </a:r>
            <a:r>
              <a:rPr kumimoji="1" lang="es-ES_tradnl" sz="1600" b="1" dirty="0">
                <a:solidFill>
                  <a:srgbClr val="FF0000"/>
                </a:solidFill>
                <a:latin typeface="+mj-lt"/>
              </a:rPr>
              <a:t>CONVOCATORIA</a:t>
            </a:r>
            <a:endParaRPr kumimoji="1" lang="es-ES" sz="1600" b="1" dirty="0">
              <a:solidFill>
                <a:srgbClr val="FF0000"/>
              </a:solidFill>
              <a:latin typeface="+mj-lt"/>
            </a:endParaRPr>
          </a:p>
        </p:txBody>
      </p:sp>
      <p:sp>
        <p:nvSpPr>
          <p:cNvPr id="24" name="Rectangle 4"/>
          <p:cNvSpPr>
            <a:spLocks noChangeArrowheads="1"/>
          </p:cNvSpPr>
          <p:nvPr/>
        </p:nvSpPr>
        <p:spPr bwMode="auto">
          <a:xfrm>
            <a:off x="6876391" y="4477051"/>
            <a:ext cx="2192853" cy="367622"/>
          </a:xfrm>
          <a:prstGeom prst="rect">
            <a:avLst/>
          </a:prstGeom>
          <a:noFill/>
          <a:ln w="22225">
            <a:solidFill>
              <a:srgbClr val="FF0000"/>
            </a:solidFill>
            <a:miter lim="800000"/>
            <a:headEnd/>
            <a:tailEnd/>
          </a:ln>
        </p:spPr>
        <p:txBody>
          <a:bodyPr lIns="51312" tIns="30303" rIns="51312" bIns="30303" anchor="ctr"/>
          <a:lstStyle/>
          <a:p>
            <a:pPr algn="ctr">
              <a:spcBef>
                <a:spcPct val="50000"/>
              </a:spcBef>
            </a:pPr>
            <a:r>
              <a:rPr kumimoji="1" lang="es-ES_tradnl" sz="1600" b="1" dirty="0">
                <a:latin typeface="+mj-lt"/>
              </a:rPr>
              <a:t>CONVOCATORIA</a:t>
            </a:r>
            <a:endParaRPr kumimoji="1" lang="es-ES" sz="1600" b="1" dirty="0">
              <a:latin typeface="+mj-lt"/>
            </a:endParaRPr>
          </a:p>
        </p:txBody>
      </p:sp>
      <p:sp>
        <p:nvSpPr>
          <p:cNvPr id="25" name="Rectangle 4"/>
          <p:cNvSpPr>
            <a:spLocks noChangeArrowheads="1"/>
          </p:cNvSpPr>
          <p:nvPr/>
        </p:nvSpPr>
        <p:spPr bwMode="auto">
          <a:xfrm>
            <a:off x="9501842" y="4477051"/>
            <a:ext cx="2192853" cy="367622"/>
          </a:xfrm>
          <a:prstGeom prst="rect">
            <a:avLst/>
          </a:prstGeom>
          <a:noFill/>
          <a:ln w="22225">
            <a:solidFill>
              <a:srgbClr val="FF0000"/>
            </a:solidFill>
            <a:miter lim="800000"/>
            <a:headEnd/>
            <a:tailEnd/>
          </a:ln>
        </p:spPr>
        <p:txBody>
          <a:bodyPr lIns="51312" tIns="30303" rIns="51312" bIns="30303" anchor="ctr"/>
          <a:lstStyle/>
          <a:p>
            <a:pPr algn="ctr">
              <a:spcBef>
                <a:spcPct val="50000"/>
              </a:spcBef>
            </a:pPr>
            <a:r>
              <a:rPr kumimoji="1" lang="es-ES_tradnl" sz="1600" b="1" dirty="0">
                <a:latin typeface="+mj-lt"/>
              </a:rPr>
              <a:t>INCLUIR PAC 2020</a:t>
            </a:r>
            <a:endParaRPr kumimoji="1" lang="es-ES" sz="1600" b="1" dirty="0">
              <a:latin typeface="+mj-lt"/>
            </a:endParaRPr>
          </a:p>
        </p:txBody>
      </p:sp>
      <p:sp>
        <p:nvSpPr>
          <p:cNvPr id="2" name="Flecha circular 1"/>
          <p:cNvSpPr/>
          <p:nvPr/>
        </p:nvSpPr>
        <p:spPr>
          <a:xfrm rot="20766910" flipV="1">
            <a:off x="5782273" y="4600718"/>
            <a:ext cx="1323037" cy="1181536"/>
          </a:xfrm>
          <a:prstGeom prst="circular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Rectángulo 13"/>
          <p:cNvSpPr/>
          <p:nvPr/>
        </p:nvSpPr>
        <p:spPr>
          <a:xfrm>
            <a:off x="-13033" y="5818695"/>
            <a:ext cx="12279283" cy="338554"/>
          </a:xfrm>
          <a:prstGeom prst="rect">
            <a:avLst/>
          </a:prstGeom>
        </p:spPr>
        <p:txBody>
          <a:bodyPr wrap="square">
            <a:spAutoFit/>
          </a:bodyPr>
          <a:lstStyle/>
          <a:p>
            <a:pPr algn="ctr"/>
            <a:r>
              <a:rPr lang="es-MX" sz="1600" kern="0" dirty="0">
                <a:latin typeface="Arial"/>
              </a:rPr>
              <a:t>En procedimientos de selección según relación de ítems, la inclusión en el PAC </a:t>
            </a:r>
            <a:r>
              <a:rPr lang="es-MX" sz="1600" b="1" kern="0" dirty="0">
                <a:latin typeface="Arial"/>
              </a:rPr>
              <a:t>solo aplicará para los ítems declarados nulos</a:t>
            </a:r>
            <a:r>
              <a:rPr lang="es-MX" sz="1600" kern="0" dirty="0">
                <a:latin typeface="Arial"/>
              </a:rPr>
              <a:t>.</a:t>
            </a:r>
            <a:endParaRPr lang="en-US" sz="1600" kern="0" dirty="0">
              <a:latin typeface="Arial"/>
            </a:endParaRPr>
          </a:p>
        </p:txBody>
      </p:sp>
    </p:spTree>
    <p:extLst>
      <p:ext uri="{BB962C8B-B14F-4D97-AF65-F5344CB8AC3E}">
        <p14:creationId xmlns:p14="http://schemas.microsoft.com/office/powerpoint/2010/main" val="5706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15" grpId="0" animBg="1"/>
      <p:bldP spid="22"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Rectángulo redondeado"/>
          <p:cNvSpPr/>
          <p:nvPr/>
        </p:nvSpPr>
        <p:spPr>
          <a:xfrm>
            <a:off x="2093069" y="1680768"/>
            <a:ext cx="9552199" cy="1244813"/>
          </a:xfrm>
          <a:prstGeom prst="roundRect">
            <a:avLst/>
          </a:prstGeom>
          <a:noFill/>
          <a:ln w="25400" cap="flat" cmpd="sng" algn="ctr">
            <a:solidFill>
              <a:srgbClr val="034567"/>
            </a:solidFill>
            <a:prstDash val="solid"/>
          </a:ln>
          <a:effectLst/>
        </p:spPr>
        <p:txBody>
          <a:bodyPr lIns="81095" tIns="40547" rIns="81095" bIns="40547" rtlCol="0" anchor="ctr"/>
          <a:lstStyle/>
          <a:p>
            <a:pPr algn="just">
              <a:buClr>
                <a:srgbClr val="000000"/>
              </a:buClr>
              <a:defRPr/>
            </a:pPr>
            <a:r>
              <a:rPr lang="es-MX" sz="2000" kern="0" dirty="0">
                <a:latin typeface="Arial"/>
                <a:sym typeface="Arial"/>
              </a:rPr>
              <a:t>Las contrataciones previstas en el literal f) del artículo 4 y literales d), e) y f) del numeral 5.1 del artículo 5 de la Ley.  Contrataciones en el marco de los convenios de colaboración u otros de naturaleza análoga (literal c) del numeral 5.1 del artículo 5 de la Ley).</a:t>
            </a:r>
          </a:p>
        </p:txBody>
      </p:sp>
      <p:sp>
        <p:nvSpPr>
          <p:cNvPr id="9" name="Shape 110"/>
          <p:cNvSpPr txBox="1">
            <a:spLocks noGrp="1"/>
          </p:cNvSpPr>
          <p:nvPr>
            <p:ph type="title"/>
          </p:nvPr>
        </p:nvSpPr>
        <p:spPr>
          <a:xfrm>
            <a:off x="2289982" y="456121"/>
            <a:ext cx="7574400" cy="665867"/>
          </a:xfrm>
          <a:prstGeom prst="rect">
            <a:avLst/>
          </a:prstGeom>
        </p:spPr>
        <p:txBody>
          <a:bodyPr spcFirstLastPara="1" vert="horz" wrap="square" lIns="81081" tIns="81081" rIns="81081" bIns="81081" rtlCol="0" anchor="ctr" anchorCtr="0">
            <a:noAutofit/>
          </a:bodyPr>
          <a:lstStyle/>
          <a:p>
            <a:pPr algn="ctr">
              <a:spcBef>
                <a:spcPts val="0"/>
              </a:spcBef>
            </a:pPr>
            <a:r>
              <a:rPr lang="en" sz="4000" b="1" dirty="0">
                <a:solidFill>
                  <a:srgbClr val="0070C0"/>
                </a:solidFill>
              </a:rPr>
              <a:t>Contenido del PAC </a:t>
            </a:r>
            <a:br>
              <a:rPr lang="en" b="1" dirty="0">
                <a:solidFill>
                  <a:srgbClr val="0070C0"/>
                </a:solidFill>
              </a:rPr>
            </a:br>
            <a:r>
              <a:rPr lang="en" sz="3386" b="1" dirty="0">
                <a:solidFill>
                  <a:schemeClr val="tx1"/>
                </a:solidFill>
              </a:rPr>
              <a:t>Directiva N° 002-2019-OSCE/CD</a:t>
            </a:r>
            <a:endParaRPr b="1" dirty="0">
              <a:solidFill>
                <a:schemeClr val="tx1"/>
              </a:solidFill>
            </a:endParaRPr>
          </a:p>
        </p:txBody>
      </p:sp>
      <p:pic>
        <p:nvPicPr>
          <p:cNvPr id="11"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864973" y="1680769"/>
            <a:ext cx="869155" cy="877702"/>
          </a:xfrm>
          <a:prstGeom prst="rect">
            <a:avLst/>
          </a:prstGeom>
          <a:noFill/>
          <a:extLst>
            <a:ext uri="{909E8E84-426E-40DD-AFC4-6F175D3DCCD1}">
              <a14:hiddenFill xmlns:a14="http://schemas.microsoft.com/office/drawing/2010/main">
                <a:solidFill>
                  <a:srgbClr val="FFFFFF"/>
                </a:solidFill>
              </a14:hiddenFill>
            </a:ext>
          </a:extLst>
        </p:spPr>
      </p:pic>
      <p:sp>
        <p:nvSpPr>
          <p:cNvPr id="20" name="Forma libre 19"/>
          <p:cNvSpPr/>
          <p:nvPr/>
        </p:nvSpPr>
        <p:spPr>
          <a:xfrm>
            <a:off x="4832348" y="3137392"/>
            <a:ext cx="6634721" cy="838513"/>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kumimoji="1" lang="es-MX" sz="1600" b="1" dirty="0">
                <a:solidFill>
                  <a:schemeClr val="tx1"/>
                </a:solidFill>
                <a:latin typeface="+mj-lt"/>
              </a:rPr>
              <a:t>CONTRATACIONES REALIZADAS BAJO EXIGENCIAS Y PROCEDIMIENTOS DE ORGANISMO INTERNACIONAL, ESTADOS O ENTIDADES COOPERANTES QUE </a:t>
            </a:r>
            <a:r>
              <a:rPr kumimoji="1" lang="es-MX" sz="1600" b="1" dirty="0">
                <a:solidFill>
                  <a:srgbClr val="FF0000"/>
                </a:solidFill>
                <a:latin typeface="+mj-lt"/>
              </a:rPr>
              <a:t>DERIVEN DE ENDEUDAMIENTO EXTERNO Y/O DONACIONES LIGADAS</a:t>
            </a:r>
            <a:r>
              <a:rPr kumimoji="1" lang="es-MX" sz="1600" b="1" dirty="0">
                <a:solidFill>
                  <a:schemeClr val="tx1"/>
                </a:solidFill>
                <a:latin typeface="+mj-lt"/>
              </a:rPr>
              <a:t>.</a:t>
            </a:r>
            <a:endParaRPr kumimoji="1" lang="es-PE" sz="1600" b="1" dirty="0">
              <a:solidFill>
                <a:schemeClr val="tx1"/>
              </a:solidFill>
              <a:latin typeface="+mj-lt"/>
            </a:endParaRPr>
          </a:p>
        </p:txBody>
      </p:sp>
      <p:sp>
        <p:nvSpPr>
          <p:cNvPr id="22" name="Rectangle 4"/>
          <p:cNvSpPr>
            <a:spLocks noChangeArrowheads="1"/>
          </p:cNvSpPr>
          <p:nvPr/>
        </p:nvSpPr>
        <p:spPr bwMode="auto">
          <a:xfrm>
            <a:off x="445976" y="3555310"/>
            <a:ext cx="3688011" cy="787744"/>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8100000" scaled="1"/>
            <a:tileRect/>
          </a:gradFill>
          <a:ln w="22225">
            <a:solidFill>
              <a:schemeClr val="tx1"/>
            </a:solidFill>
            <a:miter lim="800000"/>
            <a:headEnd/>
            <a:tailEnd/>
          </a:ln>
        </p:spPr>
        <p:txBody>
          <a:bodyPr lIns="51312" tIns="30303" rIns="51312" bIns="30303" anchor="ctr"/>
          <a:lstStyle/>
          <a:p>
            <a:pPr algn="ctr">
              <a:spcBef>
                <a:spcPct val="50000"/>
              </a:spcBef>
            </a:pPr>
            <a:r>
              <a:rPr kumimoji="1" lang="es-ES_tradnl" sz="2000" b="1" dirty="0">
                <a:latin typeface="+mj-lt"/>
              </a:rPr>
              <a:t>SUPUESTOS EXCLUÍDOS DEL ÁMBITO DE APLICACIÓN</a:t>
            </a:r>
            <a:endParaRPr kumimoji="1" lang="es-ES" sz="2000" b="1" dirty="0">
              <a:solidFill>
                <a:srgbClr val="FF0000"/>
              </a:solidFill>
              <a:latin typeface="+mj-lt"/>
            </a:endParaRPr>
          </a:p>
        </p:txBody>
      </p:sp>
      <p:sp>
        <p:nvSpPr>
          <p:cNvPr id="16" name="Forma libre 15"/>
          <p:cNvSpPr/>
          <p:nvPr/>
        </p:nvSpPr>
        <p:spPr>
          <a:xfrm>
            <a:off x="4832345" y="4266658"/>
            <a:ext cx="6634721" cy="838513"/>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kumimoji="1" lang="es-MX" sz="1600" b="1" dirty="0">
                <a:solidFill>
                  <a:schemeClr val="tx1"/>
                </a:solidFill>
                <a:latin typeface="+mj-lt"/>
              </a:rPr>
              <a:t>CONTRATACIONES REALIZADAS BAJO EXIGENCIAS Y PROCEDIMIENTOS DE ORGANISMO INTERNACIONAL, ESTADOS O ENTIDADES COOPERANTES QUE </a:t>
            </a:r>
            <a:r>
              <a:rPr kumimoji="1" lang="es-MX" sz="1600" b="1" dirty="0">
                <a:solidFill>
                  <a:srgbClr val="FF0000"/>
                </a:solidFill>
                <a:latin typeface="+mj-lt"/>
              </a:rPr>
              <a:t>DERIVEN DE DONACIONES EFECTUADAS POR ESTOS (MIN. 25%)</a:t>
            </a:r>
            <a:r>
              <a:rPr kumimoji="1" lang="es-MX" sz="1600" b="1" dirty="0">
                <a:solidFill>
                  <a:schemeClr val="tx1"/>
                </a:solidFill>
                <a:latin typeface="+mj-lt"/>
              </a:rPr>
              <a:t>.</a:t>
            </a:r>
            <a:endParaRPr kumimoji="1" lang="es-PE" sz="1600" b="1" dirty="0">
              <a:solidFill>
                <a:schemeClr val="tx1"/>
              </a:solidFill>
              <a:latin typeface="+mj-lt"/>
            </a:endParaRPr>
          </a:p>
        </p:txBody>
      </p:sp>
      <p:sp>
        <p:nvSpPr>
          <p:cNvPr id="17" name="Forma libre 16"/>
          <p:cNvSpPr/>
          <p:nvPr/>
        </p:nvSpPr>
        <p:spPr>
          <a:xfrm>
            <a:off x="562299" y="5395925"/>
            <a:ext cx="2912075" cy="660538"/>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kumimoji="1" lang="es-MX" sz="1600" b="1" dirty="0">
                <a:solidFill>
                  <a:schemeClr val="tx1"/>
                </a:solidFill>
                <a:latin typeface="+mj-lt"/>
              </a:rPr>
              <a:t>CONTRATACIONES </a:t>
            </a:r>
            <a:r>
              <a:rPr kumimoji="1" lang="es-MX" sz="1600" b="1" dirty="0">
                <a:solidFill>
                  <a:srgbClr val="FF0000"/>
                </a:solidFill>
                <a:latin typeface="+mj-lt"/>
              </a:rPr>
              <a:t>ESTADO A ESTADO</a:t>
            </a:r>
            <a:endParaRPr kumimoji="1" lang="es-PE" sz="1600" b="1" dirty="0">
              <a:solidFill>
                <a:srgbClr val="FF0000"/>
              </a:solidFill>
              <a:latin typeface="+mj-lt"/>
            </a:endParaRPr>
          </a:p>
        </p:txBody>
      </p:sp>
      <p:sp>
        <p:nvSpPr>
          <p:cNvPr id="19" name="Forma libre 18"/>
          <p:cNvSpPr/>
          <p:nvPr/>
        </p:nvSpPr>
        <p:spPr>
          <a:xfrm>
            <a:off x="4242486" y="5395925"/>
            <a:ext cx="2912075" cy="660538"/>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kumimoji="1" lang="es-MX" sz="1600" b="1" dirty="0">
                <a:solidFill>
                  <a:schemeClr val="tx1"/>
                </a:solidFill>
                <a:latin typeface="+mj-lt"/>
              </a:rPr>
              <a:t>CONTRATACIONES CON </a:t>
            </a:r>
            <a:r>
              <a:rPr kumimoji="1" lang="es-MX" sz="1600" b="1" dirty="0">
                <a:solidFill>
                  <a:srgbClr val="FF0000"/>
                </a:solidFill>
                <a:latin typeface="+mj-lt"/>
              </a:rPr>
              <a:t>PROVEEDOR NO DOMICILIADO</a:t>
            </a:r>
          </a:p>
        </p:txBody>
      </p:sp>
      <p:sp>
        <p:nvSpPr>
          <p:cNvPr id="23" name="Forma libre 22"/>
          <p:cNvSpPr/>
          <p:nvPr/>
        </p:nvSpPr>
        <p:spPr>
          <a:xfrm>
            <a:off x="7922673" y="5395925"/>
            <a:ext cx="3544393" cy="660538"/>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kumimoji="1" lang="es-MX" sz="1600" b="1" dirty="0">
                <a:solidFill>
                  <a:schemeClr val="tx1"/>
                </a:solidFill>
                <a:latin typeface="+mj-lt"/>
              </a:rPr>
              <a:t>CONTRATACIONES EN EL MARCO DE </a:t>
            </a:r>
            <a:r>
              <a:rPr kumimoji="1" lang="es-MX" sz="1600" b="1" dirty="0">
                <a:solidFill>
                  <a:srgbClr val="FF0000"/>
                </a:solidFill>
                <a:latin typeface="+mj-lt"/>
              </a:rPr>
              <a:t>CONVENIOS DE COLABORACIÓN</a:t>
            </a:r>
          </a:p>
        </p:txBody>
      </p:sp>
    </p:spTree>
    <p:extLst>
      <p:ext uri="{BB962C8B-B14F-4D97-AF65-F5344CB8AC3E}">
        <p14:creationId xmlns:p14="http://schemas.microsoft.com/office/powerpoint/2010/main" val="62706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2" grpId="0" animBg="1"/>
      <p:bldP spid="16" grpId="0" animBg="1"/>
      <p:bldP spid="17" grpId="0" animBg="1"/>
      <p:bldP spid="19"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Rectángulo redondeado"/>
          <p:cNvSpPr/>
          <p:nvPr/>
        </p:nvSpPr>
        <p:spPr>
          <a:xfrm>
            <a:off x="2142496" y="1717840"/>
            <a:ext cx="9552199" cy="992518"/>
          </a:xfrm>
          <a:prstGeom prst="roundRect">
            <a:avLst/>
          </a:prstGeom>
          <a:noFill/>
          <a:ln w="25400" cap="flat" cmpd="sng" algn="ctr">
            <a:solidFill>
              <a:srgbClr val="034567"/>
            </a:solidFill>
            <a:prstDash val="solid"/>
          </a:ln>
          <a:effectLst/>
        </p:spPr>
        <p:txBody>
          <a:bodyPr lIns="81095" tIns="40547" rIns="81095" bIns="40547" rtlCol="0" anchor="ctr"/>
          <a:lstStyle/>
          <a:p>
            <a:pPr algn="just">
              <a:buClr>
                <a:srgbClr val="000000"/>
              </a:buClr>
              <a:defRPr/>
            </a:pPr>
            <a:r>
              <a:rPr lang="es-MX" sz="2000" kern="0" dirty="0">
                <a:latin typeface="Arial"/>
                <a:sym typeface="Arial"/>
              </a:rPr>
              <a:t>Las contrataciones de bienes y servicios incluidos en el </a:t>
            </a:r>
            <a:r>
              <a:rPr lang="es-MX" sz="2000" kern="0" dirty="0">
                <a:solidFill>
                  <a:srgbClr val="FF0000"/>
                </a:solidFill>
                <a:latin typeface="Arial"/>
                <a:sym typeface="Arial"/>
              </a:rPr>
              <a:t>Catálogo Electrónico del Acuerdo Marco</a:t>
            </a:r>
            <a:r>
              <a:rPr lang="es-MX" sz="2000" kern="0" dirty="0">
                <a:latin typeface="Arial"/>
                <a:sym typeface="Arial"/>
              </a:rPr>
              <a:t>, salvo que el monto de la contratación sea igual o inferior a ocho (8) Unidades Impositivas Tributarias.</a:t>
            </a:r>
            <a:endParaRPr lang="es-PE" sz="2000" kern="0" dirty="0">
              <a:latin typeface="Arial"/>
              <a:sym typeface="Arial"/>
            </a:endParaRPr>
          </a:p>
        </p:txBody>
      </p:sp>
      <p:sp>
        <p:nvSpPr>
          <p:cNvPr id="9" name="Shape 110"/>
          <p:cNvSpPr txBox="1">
            <a:spLocks noGrp="1"/>
          </p:cNvSpPr>
          <p:nvPr>
            <p:ph type="title"/>
          </p:nvPr>
        </p:nvSpPr>
        <p:spPr>
          <a:xfrm>
            <a:off x="2339409" y="493192"/>
            <a:ext cx="7574400" cy="665867"/>
          </a:xfrm>
          <a:prstGeom prst="rect">
            <a:avLst/>
          </a:prstGeom>
        </p:spPr>
        <p:txBody>
          <a:bodyPr spcFirstLastPara="1" vert="horz" wrap="square" lIns="81081" tIns="81081" rIns="81081" bIns="81081" rtlCol="0" anchor="ctr" anchorCtr="0">
            <a:noAutofit/>
          </a:bodyPr>
          <a:lstStyle/>
          <a:p>
            <a:pPr algn="ctr">
              <a:spcBef>
                <a:spcPts val="0"/>
              </a:spcBef>
            </a:pPr>
            <a:r>
              <a:rPr lang="en" sz="4000" b="1" dirty="0">
                <a:solidFill>
                  <a:srgbClr val="0070C0"/>
                </a:solidFill>
              </a:rPr>
              <a:t>Contenido del PAC </a:t>
            </a:r>
            <a:br>
              <a:rPr lang="en" b="1" dirty="0">
                <a:solidFill>
                  <a:srgbClr val="0070C0"/>
                </a:solidFill>
              </a:rPr>
            </a:br>
            <a:r>
              <a:rPr lang="en" sz="3386" b="1" dirty="0">
                <a:solidFill>
                  <a:schemeClr val="tx1"/>
                </a:solidFill>
              </a:rPr>
              <a:t>Directiva N° 002-2019-OSCE/CD</a:t>
            </a:r>
            <a:endParaRPr b="1" dirty="0">
              <a:solidFill>
                <a:schemeClr val="tx1"/>
              </a:solidFill>
            </a:endParaRPr>
          </a:p>
        </p:txBody>
      </p:sp>
      <p:pic>
        <p:nvPicPr>
          <p:cNvPr id="11"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914400" y="1717840"/>
            <a:ext cx="869155" cy="8777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4728411" y="2967414"/>
            <a:ext cx="6785810" cy="1938992"/>
          </a:xfrm>
          <a:prstGeom prst="rect">
            <a:avLst/>
          </a:prstGeom>
        </p:spPr>
        <p:txBody>
          <a:bodyPr wrap="square">
            <a:spAutoFit/>
          </a:bodyPr>
          <a:lstStyle/>
          <a:p>
            <a:pPr algn="just">
              <a:lnSpc>
                <a:spcPct val="150000"/>
              </a:lnSpc>
            </a:pPr>
            <a:r>
              <a:rPr lang="es-MX" sz="2000" dirty="0"/>
              <a:t>Es un </a:t>
            </a:r>
            <a:r>
              <a:rPr lang="es-MX" sz="2000" b="1" u="sng" dirty="0"/>
              <a:t>método especial de contratación</a:t>
            </a:r>
            <a:r>
              <a:rPr lang="es-MX" sz="2000" b="1" dirty="0"/>
              <a:t> </a:t>
            </a:r>
            <a:r>
              <a:rPr lang="es-MX" sz="2000" dirty="0"/>
              <a:t>similar a una tienda virtual, que aloja diversidad de productos y proveedores; a los cuales se puede contratar de manera directa a través del internet. </a:t>
            </a:r>
            <a:endParaRPr lang="en-US" sz="2000" dirty="0"/>
          </a:p>
        </p:txBody>
      </p:sp>
      <p:pic>
        <p:nvPicPr>
          <p:cNvPr id="17" name="Imagen 16"/>
          <p:cNvPicPr>
            <a:picLocks noChangeAspect="1"/>
          </p:cNvPicPr>
          <p:nvPr/>
        </p:nvPicPr>
        <p:blipFill rotWithShape="1">
          <a:blip r:embed="rId4"/>
          <a:srcRect l="6581" t="18796" r="59444" b="46689"/>
          <a:stretch/>
        </p:blipFill>
        <p:spPr>
          <a:xfrm>
            <a:off x="1245968" y="3150195"/>
            <a:ext cx="3073369" cy="1756211"/>
          </a:xfrm>
          <a:prstGeom prst="rect">
            <a:avLst/>
          </a:prstGeom>
        </p:spPr>
      </p:pic>
      <p:sp>
        <p:nvSpPr>
          <p:cNvPr id="18" name="Forma libre 17"/>
          <p:cNvSpPr/>
          <p:nvPr/>
        </p:nvSpPr>
        <p:spPr>
          <a:xfrm>
            <a:off x="914400" y="5346243"/>
            <a:ext cx="3260557" cy="547903"/>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MONTOS MAYORES A 8 UIT</a:t>
            </a:r>
            <a:endParaRPr lang="es-PE" b="1"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1060" y="4906405"/>
            <a:ext cx="1829706" cy="101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4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Planificación en la Contratación Pública</a:t>
            </a:r>
          </a:p>
        </p:txBody>
      </p:sp>
    </p:spTree>
    <p:extLst>
      <p:ext uri="{BB962C8B-B14F-4D97-AF65-F5344CB8AC3E}">
        <p14:creationId xmlns:p14="http://schemas.microsoft.com/office/powerpoint/2010/main" val="93220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Rectángulo redondeado"/>
          <p:cNvSpPr/>
          <p:nvPr/>
        </p:nvSpPr>
        <p:spPr>
          <a:xfrm>
            <a:off x="2080712" y="1816694"/>
            <a:ext cx="9552199" cy="877702"/>
          </a:xfrm>
          <a:prstGeom prst="roundRect">
            <a:avLst/>
          </a:prstGeom>
          <a:noFill/>
          <a:ln w="25400" cap="flat" cmpd="sng" algn="ctr">
            <a:solidFill>
              <a:srgbClr val="034567"/>
            </a:solidFill>
            <a:prstDash val="solid"/>
          </a:ln>
          <a:effectLst/>
        </p:spPr>
        <p:txBody>
          <a:bodyPr lIns="81095" tIns="40547" rIns="81095" bIns="40547" rtlCol="0" anchor="ctr"/>
          <a:lstStyle/>
          <a:p>
            <a:pPr algn="just">
              <a:buClr>
                <a:srgbClr val="000000"/>
              </a:buClr>
              <a:defRPr/>
            </a:pPr>
            <a:r>
              <a:rPr lang="es-MX" sz="2000" kern="0" dirty="0">
                <a:latin typeface="Arial"/>
                <a:sym typeface="Arial"/>
              </a:rPr>
              <a:t>Las contrataciones que se sujeten a </a:t>
            </a:r>
            <a:r>
              <a:rPr lang="es-MX" sz="2000" kern="0" dirty="0">
                <a:solidFill>
                  <a:srgbClr val="FF0000"/>
                </a:solidFill>
                <a:latin typeface="Arial"/>
                <a:sym typeface="Arial"/>
              </a:rPr>
              <a:t>regímenes especiales </a:t>
            </a:r>
            <a:r>
              <a:rPr lang="es-MX" sz="2000" kern="0" dirty="0">
                <a:latin typeface="Arial"/>
                <a:sym typeface="Arial"/>
              </a:rPr>
              <a:t>creados de acuerdo</a:t>
            </a:r>
          </a:p>
          <a:p>
            <a:pPr algn="just">
              <a:buClr>
                <a:srgbClr val="000000"/>
              </a:buClr>
              <a:defRPr/>
            </a:pPr>
            <a:r>
              <a:rPr lang="es-MX" sz="2000" kern="0" dirty="0">
                <a:latin typeface="Arial"/>
                <a:sym typeface="Arial"/>
              </a:rPr>
              <a:t>a ley.</a:t>
            </a:r>
          </a:p>
        </p:txBody>
      </p:sp>
      <p:sp>
        <p:nvSpPr>
          <p:cNvPr id="9" name="Shape 110"/>
          <p:cNvSpPr txBox="1">
            <a:spLocks noGrp="1"/>
          </p:cNvSpPr>
          <p:nvPr>
            <p:ph type="title"/>
          </p:nvPr>
        </p:nvSpPr>
        <p:spPr>
          <a:xfrm>
            <a:off x="2277625" y="592046"/>
            <a:ext cx="7574400" cy="665867"/>
          </a:xfrm>
          <a:prstGeom prst="rect">
            <a:avLst/>
          </a:prstGeom>
        </p:spPr>
        <p:txBody>
          <a:bodyPr spcFirstLastPara="1" vert="horz" wrap="square" lIns="81081" tIns="81081" rIns="81081" bIns="81081" rtlCol="0" anchor="ctr" anchorCtr="0">
            <a:noAutofit/>
          </a:bodyPr>
          <a:lstStyle/>
          <a:p>
            <a:pPr algn="ctr">
              <a:spcBef>
                <a:spcPts val="0"/>
              </a:spcBef>
            </a:pPr>
            <a:r>
              <a:rPr lang="en" sz="4000" b="1" dirty="0">
                <a:solidFill>
                  <a:srgbClr val="0070C0"/>
                </a:solidFill>
              </a:rPr>
              <a:t>Contenido del PAC </a:t>
            </a:r>
            <a:br>
              <a:rPr lang="en" b="1" dirty="0">
                <a:solidFill>
                  <a:srgbClr val="0070C0"/>
                </a:solidFill>
              </a:rPr>
            </a:br>
            <a:r>
              <a:rPr lang="en" sz="3386" b="1" dirty="0">
                <a:solidFill>
                  <a:schemeClr val="tx1"/>
                </a:solidFill>
              </a:rPr>
              <a:t>Directiva N° 002-2019-OSCE/CD</a:t>
            </a:r>
            <a:endParaRPr b="1" dirty="0">
              <a:solidFill>
                <a:schemeClr val="tx1"/>
              </a:solidFill>
            </a:endParaRPr>
          </a:p>
        </p:txBody>
      </p:sp>
      <p:pic>
        <p:nvPicPr>
          <p:cNvPr id="11"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852616" y="1816694"/>
            <a:ext cx="869155" cy="87770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3260936" y="4397157"/>
            <a:ext cx="1838649" cy="766672"/>
            <a:chOff x="2397" y="210540"/>
            <a:chExt cx="2743201" cy="1510365"/>
          </a:xfrm>
          <a:solidFill>
            <a:schemeClr val="bg1"/>
          </a:solidFill>
        </p:grpSpPr>
        <p:sp>
          <p:nvSpPr>
            <p:cNvPr id="10" name="Rectángulo redondeado 9"/>
            <p:cNvSpPr/>
            <p:nvPr/>
          </p:nvSpPr>
          <p:spPr>
            <a:xfrm>
              <a:off x="2397" y="210540"/>
              <a:ext cx="2743201" cy="1510365"/>
            </a:xfrm>
            <a:prstGeom prst="roundRect">
              <a:avLst/>
            </a:prstGeom>
            <a:grpFill/>
            <a:ln w="38100">
              <a:solidFill>
                <a:srgbClr val="FF0000"/>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ángulo 11"/>
            <p:cNvSpPr/>
            <p:nvPr/>
          </p:nvSpPr>
          <p:spPr>
            <a:xfrm>
              <a:off x="76127" y="284270"/>
              <a:ext cx="2595741" cy="1362905"/>
            </a:xfrm>
            <a:prstGeom prst="rect">
              <a:avLst/>
            </a:prstGeom>
            <a:grpFill/>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PE" sz="1400" kern="1200" dirty="0">
                  <a:solidFill>
                    <a:schemeClr val="tx1"/>
                  </a:solidFill>
                </a:rPr>
                <a:t>RÉGIMEN LEGAL / ESPECIAL</a:t>
              </a:r>
            </a:p>
          </p:txBody>
        </p:sp>
      </p:grpSp>
      <p:grpSp>
        <p:nvGrpSpPr>
          <p:cNvPr id="13" name="Grupo 12"/>
          <p:cNvGrpSpPr/>
          <p:nvPr/>
        </p:nvGrpSpPr>
        <p:grpSpPr>
          <a:xfrm>
            <a:off x="1317837" y="3253177"/>
            <a:ext cx="1989221" cy="792746"/>
            <a:chOff x="2397" y="210540"/>
            <a:chExt cx="2743201" cy="1510365"/>
          </a:xfrm>
          <a:solidFill>
            <a:schemeClr val="bg1"/>
          </a:solidFill>
        </p:grpSpPr>
        <p:sp>
          <p:nvSpPr>
            <p:cNvPr id="14" name="Rectángulo redondeado 13"/>
            <p:cNvSpPr/>
            <p:nvPr/>
          </p:nvSpPr>
          <p:spPr>
            <a:xfrm>
              <a:off x="2397" y="210540"/>
              <a:ext cx="2743201" cy="1510365"/>
            </a:xfrm>
            <a:prstGeom prst="roundRect">
              <a:avLst/>
            </a:prstGeom>
            <a:grpFill/>
            <a:ln w="38100">
              <a:solidFill>
                <a:schemeClr val="tx1"/>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ángulo 14"/>
            <p:cNvSpPr/>
            <p:nvPr/>
          </p:nvSpPr>
          <p:spPr>
            <a:xfrm>
              <a:off x="76127" y="284270"/>
              <a:ext cx="2595741" cy="1362905"/>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PE" sz="1400" b="1" kern="1200" dirty="0">
                  <a:solidFill>
                    <a:schemeClr val="tx1"/>
                  </a:solidFill>
                </a:rPr>
                <a:t>RÉGIMEN GENERAL DE CONTRATACIONES</a:t>
              </a:r>
            </a:p>
          </p:txBody>
        </p:sp>
      </p:grpSp>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4455" y="4865981"/>
            <a:ext cx="1526262" cy="108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119" y="4865981"/>
            <a:ext cx="1564149" cy="110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194" y="3073010"/>
            <a:ext cx="2846413" cy="115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37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redondeado"/>
          <p:cNvSpPr/>
          <p:nvPr/>
        </p:nvSpPr>
        <p:spPr>
          <a:xfrm>
            <a:off x="8284021" y="4662566"/>
            <a:ext cx="2944152" cy="124056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kern="0" dirty="0">
                <a:solidFill>
                  <a:srgbClr val="000000"/>
                </a:solidFill>
                <a:latin typeface="Arial"/>
                <a:sym typeface="Arial"/>
              </a:rPr>
              <a:t>Los regímenes especiales creados de acuerdo a Ley.</a:t>
            </a:r>
          </a:p>
        </p:txBody>
      </p:sp>
      <p:sp>
        <p:nvSpPr>
          <p:cNvPr id="3" name="6 Rectángulo redondeado"/>
          <p:cNvSpPr/>
          <p:nvPr/>
        </p:nvSpPr>
        <p:spPr>
          <a:xfrm>
            <a:off x="1611807" y="1787102"/>
            <a:ext cx="2944152" cy="124056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kern="0" dirty="0">
                <a:solidFill>
                  <a:srgbClr val="000000">
                    <a:lumMod val="95000"/>
                    <a:lumOff val="5000"/>
                  </a:srgbClr>
                </a:solidFill>
                <a:latin typeface="Arial"/>
                <a:sym typeface="Arial"/>
              </a:rPr>
              <a:t>Todos los procedimientos de selección que se convocan en el año.</a:t>
            </a:r>
          </a:p>
        </p:txBody>
      </p:sp>
      <p:sp>
        <p:nvSpPr>
          <p:cNvPr id="5" name="6 Rectángulo redondeado"/>
          <p:cNvSpPr/>
          <p:nvPr/>
        </p:nvSpPr>
        <p:spPr>
          <a:xfrm>
            <a:off x="8241207" y="1787102"/>
            <a:ext cx="2944152" cy="124056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kern="0" dirty="0">
                <a:solidFill>
                  <a:srgbClr val="000000"/>
                </a:solidFill>
                <a:latin typeface="Arial"/>
                <a:sym typeface="Arial"/>
              </a:rPr>
              <a:t>Procedimientos desiertos o nulos del año anterior y que necesito convocarlos. </a:t>
            </a:r>
          </a:p>
        </p:txBody>
      </p:sp>
      <p:sp>
        <p:nvSpPr>
          <p:cNvPr id="6" name="6 Rectángulo redondeado"/>
          <p:cNvSpPr/>
          <p:nvPr/>
        </p:nvSpPr>
        <p:spPr>
          <a:xfrm>
            <a:off x="8256264" y="3224834"/>
            <a:ext cx="2944152" cy="124056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kern="0" dirty="0">
                <a:solidFill>
                  <a:srgbClr val="000000"/>
                </a:solidFill>
                <a:latin typeface="Arial"/>
                <a:sym typeface="Arial"/>
              </a:rPr>
              <a:t>Las contrataciones efectuadas por Catálogo Electrónico del Acuerdo Marco.</a:t>
            </a:r>
          </a:p>
        </p:txBody>
      </p:sp>
      <p:sp>
        <p:nvSpPr>
          <p:cNvPr id="7" name="6 Rectángulo redondeado"/>
          <p:cNvSpPr/>
          <p:nvPr/>
        </p:nvSpPr>
        <p:spPr>
          <a:xfrm>
            <a:off x="1630676" y="3237534"/>
            <a:ext cx="2944152" cy="124056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kern="0" dirty="0">
                <a:solidFill>
                  <a:srgbClr val="000000"/>
                </a:solidFill>
                <a:latin typeface="Arial"/>
                <a:sym typeface="Arial"/>
              </a:rPr>
              <a:t>Los encargos y compras corporativas. </a:t>
            </a:r>
          </a:p>
        </p:txBody>
      </p:sp>
      <p:pic>
        <p:nvPicPr>
          <p:cNvPr id="8" name="Imagen 7"/>
          <p:cNvPicPr>
            <a:picLocks noChangeAspect="1"/>
          </p:cNvPicPr>
          <p:nvPr/>
        </p:nvPicPr>
        <p:blipFill>
          <a:blip r:embed="rId3"/>
          <a:stretch>
            <a:fillRect/>
          </a:stretch>
        </p:blipFill>
        <p:spPr>
          <a:xfrm>
            <a:off x="5027668" y="2768134"/>
            <a:ext cx="2637498" cy="2344444"/>
          </a:xfrm>
          <a:prstGeom prst="rect">
            <a:avLst/>
          </a:prstGeom>
        </p:spPr>
      </p:pic>
      <p:sp>
        <p:nvSpPr>
          <p:cNvPr id="9" name="Shape 110"/>
          <p:cNvSpPr txBox="1">
            <a:spLocks noGrp="1"/>
          </p:cNvSpPr>
          <p:nvPr>
            <p:ph type="title"/>
          </p:nvPr>
        </p:nvSpPr>
        <p:spPr>
          <a:xfrm>
            <a:off x="2289982" y="381981"/>
            <a:ext cx="7574400" cy="665867"/>
          </a:xfrm>
          <a:prstGeom prst="rect">
            <a:avLst/>
          </a:prstGeom>
        </p:spPr>
        <p:txBody>
          <a:bodyPr spcFirstLastPara="1" vert="horz" wrap="square" lIns="81081" tIns="81081" rIns="81081" bIns="81081" rtlCol="0" anchor="ctr" anchorCtr="0">
            <a:noAutofit/>
          </a:bodyPr>
          <a:lstStyle/>
          <a:p>
            <a:pPr algn="ctr">
              <a:spcBef>
                <a:spcPts val="0"/>
              </a:spcBef>
            </a:pPr>
            <a:r>
              <a:rPr lang="en" sz="4000" b="1" dirty="0">
                <a:solidFill>
                  <a:srgbClr val="0070C0"/>
                </a:solidFill>
              </a:rPr>
              <a:t>Contenido del PAC </a:t>
            </a:r>
            <a:br>
              <a:rPr lang="en" b="1" dirty="0">
                <a:solidFill>
                  <a:srgbClr val="0070C0"/>
                </a:solidFill>
              </a:rPr>
            </a:br>
            <a:r>
              <a:rPr lang="en" sz="3386" b="1" dirty="0">
                <a:solidFill>
                  <a:schemeClr val="tx1"/>
                </a:solidFill>
              </a:rPr>
              <a:t>Directiva N° 002-2019-OSCE/CD</a:t>
            </a:r>
            <a:endParaRPr b="1" dirty="0">
              <a:solidFill>
                <a:schemeClr val="tx1"/>
              </a:solidFill>
            </a:endParaRPr>
          </a:p>
        </p:txBody>
      </p:sp>
      <p:sp>
        <p:nvSpPr>
          <p:cNvPr id="10" name="6 Rectángulo redondeado"/>
          <p:cNvSpPr/>
          <p:nvPr/>
        </p:nvSpPr>
        <p:spPr>
          <a:xfrm>
            <a:off x="1640635" y="4662566"/>
            <a:ext cx="2944152" cy="124056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kern="0" dirty="0">
                <a:solidFill>
                  <a:srgbClr val="000000"/>
                </a:solidFill>
                <a:latin typeface="Arial"/>
                <a:sym typeface="Arial"/>
              </a:rPr>
              <a:t>Procedimientos de selección no convocados el ejercicio anterior y que necesito convocarlos. </a:t>
            </a:r>
          </a:p>
        </p:txBody>
      </p:sp>
    </p:spTree>
    <p:extLst>
      <p:ext uri="{BB962C8B-B14F-4D97-AF65-F5344CB8AC3E}">
        <p14:creationId xmlns:p14="http://schemas.microsoft.com/office/powerpoint/2010/main" val="206668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Formulación del PAC</a:t>
            </a:r>
          </a:p>
        </p:txBody>
      </p:sp>
    </p:spTree>
    <p:extLst>
      <p:ext uri="{BB962C8B-B14F-4D97-AF65-F5344CB8AC3E}">
        <p14:creationId xmlns:p14="http://schemas.microsoft.com/office/powerpoint/2010/main" val="14307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ector recto 28"/>
          <p:cNvCxnSpPr/>
          <p:nvPr/>
        </p:nvCxnSpPr>
        <p:spPr>
          <a:xfrm>
            <a:off x="5318786" y="4582820"/>
            <a:ext cx="288332" cy="399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7" name="Grupo 46"/>
          <p:cNvGrpSpPr/>
          <p:nvPr/>
        </p:nvGrpSpPr>
        <p:grpSpPr>
          <a:xfrm>
            <a:off x="1074381" y="1182345"/>
            <a:ext cx="6243830" cy="4652887"/>
            <a:chOff x="-319507" y="1332541"/>
            <a:chExt cx="8107466" cy="4738726"/>
          </a:xfrm>
        </p:grpSpPr>
        <p:sp>
          <p:nvSpPr>
            <p:cNvPr id="6" name="Forma libre: forma 5"/>
            <p:cNvSpPr/>
            <p:nvPr/>
          </p:nvSpPr>
          <p:spPr>
            <a:xfrm>
              <a:off x="-319507" y="2757444"/>
              <a:ext cx="2495812" cy="1897734"/>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ln/>
          </p:spPr>
          <p:style>
            <a:lnRef idx="2">
              <a:schemeClr val="accent5"/>
            </a:lnRef>
            <a:fillRef idx="1">
              <a:schemeClr val="lt1"/>
            </a:fillRef>
            <a:effectRef idx="0">
              <a:schemeClr val="accent5"/>
            </a:effectRef>
            <a:fontRef idx="minor">
              <a:schemeClr val="dk1"/>
            </a:fontRef>
          </p:style>
          <p:txBody>
            <a:bodyPr rtlCol="0" anchor="ctr"/>
            <a:lstStyle/>
            <a:p>
              <a:pPr algn="ctr" defTabSz="387066"/>
              <a:r>
                <a:rPr lang="es-ES" sz="2000" b="1" dirty="0">
                  <a:solidFill>
                    <a:schemeClr val="tx1"/>
                  </a:solidFill>
                </a:rPr>
                <a:t>PEI</a:t>
              </a:r>
            </a:p>
            <a:p>
              <a:pPr algn="ctr" defTabSz="387066"/>
              <a:r>
                <a:rPr lang="es-ES" sz="2000" b="1" dirty="0">
                  <a:solidFill>
                    <a:schemeClr val="tx1"/>
                  </a:solidFill>
                </a:rPr>
                <a:t>OBJETIVO ESTRATÉGICO</a:t>
              </a:r>
            </a:p>
            <a:p>
              <a:pPr algn="ctr" defTabSz="387066"/>
              <a:r>
                <a:rPr lang="es-PE" dirty="0">
                  <a:solidFill>
                    <a:schemeClr val="tx1"/>
                  </a:solidFill>
                </a:rPr>
                <a:t>Promover la salud integral de la población</a:t>
              </a:r>
              <a:endParaRPr lang="es-ES" dirty="0">
                <a:solidFill>
                  <a:schemeClr val="tx1"/>
                </a:solidFill>
              </a:endParaRPr>
            </a:p>
          </p:txBody>
        </p:sp>
        <p:sp>
          <p:nvSpPr>
            <p:cNvPr id="8" name="Forma libre: forma 7"/>
            <p:cNvSpPr/>
            <p:nvPr/>
          </p:nvSpPr>
          <p:spPr>
            <a:xfrm>
              <a:off x="2882688" y="1332541"/>
              <a:ext cx="2340657" cy="2553477"/>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ln/>
          </p:spPr>
          <p:style>
            <a:lnRef idx="2">
              <a:schemeClr val="accent4"/>
            </a:lnRef>
            <a:fillRef idx="1">
              <a:schemeClr val="lt1"/>
            </a:fillRef>
            <a:effectRef idx="0">
              <a:schemeClr val="accent4"/>
            </a:effectRef>
            <a:fontRef idx="minor">
              <a:schemeClr val="dk1"/>
            </a:fontRef>
          </p:style>
          <p:txBody>
            <a:bodyPr rtlCol="0" anchor="ctr"/>
            <a:lstStyle/>
            <a:p>
              <a:pPr algn="ctr" defTabSz="387066"/>
              <a:r>
                <a:rPr lang="es-ES" b="1" dirty="0">
                  <a:solidFill>
                    <a:schemeClr val="tx1"/>
                  </a:solidFill>
                </a:rPr>
                <a:t>ACCIÓN ESTRATÉGICA</a:t>
              </a:r>
            </a:p>
            <a:p>
              <a:pPr algn="ctr" defTabSz="387066"/>
              <a:r>
                <a:rPr lang="es-PE" dirty="0">
                  <a:solidFill>
                    <a:schemeClr val="tx1"/>
                  </a:solidFill>
                </a:rPr>
                <a:t>Brindar apoyo nutricional a niños y niñas menores de cinco (05) años y madres gestantes</a:t>
              </a:r>
              <a:endParaRPr lang="es-ES" dirty="0">
                <a:solidFill>
                  <a:schemeClr val="tx1"/>
                </a:solidFill>
              </a:endParaRPr>
            </a:p>
          </p:txBody>
        </p:sp>
        <p:sp>
          <p:nvSpPr>
            <p:cNvPr id="10" name="Forma libre: forma 9"/>
            <p:cNvSpPr/>
            <p:nvPr/>
          </p:nvSpPr>
          <p:spPr>
            <a:xfrm>
              <a:off x="5605501" y="1434441"/>
              <a:ext cx="2158348" cy="3029799"/>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ln/>
          </p:spPr>
          <p:style>
            <a:lnRef idx="2">
              <a:schemeClr val="accent4"/>
            </a:lnRef>
            <a:fillRef idx="1">
              <a:schemeClr val="lt1"/>
            </a:fillRef>
            <a:effectRef idx="0">
              <a:schemeClr val="accent4"/>
            </a:effectRef>
            <a:fontRef idx="minor">
              <a:schemeClr val="dk1"/>
            </a:fontRef>
          </p:style>
          <p:txBody>
            <a:bodyPr rtlCol="0" anchor="ctr"/>
            <a:lstStyle/>
            <a:p>
              <a:pPr algn="ctr" defTabSz="387066"/>
              <a:r>
                <a:rPr lang="es-ES" sz="1600" b="1" dirty="0">
                  <a:solidFill>
                    <a:schemeClr val="tx1"/>
                  </a:solidFill>
                </a:rPr>
                <a:t>POI</a:t>
              </a:r>
            </a:p>
            <a:p>
              <a:pPr algn="ctr" defTabSz="387066"/>
              <a:r>
                <a:rPr lang="es-ES" sz="1600" b="1" dirty="0">
                  <a:solidFill>
                    <a:schemeClr val="tx1"/>
                  </a:solidFill>
                </a:rPr>
                <a:t>ACTIVIDADES</a:t>
              </a:r>
            </a:p>
            <a:p>
              <a:pPr marL="145150" indent="-145150" defTabSz="387066">
                <a:buFont typeface="Arial" panose="020B0604020202020204" pitchFamily="34" charset="0"/>
                <a:buChar char="•"/>
              </a:pPr>
              <a:r>
                <a:rPr lang="es-PE" sz="1600" dirty="0">
                  <a:solidFill>
                    <a:schemeClr val="tx1"/>
                  </a:solidFill>
                </a:rPr>
                <a:t>Control del crecimiento y desarrollo de los niños</a:t>
              </a:r>
              <a:endParaRPr lang="es-ES" sz="1600" dirty="0">
                <a:solidFill>
                  <a:schemeClr val="tx1"/>
                </a:solidFill>
              </a:endParaRPr>
            </a:p>
            <a:p>
              <a:pPr marL="145150" indent="-145150" defTabSz="387066">
                <a:buFont typeface="Arial" panose="020B0604020202020204" pitchFamily="34" charset="0"/>
                <a:buChar char="•"/>
              </a:pPr>
              <a:r>
                <a:rPr lang="es-ES" sz="1600" dirty="0">
                  <a:solidFill>
                    <a:schemeClr val="tx1"/>
                  </a:solidFill>
                </a:rPr>
                <a:t>Control de madres gestantes</a:t>
              </a:r>
            </a:p>
            <a:p>
              <a:pPr marL="145150" indent="-145150" defTabSz="387066">
                <a:buFont typeface="Arial" panose="020B0604020202020204" pitchFamily="34" charset="0"/>
                <a:buChar char="•"/>
              </a:pPr>
              <a:r>
                <a:rPr lang="es-ES" sz="1600" dirty="0">
                  <a:solidFill>
                    <a:schemeClr val="tx1"/>
                  </a:solidFill>
                </a:rPr>
                <a:t>Consejería nutricional</a:t>
              </a:r>
            </a:p>
          </p:txBody>
        </p:sp>
        <p:sp>
          <p:nvSpPr>
            <p:cNvPr id="12" name="Forma libre: forma 11"/>
            <p:cNvSpPr/>
            <p:nvPr/>
          </p:nvSpPr>
          <p:spPr>
            <a:xfrm>
              <a:off x="2862041" y="4083329"/>
              <a:ext cx="2340657" cy="1339768"/>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ln/>
          </p:spPr>
          <p:style>
            <a:lnRef idx="2">
              <a:schemeClr val="accent4"/>
            </a:lnRef>
            <a:fillRef idx="1">
              <a:schemeClr val="lt1"/>
            </a:fillRef>
            <a:effectRef idx="0">
              <a:schemeClr val="accent4"/>
            </a:effectRef>
            <a:fontRef idx="minor">
              <a:schemeClr val="dk1"/>
            </a:fontRef>
          </p:style>
          <p:txBody>
            <a:bodyPr rtlCol="0" anchor="ctr"/>
            <a:lstStyle/>
            <a:p>
              <a:pPr algn="ctr" defTabSz="387066"/>
              <a:r>
                <a:rPr lang="es-ES" b="1" dirty="0">
                  <a:solidFill>
                    <a:schemeClr val="tx1"/>
                  </a:solidFill>
                </a:rPr>
                <a:t>ACCIÓN ESTRATÉGICA</a:t>
              </a:r>
            </a:p>
            <a:p>
              <a:pPr algn="ctr" defTabSz="387066"/>
              <a:r>
                <a:rPr lang="es-ES" b="1" dirty="0">
                  <a:solidFill>
                    <a:schemeClr val="tx1"/>
                  </a:solidFill>
                </a:rPr>
                <a:t>…</a:t>
              </a:r>
            </a:p>
            <a:p>
              <a:pPr algn="ctr" defTabSz="387066"/>
              <a:r>
                <a:rPr lang="es-ES" b="1" dirty="0">
                  <a:solidFill>
                    <a:schemeClr val="tx1"/>
                  </a:solidFill>
                </a:rPr>
                <a:t>…</a:t>
              </a:r>
            </a:p>
            <a:p>
              <a:pPr algn="ctr" defTabSz="387066"/>
              <a:r>
                <a:rPr lang="es-ES" b="1" dirty="0">
                  <a:solidFill>
                    <a:schemeClr val="tx1"/>
                  </a:solidFill>
                </a:rPr>
                <a:t>…</a:t>
              </a:r>
              <a:endParaRPr lang="es-ES" dirty="0">
                <a:solidFill>
                  <a:schemeClr val="tx1"/>
                </a:solidFill>
              </a:endParaRPr>
            </a:p>
          </p:txBody>
        </p:sp>
        <p:sp>
          <p:nvSpPr>
            <p:cNvPr id="14" name="Forma libre: forma 13"/>
            <p:cNvSpPr/>
            <p:nvPr/>
          </p:nvSpPr>
          <p:spPr>
            <a:xfrm>
              <a:off x="5605501" y="4781456"/>
              <a:ext cx="2182458" cy="1289811"/>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ln/>
          </p:spPr>
          <p:style>
            <a:lnRef idx="2">
              <a:schemeClr val="accent4"/>
            </a:lnRef>
            <a:fillRef idx="1">
              <a:schemeClr val="lt1"/>
            </a:fillRef>
            <a:effectRef idx="0">
              <a:schemeClr val="accent4"/>
            </a:effectRef>
            <a:fontRef idx="minor">
              <a:schemeClr val="dk1"/>
            </a:fontRef>
          </p:style>
          <p:txBody>
            <a:bodyPr rtlCol="0" anchor="ctr"/>
            <a:lstStyle/>
            <a:p>
              <a:pPr algn="ctr" defTabSz="387066"/>
              <a:r>
                <a:rPr lang="es-ES" sz="1600" b="1" dirty="0">
                  <a:solidFill>
                    <a:schemeClr val="tx1"/>
                  </a:solidFill>
                </a:rPr>
                <a:t>POI</a:t>
              </a:r>
            </a:p>
            <a:p>
              <a:pPr algn="ctr" defTabSz="387066"/>
              <a:r>
                <a:rPr lang="es-ES" sz="1600" b="1" dirty="0">
                  <a:solidFill>
                    <a:schemeClr val="tx1"/>
                  </a:solidFill>
                </a:rPr>
                <a:t>ACTIVIDADES</a:t>
              </a:r>
            </a:p>
            <a:p>
              <a:pPr marL="145150" indent="-145150" defTabSz="387066">
                <a:buFont typeface="Arial" panose="020B0604020202020204" pitchFamily="34" charset="0"/>
                <a:buChar char="•"/>
              </a:pPr>
              <a:r>
                <a:rPr lang="es-ES" sz="1600" dirty="0">
                  <a:solidFill>
                    <a:schemeClr val="tx1"/>
                  </a:solidFill>
                </a:rPr>
                <a:t>…</a:t>
              </a:r>
            </a:p>
            <a:p>
              <a:pPr marL="145150" indent="-145150" defTabSz="387066">
                <a:buFont typeface="Arial" panose="020B0604020202020204" pitchFamily="34" charset="0"/>
                <a:buChar char="•"/>
              </a:pPr>
              <a:r>
                <a:rPr lang="es-ES" sz="1600" dirty="0">
                  <a:solidFill>
                    <a:schemeClr val="tx1"/>
                  </a:solidFill>
                </a:rPr>
                <a:t>…</a:t>
              </a:r>
            </a:p>
            <a:p>
              <a:pPr marL="145150" indent="-145150" defTabSz="387066">
                <a:buFont typeface="Arial" panose="020B0604020202020204" pitchFamily="34" charset="0"/>
                <a:buChar char="•"/>
              </a:pPr>
              <a:r>
                <a:rPr lang="es-ES" sz="1600" dirty="0">
                  <a:solidFill>
                    <a:schemeClr val="tx1"/>
                  </a:solidFill>
                </a:rPr>
                <a:t>…</a:t>
              </a:r>
            </a:p>
            <a:p>
              <a:pPr marL="145150" indent="-145150" defTabSz="387066">
                <a:buFont typeface="Arial" panose="020B0604020202020204" pitchFamily="34" charset="0"/>
                <a:buChar char="•"/>
              </a:pPr>
              <a:r>
                <a:rPr lang="es-ES" sz="1600" dirty="0">
                  <a:solidFill>
                    <a:schemeClr val="tx1"/>
                  </a:solidFill>
                </a:rPr>
                <a:t>…</a:t>
              </a:r>
            </a:p>
            <a:p>
              <a:pPr marL="145150" indent="-145150" defTabSz="387066">
                <a:buFont typeface="Arial" panose="020B0604020202020204" pitchFamily="34" charset="0"/>
                <a:buChar char="•"/>
              </a:pPr>
              <a:endParaRPr lang="es-ES" sz="1600" dirty="0">
                <a:solidFill>
                  <a:schemeClr val="tx1"/>
                </a:solidFill>
              </a:endParaRPr>
            </a:p>
          </p:txBody>
        </p:sp>
      </p:grpSp>
      <p:sp>
        <p:nvSpPr>
          <p:cNvPr id="15" name="Lágrima 14"/>
          <p:cNvSpPr/>
          <p:nvPr/>
        </p:nvSpPr>
        <p:spPr>
          <a:xfrm>
            <a:off x="7414464" y="2903288"/>
            <a:ext cx="1814878" cy="1354027"/>
          </a:xfrm>
          <a:prstGeom prst="teardrop">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387066"/>
            <a:r>
              <a:rPr lang="es-PE" sz="2000" b="1" dirty="0">
                <a:solidFill>
                  <a:schemeClr val="tx1"/>
                </a:solidFill>
              </a:rPr>
              <a:t>¿Qué insumos requiero?</a:t>
            </a:r>
          </a:p>
        </p:txBody>
      </p:sp>
      <p:sp>
        <p:nvSpPr>
          <p:cNvPr id="19" name="CuadroTexto 18"/>
          <p:cNvSpPr txBox="1"/>
          <p:nvPr/>
        </p:nvSpPr>
        <p:spPr>
          <a:xfrm>
            <a:off x="9267617" y="1282399"/>
            <a:ext cx="1972427" cy="126467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defPPr>
              <a:defRPr lang="es-PE"/>
            </a:defPPr>
            <a:lvl1pPr algn="ctr">
              <a:defRPr b="1">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87066"/>
            <a:r>
              <a:rPr lang="es-PE" sz="2000" dirty="0">
                <a:solidFill>
                  <a:schemeClr val="tx1"/>
                </a:solidFill>
              </a:rPr>
              <a:t>CUADRO DE NECESIDADES </a:t>
            </a:r>
          </a:p>
          <a:p>
            <a:pPr defTabSz="387066"/>
            <a:r>
              <a:rPr lang="es-PE" sz="2000" b="0" dirty="0">
                <a:solidFill>
                  <a:schemeClr val="tx1"/>
                </a:solidFill>
              </a:rPr>
              <a:t>Bienes, servicios y obras </a:t>
            </a:r>
          </a:p>
        </p:txBody>
      </p:sp>
      <p:cxnSp>
        <p:nvCxnSpPr>
          <p:cNvPr id="34" name="Conector recto 33"/>
          <p:cNvCxnSpPr/>
          <p:nvPr/>
        </p:nvCxnSpPr>
        <p:spPr>
          <a:xfrm>
            <a:off x="5317716" y="2627540"/>
            <a:ext cx="288332" cy="399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3267015" y="4568786"/>
            <a:ext cx="288332" cy="399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3277963" y="2634707"/>
            <a:ext cx="288332" cy="399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H="1" flipV="1">
            <a:off x="3284044" y="2611932"/>
            <a:ext cx="2566" cy="198249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flipV="1">
            <a:off x="3065376" y="3521419"/>
            <a:ext cx="226303" cy="105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Flecha: doblada 44"/>
          <p:cNvSpPr/>
          <p:nvPr/>
        </p:nvSpPr>
        <p:spPr>
          <a:xfrm rot="5400000" flipH="1">
            <a:off x="7328734" y="4191638"/>
            <a:ext cx="518956" cy="540001"/>
          </a:xfrm>
          <a:prstGeom prst="ben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066"/>
            <a:endParaRPr lang="es-PE" sz="2000" dirty="0">
              <a:solidFill>
                <a:prstClr val="black"/>
              </a:solidFill>
            </a:endParaRPr>
          </a:p>
        </p:txBody>
      </p:sp>
      <p:sp>
        <p:nvSpPr>
          <p:cNvPr id="46" name="Flecha: doblada 45"/>
          <p:cNvSpPr/>
          <p:nvPr/>
        </p:nvSpPr>
        <p:spPr>
          <a:xfrm rot="5400000">
            <a:off x="7331208" y="2404957"/>
            <a:ext cx="514009" cy="540001"/>
          </a:xfrm>
          <a:prstGeom prst="ben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7066"/>
            <a:endParaRPr lang="es-PE" sz="2000" dirty="0">
              <a:solidFill>
                <a:prstClr val="black"/>
              </a:solidFill>
            </a:endParaRPr>
          </a:p>
        </p:txBody>
      </p:sp>
      <p:sp>
        <p:nvSpPr>
          <p:cNvPr id="23" name="Título 1"/>
          <p:cNvSpPr txBox="1">
            <a:spLocks/>
          </p:cNvSpPr>
          <p:nvPr/>
        </p:nvSpPr>
        <p:spPr>
          <a:xfrm>
            <a:off x="2622909" y="397879"/>
            <a:ext cx="7200900" cy="1320800"/>
          </a:xfrm>
          <a:prstGeom prst="rect">
            <a:avLst/>
          </a:prstGeom>
        </p:spPr>
        <p:txBody>
          <a:bodyPr vert="horz" lIns="77410" tIns="38705" rIns="77410" bIns="38705"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defTabSz="774131">
              <a:defRPr/>
            </a:pPr>
            <a:r>
              <a:rPr lang="es-PE" sz="4000" b="1" dirty="0">
                <a:solidFill>
                  <a:srgbClr val="0070C0"/>
                </a:solidFill>
              </a:rPr>
              <a:t>¿Cómo se formula?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809" y="2785351"/>
            <a:ext cx="881875" cy="3318887"/>
          </a:xfrm>
          <a:prstGeom prst="rect">
            <a:avLst/>
          </a:prstGeom>
        </p:spPr>
      </p:pic>
      <p:sp>
        <p:nvSpPr>
          <p:cNvPr id="20" name="Elipse 19"/>
          <p:cNvSpPr/>
          <p:nvPr/>
        </p:nvSpPr>
        <p:spPr>
          <a:xfrm>
            <a:off x="8828789" y="410579"/>
            <a:ext cx="2721041" cy="553456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524"/>
          </a:p>
        </p:txBody>
      </p:sp>
    </p:spTree>
    <p:extLst>
      <p:ext uri="{BB962C8B-B14F-4D97-AF65-F5344CB8AC3E}">
        <p14:creationId xmlns:p14="http://schemas.microsoft.com/office/powerpoint/2010/main" val="185747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txBox="1">
            <a:spLocks/>
          </p:cNvSpPr>
          <p:nvPr/>
        </p:nvSpPr>
        <p:spPr>
          <a:xfrm>
            <a:off x="2552002" y="819942"/>
            <a:ext cx="7200900" cy="1320800"/>
          </a:xfrm>
          <a:prstGeom prst="rect">
            <a:avLst/>
          </a:prstGeom>
        </p:spPr>
        <p:txBody>
          <a:bodyPr vert="horz" lIns="77410" tIns="38705" rIns="77410" bIns="38705"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defTabSz="774131">
              <a:defRPr/>
            </a:pPr>
            <a:r>
              <a:rPr lang="es-PE" sz="4000" b="1" dirty="0">
                <a:solidFill>
                  <a:srgbClr val="0070C0"/>
                </a:solidFill>
              </a:rPr>
              <a:t>Formulación del PAC</a:t>
            </a:r>
          </a:p>
        </p:txBody>
      </p:sp>
      <p:sp>
        <p:nvSpPr>
          <p:cNvPr id="12" name="Rectángulo 11"/>
          <p:cNvSpPr/>
          <p:nvPr/>
        </p:nvSpPr>
        <p:spPr>
          <a:xfrm>
            <a:off x="8045077" y="4234521"/>
            <a:ext cx="3789947" cy="646331"/>
          </a:xfrm>
          <a:prstGeom prst="rect">
            <a:avLst/>
          </a:prstGeom>
        </p:spPr>
        <p:txBody>
          <a:bodyPr wrap="square">
            <a:spAutoFit/>
          </a:bodyPr>
          <a:lstStyle/>
          <a:p>
            <a:r>
              <a:rPr lang="es-MX" dirty="0">
                <a:latin typeface="ArialMT"/>
              </a:rPr>
              <a:t>En función de los objetivos y resultados que se buscan alcanzar. </a:t>
            </a:r>
            <a:endParaRPr lang="en-US" dirty="0">
              <a:latin typeface="ArialMT"/>
            </a:endParaRPr>
          </a:p>
        </p:txBody>
      </p:sp>
      <p:sp>
        <p:nvSpPr>
          <p:cNvPr id="29" name="6 Rectángulo redondeado"/>
          <p:cNvSpPr/>
          <p:nvPr/>
        </p:nvSpPr>
        <p:spPr>
          <a:xfrm>
            <a:off x="4331169" y="3982254"/>
            <a:ext cx="2944152" cy="124056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kern="0" dirty="0">
                <a:solidFill>
                  <a:srgbClr val="000000">
                    <a:lumMod val="95000"/>
                    <a:lumOff val="5000"/>
                  </a:srgbClr>
                </a:solidFill>
                <a:latin typeface="Arial"/>
                <a:sym typeface="Arial"/>
              </a:rPr>
              <a:t>CUADRO DE NECESIDADES</a:t>
            </a:r>
          </a:p>
        </p:txBody>
      </p:sp>
      <p:sp>
        <p:nvSpPr>
          <p:cNvPr id="30" name="Rectangle 6"/>
          <p:cNvSpPr>
            <a:spLocks noChangeArrowheads="1"/>
          </p:cNvSpPr>
          <p:nvPr/>
        </p:nvSpPr>
        <p:spPr bwMode="auto">
          <a:xfrm>
            <a:off x="975434" y="1590633"/>
            <a:ext cx="6664619" cy="612439"/>
          </a:xfrm>
          <a:prstGeom prst="rect">
            <a:avLst/>
          </a:prstGeom>
          <a:solidFill>
            <a:schemeClr val="accent3">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2000" dirty="0">
                <a:latin typeface="Arial" panose="020B0604020202020204" pitchFamily="34" charset="0"/>
              </a:rPr>
              <a:t>1. ELABORACIÓN DE CUADRO DE NECESIDADES</a:t>
            </a:r>
            <a:endParaRPr kumimoji="1" lang="en-US" sz="2000" dirty="0">
              <a:latin typeface="Arial" panose="020B0604020202020204" pitchFamily="34" charset="0"/>
            </a:endParaRPr>
          </a:p>
        </p:txBody>
      </p:sp>
      <p:sp>
        <p:nvSpPr>
          <p:cNvPr id="15" name="Rectángulo 14"/>
          <p:cNvSpPr/>
          <p:nvPr/>
        </p:nvSpPr>
        <p:spPr>
          <a:xfrm>
            <a:off x="731935" y="2470202"/>
            <a:ext cx="10782285" cy="1338828"/>
          </a:xfrm>
          <a:prstGeom prst="rect">
            <a:avLst/>
          </a:prstGeom>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Cada </a:t>
            </a:r>
            <a:r>
              <a:rPr lang="es-MX" dirty="0">
                <a:latin typeface="Arial" panose="020B0604020202020204" pitchFamily="34" charset="0"/>
                <a:cs typeface="Arial" panose="020B0604020202020204" pitchFamily="34" charset="0"/>
              </a:rPr>
              <a:t>Entidad debe programar en el Cuadro de Necesidades los bienes, servicios y obras </a:t>
            </a:r>
            <a:r>
              <a:rPr lang="es-MX" b="1" u="sng" dirty="0">
                <a:latin typeface="Arial" panose="020B0604020202020204" pitchFamily="34" charset="0"/>
                <a:cs typeface="Arial" panose="020B0604020202020204" pitchFamily="34" charset="0"/>
              </a:rPr>
              <a:t>necesarios para el cumplimiento de sus objetivos y actividades</a:t>
            </a:r>
            <a:r>
              <a:rPr lang="es-MX" dirty="0">
                <a:latin typeface="Arial" panose="020B0604020202020204" pitchFamily="34" charset="0"/>
                <a:cs typeface="Arial" panose="020B0604020202020204" pitchFamily="34" charset="0"/>
              </a:rPr>
              <a:t> cuya contratación se convoque el año fiscal siguiente.</a:t>
            </a:r>
            <a:endParaRPr lang="en-US" dirty="0">
              <a:latin typeface="Arial" panose="020B0604020202020204" pitchFamily="34" charset="0"/>
              <a:cs typeface="Arial" panose="020B0604020202020204" pitchFamily="34" charset="0"/>
            </a:endParaRPr>
          </a:p>
        </p:txBody>
      </p:sp>
      <p:sp>
        <p:nvSpPr>
          <p:cNvPr id="31" name="Forma libre 30"/>
          <p:cNvSpPr/>
          <p:nvPr/>
        </p:nvSpPr>
        <p:spPr>
          <a:xfrm>
            <a:off x="852543" y="4234521"/>
            <a:ext cx="2113586" cy="736035"/>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CADA </a:t>
            </a:r>
          </a:p>
          <a:p>
            <a:pPr marL="0" lvl="1" algn="ctr" defTabSz="573457">
              <a:lnSpc>
                <a:spcPct val="90000"/>
              </a:lnSpc>
              <a:spcBef>
                <a:spcPct val="0"/>
              </a:spcBef>
              <a:spcAft>
                <a:spcPct val="15000"/>
              </a:spcAft>
            </a:pPr>
            <a:r>
              <a:rPr lang="es-MX"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ÁREA USUARIA</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33" name="10 Flecha derecha"/>
          <p:cNvSpPr/>
          <p:nvPr/>
        </p:nvSpPr>
        <p:spPr>
          <a:xfrm>
            <a:off x="7484356" y="4330552"/>
            <a:ext cx="513737" cy="454268"/>
          </a:xfrm>
          <a:prstGeom prst="rightArrow">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endParaRPr lang="es-PE" dirty="0"/>
          </a:p>
        </p:txBody>
      </p:sp>
      <p:sp>
        <p:nvSpPr>
          <p:cNvPr id="16" name="Rectángulo 15"/>
          <p:cNvSpPr/>
          <p:nvPr/>
        </p:nvSpPr>
        <p:spPr>
          <a:xfrm>
            <a:off x="3070566" y="4304234"/>
            <a:ext cx="1152880" cy="507831"/>
          </a:xfrm>
          <a:prstGeom prst="rect">
            <a:avLst/>
          </a:prstGeom>
        </p:spPr>
        <p:txBody>
          <a:bodyPr wrap="none">
            <a:spAutoFit/>
          </a:bodyPr>
          <a:lstStyle/>
          <a:p>
            <a:pPr algn="just">
              <a:lnSpc>
                <a:spcPct val="150000"/>
              </a:lnSpc>
            </a:pPr>
            <a:r>
              <a:rPr lang="es-MX" b="1" kern="0" dirty="0">
                <a:solidFill>
                  <a:srgbClr val="0000FF"/>
                </a:solidFill>
              </a:rPr>
              <a:t>ELABORA:</a:t>
            </a:r>
            <a:endParaRPr lang="en-US" b="1" kern="0" dirty="0">
              <a:solidFill>
                <a:srgbClr val="0000FF"/>
              </a:solidFill>
            </a:endParaRPr>
          </a:p>
        </p:txBody>
      </p:sp>
      <p:sp>
        <p:nvSpPr>
          <p:cNvPr id="17" name="Rectángulo 16"/>
          <p:cNvSpPr/>
          <p:nvPr/>
        </p:nvSpPr>
        <p:spPr>
          <a:xfrm>
            <a:off x="852543" y="5744343"/>
            <a:ext cx="9058904" cy="369332"/>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Adjuntando</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tal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efecto</a:t>
            </a:r>
            <a:r>
              <a:rPr lang="en-US" dirty="0">
                <a:latin typeface="Arial" panose="020B0604020202020204" pitchFamily="34" charset="0"/>
                <a:cs typeface="Arial" panose="020B0604020202020204" pitchFamily="34" charset="0"/>
              </a:rPr>
              <a:t>, </a:t>
            </a:r>
            <a:r>
              <a:rPr lang="en-US" b="1" u="sng" dirty="0" err="1">
                <a:solidFill>
                  <a:srgbClr val="FF0000"/>
                </a:solidFill>
                <a:latin typeface="Arial" panose="020B0604020202020204" pitchFamily="34" charset="0"/>
                <a:cs typeface="Arial" panose="020B0604020202020204" pitchFamily="34" charset="0"/>
              </a:rPr>
              <a:t>una</a:t>
            </a:r>
            <a:r>
              <a:rPr lang="en-US" b="1" u="sng" dirty="0">
                <a:solidFill>
                  <a:srgbClr val="FF0000"/>
                </a:solidFill>
                <a:latin typeface="Arial" panose="020B0604020202020204" pitchFamily="34" charset="0"/>
                <a:cs typeface="Arial" panose="020B0604020202020204" pitchFamily="34" charset="0"/>
              </a:rPr>
              <a:t> </a:t>
            </a:r>
            <a:r>
              <a:rPr lang="es-MX" b="1" u="sng" dirty="0">
                <a:solidFill>
                  <a:srgbClr val="FF0000"/>
                </a:solidFill>
                <a:latin typeface="Arial" panose="020B0604020202020204" pitchFamily="34" charset="0"/>
                <a:cs typeface="Arial" panose="020B0604020202020204" pitchFamily="34" charset="0"/>
              </a:rPr>
              <a:t>descripción general de lo que se va contratar</a:t>
            </a:r>
            <a:r>
              <a:rPr lang="es-MX"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4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6 Rectángulo"/>
          <p:cNvSpPr>
            <a:spLocks noChangeArrowheads="1"/>
          </p:cNvSpPr>
          <p:nvPr/>
        </p:nvSpPr>
        <p:spPr bwMode="auto">
          <a:xfrm>
            <a:off x="4511675" y="596900"/>
            <a:ext cx="4679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 altLang="es-PE" sz="1600" b="1">
                <a:solidFill>
                  <a:schemeClr val="bg1"/>
                </a:solidFill>
              </a:rPr>
              <a:t>Ejemplo de vinculación del CN con  el presupuesto y los planes estratégicos </a:t>
            </a:r>
            <a:endParaRPr lang="es-PE" altLang="es-PE" sz="1600">
              <a:solidFill>
                <a:schemeClr val="bg1"/>
              </a:solidFill>
            </a:endParaRPr>
          </a:p>
        </p:txBody>
      </p:sp>
      <p:pic>
        <p:nvPicPr>
          <p:cNvPr id="5" name="Imagen 4"/>
          <p:cNvPicPr>
            <a:picLocks noChangeAspect="1"/>
          </p:cNvPicPr>
          <p:nvPr/>
        </p:nvPicPr>
        <p:blipFill>
          <a:blip r:embed="rId2"/>
          <a:stretch>
            <a:fillRect/>
          </a:stretch>
        </p:blipFill>
        <p:spPr>
          <a:xfrm>
            <a:off x="2189747" y="983666"/>
            <a:ext cx="8245791" cy="5231958"/>
          </a:xfrm>
          <a:prstGeom prst="rect">
            <a:avLst/>
          </a:prstGeom>
        </p:spPr>
      </p:pic>
      <p:sp>
        <p:nvSpPr>
          <p:cNvPr id="6" name="Rectángulo 5"/>
          <p:cNvSpPr/>
          <p:nvPr/>
        </p:nvSpPr>
        <p:spPr>
          <a:xfrm>
            <a:off x="1303566" y="1107789"/>
            <a:ext cx="9828332" cy="461665"/>
          </a:xfrm>
          <a:prstGeom prst="rect">
            <a:avLst/>
          </a:prstGeom>
        </p:spPr>
        <p:txBody>
          <a:bodyPr wrap="none">
            <a:spAutoFit/>
          </a:bodyPr>
          <a:lstStyle/>
          <a:p>
            <a:r>
              <a:rPr lang="es-ES" altLang="es-PE" sz="2400" b="1" kern="0" dirty="0">
                <a:solidFill>
                  <a:srgbClr val="0000FF"/>
                </a:solidFill>
              </a:rPr>
              <a:t>Ejemplo de vinculación del CN con  el presupuesto y los planes estratégicos </a:t>
            </a:r>
            <a:endParaRPr lang="es-PE" altLang="es-PE" sz="2400" b="1" kern="0" dirty="0">
              <a:solidFill>
                <a:srgbClr val="0000FF"/>
              </a:solidFill>
            </a:endParaRPr>
          </a:p>
        </p:txBody>
      </p:sp>
    </p:spTree>
    <p:extLst>
      <p:ext uri="{BB962C8B-B14F-4D97-AF65-F5344CB8AC3E}">
        <p14:creationId xmlns:p14="http://schemas.microsoft.com/office/powerpoint/2010/main" val="125604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txBox="1">
            <a:spLocks/>
          </p:cNvSpPr>
          <p:nvPr/>
        </p:nvSpPr>
        <p:spPr>
          <a:xfrm>
            <a:off x="2539645" y="424526"/>
            <a:ext cx="7200900" cy="1320800"/>
          </a:xfrm>
          <a:prstGeom prst="rect">
            <a:avLst/>
          </a:prstGeom>
        </p:spPr>
        <p:txBody>
          <a:bodyPr vert="horz" lIns="77410" tIns="38705" rIns="77410" bIns="38705"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defTabSz="774131">
              <a:defRPr/>
            </a:pPr>
            <a:r>
              <a:rPr lang="es-PE" sz="4000" b="1" dirty="0">
                <a:solidFill>
                  <a:srgbClr val="0070C0"/>
                </a:solidFill>
              </a:rPr>
              <a:t>Formulación del PAC</a:t>
            </a:r>
          </a:p>
        </p:txBody>
      </p:sp>
      <p:sp>
        <p:nvSpPr>
          <p:cNvPr id="29" name="6 Rectángulo redondeado"/>
          <p:cNvSpPr/>
          <p:nvPr/>
        </p:nvSpPr>
        <p:spPr>
          <a:xfrm>
            <a:off x="9182853" y="872151"/>
            <a:ext cx="2288800" cy="93340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b="1" kern="0" dirty="0">
                <a:solidFill>
                  <a:srgbClr val="000000">
                    <a:lumMod val="95000"/>
                    <a:lumOff val="5000"/>
                  </a:srgbClr>
                </a:solidFill>
                <a:latin typeface="Arial"/>
                <a:sym typeface="Arial"/>
              </a:rPr>
              <a:t>CUADRO DE NECESIDADES</a:t>
            </a:r>
          </a:p>
        </p:txBody>
      </p:sp>
      <p:sp>
        <p:nvSpPr>
          <p:cNvPr id="2" name="Rectángulo 1"/>
          <p:cNvSpPr/>
          <p:nvPr/>
        </p:nvSpPr>
        <p:spPr>
          <a:xfrm>
            <a:off x="734645" y="1193939"/>
            <a:ext cx="6994222" cy="671851"/>
          </a:xfrm>
          <a:prstGeom prst="rect">
            <a:avLst/>
          </a:prstGeom>
        </p:spPr>
        <p:txBody>
          <a:bodyPr wrap="none">
            <a:spAutoFit/>
          </a:bodyPr>
          <a:lstStyle/>
          <a:p>
            <a:pPr algn="ctr">
              <a:lnSpc>
                <a:spcPct val="150000"/>
              </a:lnSpc>
              <a:spcBef>
                <a:spcPct val="50000"/>
              </a:spcBef>
            </a:pPr>
            <a:r>
              <a:rPr lang="es-MX" sz="2800" b="1" kern="0" dirty="0">
                <a:solidFill>
                  <a:srgbClr val="0000FF"/>
                </a:solidFill>
              </a:rPr>
              <a:t>CRITERIOS PARA CUANTIFICAR NECESIDADES:</a:t>
            </a:r>
            <a:endParaRPr lang="en-US" sz="2800" b="1" kern="0" dirty="0">
              <a:solidFill>
                <a:srgbClr val="0000FF"/>
              </a:solidFill>
            </a:endParaRPr>
          </a:p>
        </p:txBody>
      </p:sp>
      <p:sp>
        <p:nvSpPr>
          <p:cNvPr id="11" name="Rectangle: Rounded Corners 2">
            <a:extLst>
              <a:ext uri="{FF2B5EF4-FFF2-40B4-BE49-F238E27FC236}">
                <a16:creationId xmlns:a16="http://schemas.microsoft.com/office/drawing/2014/main" id="{50B246C4-4FF7-498F-B450-D37433932079}"/>
              </a:ext>
            </a:extLst>
          </p:cNvPr>
          <p:cNvSpPr/>
          <p:nvPr/>
        </p:nvSpPr>
        <p:spPr>
          <a:xfrm>
            <a:off x="509272" y="2871407"/>
            <a:ext cx="2573000" cy="652831"/>
          </a:xfrm>
          <a:prstGeom prst="roundRect">
            <a:avLst>
              <a:gd name="adj" fmla="val 10059"/>
            </a:avLst>
          </a:prstGeom>
          <a:noFill/>
          <a:ln>
            <a:solidFill>
              <a:srgbClr val="00558C"/>
            </a:solidFill>
          </a:ln>
        </p:spPr>
        <p:style>
          <a:lnRef idx="2">
            <a:schemeClr val="accent1">
              <a:shade val="50000"/>
            </a:schemeClr>
          </a:lnRef>
          <a:fillRef idx="1">
            <a:schemeClr val="accent1"/>
          </a:fillRef>
          <a:effectRef idx="0">
            <a:schemeClr val="accent1"/>
          </a:effectRef>
          <a:fontRef idx="minor">
            <a:schemeClr val="lt1"/>
          </a:fontRef>
        </p:style>
        <p:txBody>
          <a:bodyPr lIns="42221" tIns="21117" rIns="42221" bIns="21117" rtlCol="0" anchor="ctr"/>
          <a:lstStyle/>
          <a:p>
            <a:pPr algn="ctr"/>
            <a:r>
              <a:rPr lang="es-MX" b="1" dirty="0">
                <a:solidFill>
                  <a:schemeClr val="tx1"/>
                </a:solidFill>
              </a:rPr>
              <a:t>BIENES Y </a:t>
            </a:r>
          </a:p>
          <a:p>
            <a:pPr algn="ctr"/>
            <a:r>
              <a:rPr lang="es-MX" b="1" dirty="0">
                <a:solidFill>
                  <a:schemeClr val="tx1"/>
                </a:solidFill>
              </a:rPr>
              <a:t>SERVICIOS EN GENERAL</a:t>
            </a:r>
            <a:endParaRPr lang="es-MX" b="1" dirty="0">
              <a:solidFill>
                <a:srgbClr val="FF0000"/>
              </a:solidFill>
            </a:endParaRPr>
          </a:p>
        </p:txBody>
      </p:sp>
      <p:sp>
        <p:nvSpPr>
          <p:cNvPr id="3" name="Rectángulo 2"/>
          <p:cNvSpPr/>
          <p:nvPr/>
        </p:nvSpPr>
        <p:spPr>
          <a:xfrm>
            <a:off x="3320389" y="2227641"/>
            <a:ext cx="8372277" cy="1287532"/>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En función de las </a:t>
            </a:r>
            <a:r>
              <a:rPr lang="es-MX" b="1" dirty="0">
                <a:solidFill>
                  <a:srgbClr val="FF0000"/>
                </a:solidFill>
                <a:latin typeface="Arial" panose="020B0604020202020204" pitchFamily="34" charset="0"/>
                <a:cs typeface="Arial" panose="020B0604020202020204" pitchFamily="34" charset="0"/>
              </a:rPr>
              <a:t>actividades previstas en el proyecto de POI </a:t>
            </a:r>
            <a:r>
              <a:rPr lang="es-MX" dirty="0">
                <a:latin typeface="Arial" panose="020B0604020202020204" pitchFamily="34" charset="0"/>
                <a:cs typeface="Arial" panose="020B0604020202020204" pitchFamily="34" charset="0"/>
              </a:rPr>
              <a:t>y el monto de la asignación presupuestaria total (techo presupuestal) prevista para el siguiente año fiscal otorgada por la Oficina de Presupuesto o la que haga sus veces. </a:t>
            </a:r>
            <a:endParaRPr lang="en-US" dirty="0">
              <a:latin typeface="Arial" panose="020B0604020202020204" pitchFamily="34" charset="0"/>
              <a:cs typeface="Arial" panose="020B0604020202020204" pitchFamily="34" charset="0"/>
            </a:endParaRPr>
          </a:p>
        </p:txBody>
      </p:sp>
      <p:sp>
        <p:nvSpPr>
          <p:cNvPr id="4" name="Rectángulo 3"/>
          <p:cNvSpPr/>
          <p:nvPr/>
        </p:nvSpPr>
        <p:spPr>
          <a:xfrm>
            <a:off x="3320389" y="3635637"/>
            <a:ext cx="8372277" cy="872034"/>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La necesidad </a:t>
            </a:r>
            <a:r>
              <a:rPr lang="es-MX" b="1" dirty="0">
                <a:solidFill>
                  <a:srgbClr val="FF0000"/>
                </a:solidFill>
                <a:latin typeface="Arial" panose="020B0604020202020204" pitchFamily="34" charset="0"/>
                <a:cs typeface="Arial" panose="020B0604020202020204" pitchFamily="34" charset="0"/>
              </a:rPr>
              <a:t>de carácter permanente</a:t>
            </a:r>
            <a:r>
              <a:rPr lang="es-MX" dirty="0">
                <a:latin typeface="Arial" panose="020B0604020202020204" pitchFamily="34" charset="0"/>
                <a:cs typeface="Arial" panose="020B0604020202020204" pitchFamily="34" charset="0"/>
              </a:rPr>
              <a:t>, cuya provisión se requiere de manera continua o periódica, se programan por periodos no menores a un (1) año</a:t>
            </a:r>
            <a:endParaRPr lang="en-US" dirty="0">
              <a:latin typeface="Arial" panose="020B0604020202020204" pitchFamily="34" charset="0"/>
              <a:cs typeface="Arial" panose="020B0604020202020204" pitchFamily="34" charset="0"/>
            </a:endParaRPr>
          </a:p>
        </p:txBody>
      </p:sp>
      <p:sp>
        <p:nvSpPr>
          <p:cNvPr id="5" name="Rectángulo 4"/>
          <p:cNvSpPr/>
          <p:nvPr/>
        </p:nvSpPr>
        <p:spPr>
          <a:xfrm>
            <a:off x="252339" y="4628135"/>
            <a:ext cx="11440327" cy="1338828"/>
          </a:xfrm>
          <a:prstGeom prst="rect">
            <a:avLst/>
          </a:prstGeom>
        </p:spPr>
        <p:txBody>
          <a:bodyPr wrap="square">
            <a:spAutoFit/>
          </a:bodyPr>
          <a:lstStyle/>
          <a:p>
            <a:pPr algn="just">
              <a:lnSpc>
                <a:spcPct val="150000"/>
              </a:lnSpc>
            </a:pPr>
            <a:r>
              <a:rPr lang="es-MX" b="1" dirty="0">
                <a:solidFill>
                  <a:srgbClr val="FF0000"/>
                </a:solidFill>
                <a:latin typeface="Arial" panose="020B0604020202020204" pitchFamily="34" charset="0"/>
                <a:cs typeface="Arial" panose="020B0604020202020204" pitchFamily="34" charset="0"/>
              </a:rPr>
              <a:t>El OEC </a:t>
            </a:r>
            <a:r>
              <a:rPr lang="es-MX" dirty="0">
                <a:latin typeface="Arial" panose="020B0604020202020204" pitchFamily="34" charset="0"/>
                <a:cs typeface="Arial" panose="020B0604020202020204" pitchFamily="34" charset="0"/>
              </a:rPr>
              <a:t>debe proyectar y tomar en cuenta la </a:t>
            </a:r>
            <a:r>
              <a:rPr lang="es-MX" b="1" dirty="0">
                <a:solidFill>
                  <a:srgbClr val="FF0000"/>
                </a:solidFill>
                <a:latin typeface="Arial" panose="020B0604020202020204" pitchFamily="34" charset="0"/>
                <a:cs typeface="Arial" panose="020B0604020202020204" pitchFamily="34" charset="0"/>
              </a:rPr>
              <a:t>información del stock </a:t>
            </a:r>
            <a:r>
              <a:rPr lang="es-MX" dirty="0">
                <a:latin typeface="Arial" panose="020B0604020202020204" pitchFamily="34" charset="0"/>
                <a:cs typeface="Arial" panose="020B0604020202020204" pitchFamily="34" charset="0"/>
              </a:rPr>
              <a:t>de bienes, las entregas pendientes de bienes o servicios de contratos en ejecución, las contrataciones en curso, entre otros, para que la contratación se ajuste a las cantidades necesarias.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17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txBox="1">
            <a:spLocks/>
          </p:cNvSpPr>
          <p:nvPr/>
        </p:nvSpPr>
        <p:spPr>
          <a:xfrm>
            <a:off x="2552001" y="585164"/>
            <a:ext cx="7200900" cy="1320800"/>
          </a:xfrm>
          <a:prstGeom prst="rect">
            <a:avLst/>
          </a:prstGeom>
        </p:spPr>
        <p:txBody>
          <a:bodyPr vert="horz" lIns="77410" tIns="38705" rIns="77410" bIns="38705"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defTabSz="774131">
              <a:defRPr/>
            </a:pPr>
            <a:r>
              <a:rPr lang="es-PE" sz="4000" b="1" dirty="0">
                <a:solidFill>
                  <a:srgbClr val="0070C0"/>
                </a:solidFill>
              </a:rPr>
              <a:t>Formulación del PAC</a:t>
            </a:r>
          </a:p>
        </p:txBody>
      </p:sp>
      <p:sp>
        <p:nvSpPr>
          <p:cNvPr id="29" name="6 Rectángulo redondeado"/>
          <p:cNvSpPr/>
          <p:nvPr/>
        </p:nvSpPr>
        <p:spPr>
          <a:xfrm>
            <a:off x="9195209" y="1032789"/>
            <a:ext cx="2288800" cy="93340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b="1" kern="0" dirty="0">
                <a:solidFill>
                  <a:srgbClr val="000000">
                    <a:lumMod val="95000"/>
                    <a:lumOff val="5000"/>
                  </a:srgbClr>
                </a:solidFill>
                <a:latin typeface="Arial"/>
                <a:sym typeface="Arial"/>
              </a:rPr>
              <a:t>CUADRO DE NECESIDADES</a:t>
            </a:r>
          </a:p>
        </p:txBody>
      </p:sp>
      <p:sp>
        <p:nvSpPr>
          <p:cNvPr id="2" name="Rectángulo 1"/>
          <p:cNvSpPr/>
          <p:nvPr/>
        </p:nvSpPr>
        <p:spPr>
          <a:xfrm>
            <a:off x="747001" y="1354577"/>
            <a:ext cx="6994222" cy="671851"/>
          </a:xfrm>
          <a:prstGeom prst="rect">
            <a:avLst/>
          </a:prstGeom>
        </p:spPr>
        <p:txBody>
          <a:bodyPr wrap="none">
            <a:spAutoFit/>
          </a:bodyPr>
          <a:lstStyle/>
          <a:p>
            <a:pPr algn="ctr">
              <a:lnSpc>
                <a:spcPct val="150000"/>
              </a:lnSpc>
              <a:spcBef>
                <a:spcPct val="50000"/>
              </a:spcBef>
            </a:pPr>
            <a:r>
              <a:rPr lang="es-MX" sz="2800" b="1" kern="0" dirty="0">
                <a:solidFill>
                  <a:srgbClr val="0000FF"/>
                </a:solidFill>
              </a:rPr>
              <a:t>CRITERIOS PARA CUANTIFICAR NECESIDADES:</a:t>
            </a:r>
            <a:endParaRPr lang="en-US" sz="2800" b="1" kern="0" dirty="0">
              <a:solidFill>
                <a:srgbClr val="0000FF"/>
              </a:solidFill>
            </a:endParaRPr>
          </a:p>
        </p:txBody>
      </p:sp>
      <p:sp>
        <p:nvSpPr>
          <p:cNvPr id="11" name="Rectangle: Rounded Corners 2">
            <a:extLst>
              <a:ext uri="{FF2B5EF4-FFF2-40B4-BE49-F238E27FC236}">
                <a16:creationId xmlns:a16="http://schemas.microsoft.com/office/drawing/2014/main" id="{50B246C4-4FF7-498F-B450-D37433932079}"/>
              </a:ext>
            </a:extLst>
          </p:cNvPr>
          <p:cNvSpPr/>
          <p:nvPr/>
        </p:nvSpPr>
        <p:spPr>
          <a:xfrm>
            <a:off x="521628" y="3032045"/>
            <a:ext cx="2573000" cy="652831"/>
          </a:xfrm>
          <a:prstGeom prst="roundRect">
            <a:avLst>
              <a:gd name="adj" fmla="val 10059"/>
            </a:avLst>
          </a:prstGeom>
          <a:noFill/>
          <a:ln>
            <a:solidFill>
              <a:srgbClr val="00558C"/>
            </a:solidFill>
          </a:ln>
        </p:spPr>
        <p:style>
          <a:lnRef idx="2">
            <a:schemeClr val="accent1">
              <a:shade val="50000"/>
            </a:schemeClr>
          </a:lnRef>
          <a:fillRef idx="1">
            <a:schemeClr val="accent1"/>
          </a:fillRef>
          <a:effectRef idx="0">
            <a:schemeClr val="accent1"/>
          </a:effectRef>
          <a:fontRef idx="minor">
            <a:schemeClr val="lt1"/>
          </a:fontRef>
        </p:style>
        <p:txBody>
          <a:bodyPr lIns="42221" tIns="21117" rIns="42221" bIns="21117" rtlCol="0" anchor="ctr"/>
          <a:lstStyle/>
          <a:p>
            <a:pPr algn="ctr"/>
            <a:r>
              <a:rPr lang="es-MX" b="1" dirty="0">
                <a:solidFill>
                  <a:schemeClr val="tx1"/>
                </a:solidFill>
              </a:rPr>
              <a:t>CONSULTORÍA Y </a:t>
            </a:r>
          </a:p>
          <a:p>
            <a:pPr algn="ctr"/>
            <a:r>
              <a:rPr lang="es-MX" b="1" dirty="0">
                <a:solidFill>
                  <a:schemeClr val="tx1"/>
                </a:solidFill>
              </a:rPr>
              <a:t>EJECUCIÓN DE OBRAS</a:t>
            </a:r>
            <a:endParaRPr lang="es-MX" b="1" dirty="0">
              <a:solidFill>
                <a:srgbClr val="FF0000"/>
              </a:solidFill>
            </a:endParaRPr>
          </a:p>
        </p:txBody>
      </p:sp>
      <p:sp>
        <p:nvSpPr>
          <p:cNvPr id="3" name="Rectángulo 2"/>
          <p:cNvSpPr/>
          <p:nvPr/>
        </p:nvSpPr>
        <p:spPr>
          <a:xfrm>
            <a:off x="3332745" y="2781593"/>
            <a:ext cx="8372277" cy="456535"/>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La </a:t>
            </a:r>
            <a:r>
              <a:rPr lang="es-MX" b="1" dirty="0">
                <a:solidFill>
                  <a:srgbClr val="FF0000"/>
                </a:solidFill>
                <a:latin typeface="Arial" panose="020B0604020202020204" pitchFamily="34" charset="0"/>
                <a:cs typeface="Arial" panose="020B0604020202020204" pitchFamily="34" charset="0"/>
              </a:rPr>
              <a:t>programación de las inversiones </a:t>
            </a:r>
            <a:r>
              <a:rPr lang="es-MX" dirty="0">
                <a:latin typeface="Arial" panose="020B0604020202020204" pitchFamily="34" charset="0"/>
                <a:cs typeface="Arial" panose="020B0604020202020204" pitchFamily="34" charset="0"/>
              </a:rPr>
              <a:t>se sujetan a la normativa de la materia.</a:t>
            </a:r>
            <a:endParaRPr lang="en-US" dirty="0">
              <a:latin typeface="Arial" panose="020B0604020202020204" pitchFamily="34" charset="0"/>
              <a:cs typeface="Arial" panose="020B0604020202020204" pitchFamily="34" charset="0"/>
            </a:endParaRPr>
          </a:p>
        </p:txBody>
      </p:sp>
      <p:sp>
        <p:nvSpPr>
          <p:cNvPr id="4" name="Rectángulo 3"/>
          <p:cNvSpPr/>
          <p:nvPr/>
        </p:nvSpPr>
        <p:spPr>
          <a:xfrm>
            <a:off x="3332745" y="3358460"/>
            <a:ext cx="8372277" cy="2585323"/>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Puede programarse la contratación por </a:t>
            </a:r>
            <a:r>
              <a:rPr lang="es-MX" b="1" dirty="0">
                <a:solidFill>
                  <a:srgbClr val="FF0000"/>
                </a:solidFill>
                <a:latin typeface="Arial" panose="020B0604020202020204" pitchFamily="34" charset="0"/>
                <a:cs typeface="Arial" panose="020B0604020202020204" pitchFamily="34" charset="0"/>
              </a:rPr>
              <a:t>paquete</a:t>
            </a:r>
            <a:r>
              <a:rPr lang="es-MX" dirty="0">
                <a:latin typeface="Arial" panose="020B0604020202020204" pitchFamily="34" charset="0"/>
                <a:cs typeface="Arial" panose="020B0604020202020204" pitchFamily="34" charset="0"/>
              </a:rPr>
              <a:t> para la elaboración de las </a:t>
            </a:r>
            <a:r>
              <a:rPr lang="es-MX" u="sng" dirty="0">
                <a:latin typeface="Arial" panose="020B0604020202020204" pitchFamily="34" charset="0"/>
                <a:cs typeface="Arial" panose="020B0604020202020204" pitchFamily="34" charset="0"/>
              </a:rPr>
              <a:t>Fichas Técnicas o estudios de </a:t>
            </a:r>
            <a:r>
              <a:rPr lang="es-MX" u="sng" dirty="0" err="1">
                <a:latin typeface="Arial" panose="020B0604020202020204" pitchFamily="34" charset="0"/>
                <a:cs typeface="Arial" panose="020B0604020202020204" pitchFamily="34" charset="0"/>
              </a:rPr>
              <a:t>preinversión</a:t>
            </a:r>
            <a:r>
              <a:rPr lang="es-MX" dirty="0">
                <a:latin typeface="Arial" panose="020B0604020202020204" pitchFamily="34" charset="0"/>
                <a:cs typeface="Arial" panose="020B0604020202020204" pitchFamily="34" charset="0"/>
              </a:rPr>
              <a:t>, según corresponda, de proyectos de inversión y la </a:t>
            </a:r>
            <a:r>
              <a:rPr lang="es-MX" u="sng" dirty="0">
                <a:latin typeface="Arial" panose="020B0604020202020204" pitchFamily="34" charset="0"/>
                <a:cs typeface="Arial" panose="020B0604020202020204" pitchFamily="34" charset="0"/>
              </a:rPr>
              <a:t>elaboración del expediente técnico</a:t>
            </a:r>
            <a:r>
              <a:rPr lang="es-MX" dirty="0">
                <a:latin typeface="Arial" panose="020B0604020202020204" pitchFamily="34" charset="0"/>
                <a:cs typeface="Arial" panose="020B0604020202020204" pitchFamily="34" charset="0"/>
              </a:rPr>
              <a:t> o documentos equivalentes. Así como la contratación por </a:t>
            </a:r>
            <a:r>
              <a:rPr lang="es-MX" b="1" dirty="0">
                <a:solidFill>
                  <a:srgbClr val="FF0000"/>
                </a:solidFill>
                <a:latin typeface="Arial" panose="020B0604020202020204" pitchFamily="34" charset="0"/>
                <a:cs typeface="Arial" panose="020B0604020202020204" pitchFamily="34" charset="0"/>
              </a:rPr>
              <a:t>paquete</a:t>
            </a:r>
            <a:r>
              <a:rPr lang="es-MX" dirty="0">
                <a:latin typeface="Arial" panose="020B0604020202020204" pitchFamily="34" charset="0"/>
                <a:cs typeface="Arial" panose="020B0604020202020204" pitchFamily="34" charset="0"/>
              </a:rPr>
              <a:t> para la </a:t>
            </a:r>
            <a:r>
              <a:rPr lang="es-MX" u="sng" dirty="0">
                <a:latin typeface="Arial" panose="020B0604020202020204" pitchFamily="34" charset="0"/>
                <a:cs typeface="Arial" panose="020B0604020202020204" pitchFamily="34" charset="0"/>
              </a:rPr>
              <a:t>ejecución de obras de similar naturaleza</a:t>
            </a:r>
            <a:r>
              <a:rPr lang="es-MX" dirty="0">
                <a:latin typeface="Arial" panose="020B0604020202020204" pitchFamily="34" charset="0"/>
                <a:cs typeface="Arial" panose="020B0604020202020204" pitchFamily="34" charset="0"/>
              </a:rPr>
              <a:t> cuya contratación en conjunto resulte más eficiente para el Estado en términos de calidad, precio y tiempo frente a la contratación independiente.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43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txBox="1">
            <a:spLocks/>
          </p:cNvSpPr>
          <p:nvPr/>
        </p:nvSpPr>
        <p:spPr>
          <a:xfrm>
            <a:off x="2552002" y="819942"/>
            <a:ext cx="7200900" cy="1320800"/>
          </a:xfrm>
          <a:prstGeom prst="rect">
            <a:avLst/>
          </a:prstGeom>
        </p:spPr>
        <p:txBody>
          <a:bodyPr vert="horz" lIns="77410" tIns="38705" rIns="77410" bIns="38705"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defTabSz="774131">
              <a:defRPr/>
            </a:pPr>
            <a:r>
              <a:rPr lang="es-PE" sz="4000" b="1" dirty="0">
                <a:solidFill>
                  <a:srgbClr val="0070C0"/>
                </a:solidFill>
              </a:rPr>
              <a:t>Formulación del PAC</a:t>
            </a:r>
          </a:p>
        </p:txBody>
      </p:sp>
      <p:sp>
        <p:nvSpPr>
          <p:cNvPr id="29" name="6 Rectángulo redondeado"/>
          <p:cNvSpPr/>
          <p:nvPr/>
        </p:nvSpPr>
        <p:spPr>
          <a:xfrm>
            <a:off x="5300348" y="4196225"/>
            <a:ext cx="2944152" cy="124056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b="1" kern="0" dirty="0">
                <a:solidFill>
                  <a:srgbClr val="FF0000"/>
                </a:solidFill>
                <a:latin typeface="Arial"/>
                <a:sym typeface="Arial"/>
              </a:rPr>
              <a:t>CUADRO CONSOLIDADO</a:t>
            </a:r>
          </a:p>
          <a:p>
            <a:pPr algn="ctr">
              <a:buClr>
                <a:srgbClr val="000000"/>
              </a:buClr>
              <a:defRPr/>
            </a:pPr>
            <a:r>
              <a:rPr lang="es-PE" kern="0" dirty="0">
                <a:solidFill>
                  <a:srgbClr val="000000">
                    <a:lumMod val="95000"/>
                    <a:lumOff val="5000"/>
                  </a:srgbClr>
                </a:solidFill>
                <a:latin typeface="Arial"/>
                <a:sym typeface="Arial"/>
              </a:rPr>
              <a:t> DE NECESIDADES</a:t>
            </a:r>
          </a:p>
        </p:txBody>
      </p:sp>
      <p:sp>
        <p:nvSpPr>
          <p:cNvPr id="30" name="Rectangle 6"/>
          <p:cNvSpPr>
            <a:spLocks noChangeArrowheads="1"/>
          </p:cNvSpPr>
          <p:nvPr/>
        </p:nvSpPr>
        <p:spPr bwMode="auto">
          <a:xfrm>
            <a:off x="975434" y="1590633"/>
            <a:ext cx="8649829" cy="612439"/>
          </a:xfrm>
          <a:prstGeom prst="rect">
            <a:avLst/>
          </a:prstGeom>
          <a:solidFill>
            <a:schemeClr val="accent3">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2000" dirty="0">
                <a:latin typeface="Arial" panose="020B0604020202020204" pitchFamily="34" charset="0"/>
              </a:rPr>
              <a:t>2. ELABORACIÓN DEL CUADRO CONSOLIDADO DE NECESIDADES</a:t>
            </a:r>
            <a:endParaRPr kumimoji="1" lang="en-US" sz="2000" dirty="0">
              <a:latin typeface="Arial" panose="020B0604020202020204" pitchFamily="34" charset="0"/>
            </a:endParaRPr>
          </a:p>
        </p:txBody>
      </p:sp>
      <p:sp>
        <p:nvSpPr>
          <p:cNvPr id="15" name="Rectángulo 14"/>
          <p:cNvSpPr/>
          <p:nvPr/>
        </p:nvSpPr>
        <p:spPr>
          <a:xfrm>
            <a:off x="731935" y="2470202"/>
            <a:ext cx="10782285" cy="923330"/>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El órgano encargado de las contrataciones, en coordinación con el área usuaria, consolida y valoriza las contrataciones requeridas.</a:t>
            </a:r>
            <a:endParaRPr lang="en-US" dirty="0">
              <a:latin typeface="Arial" panose="020B0604020202020204" pitchFamily="34" charset="0"/>
              <a:cs typeface="Arial" panose="020B0604020202020204" pitchFamily="34" charset="0"/>
            </a:endParaRPr>
          </a:p>
        </p:txBody>
      </p:sp>
      <p:sp>
        <p:nvSpPr>
          <p:cNvPr id="31" name="Forma libre 30"/>
          <p:cNvSpPr/>
          <p:nvPr/>
        </p:nvSpPr>
        <p:spPr>
          <a:xfrm>
            <a:off x="975434" y="4263526"/>
            <a:ext cx="2113586" cy="1194950"/>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CUADROS DE NECESIDADES DE CADA ÁREA USUARIA</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33" name="10 Flecha derecha"/>
          <p:cNvSpPr/>
          <p:nvPr/>
        </p:nvSpPr>
        <p:spPr>
          <a:xfrm>
            <a:off x="4111833" y="4589374"/>
            <a:ext cx="513737" cy="454268"/>
          </a:xfrm>
          <a:prstGeom prst="rightArrow">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endParaRPr lang="es-PE" dirty="0"/>
          </a:p>
        </p:txBody>
      </p:sp>
      <p:sp>
        <p:nvSpPr>
          <p:cNvPr id="16" name="Rectángulo 15"/>
          <p:cNvSpPr/>
          <p:nvPr/>
        </p:nvSpPr>
        <p:spPr>
          <a:xfrm>
            <a:off x="3472690" y="3942310"/>
            <a:ext cx="1152880" cy="507831"/>
          </a:xfrm>
          <a:prstGeom prst="rect">
            <a:avLst/>
          </a:prstGeom>
        </p:spPr>
        <p:txBody>
          <a:bodyPr wrap="none">
            <a:spAutoFit/>
          </a:bodyPr>
          <a:lstStyle/>
          <a:p>
            <a:pPr algn="just">
              <a:lnSpc>
                <a:spcPct val="150000"/>
              </a:lnSpc>
            </a:pPr>
            <a:r>
              <a:rPr lang="es-MX" b="1" kern="0" dirty="0">
                <a:solidFill>
                  <a:srgbClr val="0000FF"/>
                </a:solidFill>
              </a:rPr>
              <a:t>ELABORA:</a:t>
            </a:r>
            <a:endParaRPr lang="en-US" b="1" kern="0" dirty="0">
              <a:solidFill>
                <a:srgbClr val="0000FF"/>
              </a:solidFill>
            </a:endParaRPr>
          </a:p>
        </p:txBody>
      </p:sp>
      <p:sp>
        <p:nvSpPr>
          <p:cNvPr id="11" name="Forma libre 10"/>
          <p:cNvSpPr/>
          <p:nvPr/>
        </p:nvSpPr>
        <p:spPr>
          <a:xfrm>
            <a:off x="3917336" y="3148008"/>
            <a:ext cx="1702386" cy="560396"/>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sz="2400" b="1" dirty="0">
                <a:latin typeface="Calibri" panose="020F0502020204030204" pitchFamily="34" charset="0"/>
              </a:rPr>
              <a:t>OEC</a:t>
            </a:r>
            <a:endParaRPr lang="es-PE" sz="2000" b="1" dirty="0">
              <a:latin typeface="Calibri" panose="020F0502020204030204" pitchFamily="34" charset="0"/>
            </a:endParaRPr>
          </a:p>
        </p:txBody>
      </p:sp>
      <p:sp>
        <p:nvSpPr>
          <p:cNvPr id="13" name="Forma libre 12"/>
          <p:cNvSpPr/>
          <p:nvPr/>
        </p:nvSpPr>
        <p:spPr>
          <a:xfrm>
            <a:off x="6155542" y="3152902"/>
            <a:ext cx="1702386" cy="560396"/>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sz="2400" b="1" dirty="0">
                <a:latin typeface="Calibri" panose="020F0502020204030204" pitchFamily="34" charset="0"/>
              </a:rPr>
              <a:t>AU</a:t>
            </a:r>
            <a:endParaRPr lang="es-PE" sz="2000" b="1" dirty="0">
              <a:latin typeface="Calibri" panose="020F0502020204030204" pitchFamily="34" charset="0"/>
            </a:endParaRPr>
          </a:p>
        </p:txBody>
      </p:sp>
      <p:sp>
        <p:nvSpPr>
          <p:cNvPr id="14" name="object 9"/>
          <p:cNvSpPr txBox="1"/>
          <p:nvPr/>
        </p:nvSpPr>
        <p:spPr>
          <a:xfrm>
            <a:off x="9420122" y="4391584"/>
            <a:ext cx="2071411" cy="849848"/>
          </a:xfrm>
          <a:prstGeom prst="rect">
            <a:avLst/>
          </a:prstGeom>
          <a:ln w="9144">
            <a:solidFill>
              <a:srgbClr val="7E7E7E"/>
            </a:solidFill>
          </a:ln>
        </p:spPr>
        <p:txBody>
          <a:bodyPr vert="horz" wrap="square" lIns="0" tIns="18669" rIns="0" bIns="0" rtlCol="0">
            <a:spAutoFit/>
          </a:bodyPr>
          <a:lstStyle/>
          <a:p>
            <a:pPr marL="55247" algn="ctr">
              <a:spcBef>
                <a:spcPts val="147"/>
              </a:spcBef>
            </a:pPr>
            <a:r>
              <a:rPr lang="es-PE" b="1" spc="-7" dirty="0">
                <a:latin typeface="Calibri"/>
                <a:cs typeface="Calibri"/>
              </a:rPr>
              <a:t>VALORIZA LAS CONTRATACIONES REQUERIDAS</a:t>
            </a:r>
          </a:p>
        </p:txBody>
      </p:sp>
    </p:spTree>
    <p:extLst>
      <p:ext uri="{BB962C8B-B14F-4D97-AF65-F5344CB8AC3E}">
        <p14:creationId xmlns:p14="http://schemas.microsoft.com/office/powerpoint/2010/main" val="48625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11"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txBox="1">
            <a:spLocks/>
          </p:cNvSpPr>
          <p:nvPr/>
        </p:nvSpPr>
        <p:spPr>
          <a:xfrm>
            <a:off x="2589072" y="523380"/>
            <a:ext cx="7200900" cy="1320800"/>
          </a:xfrm>
          <a:prstGeom prst="rect">
            <a:avLst/>
          </a:prstGeom>
        </p:spPr>
        <p:txBody>
          <a:bodyPr vert="horz" lIns="77410" tIns="38705" rIns="77410" bIns="38705"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defTabSz="774131">
              <a:defRPr/>
            </a:pPr>
            <a:r>
              <a:rPr lang="es-PE" sz="4000" b="1" dirty="0">
                <a:solidFill>
                  <a:srgbClr val="0070C0"/>
                </a:solidFill>
              </a:rPr>
              <a:t>Formulación del PAC</a:t>
            </a:r>
          </a:p>
        </p:txBody>
      </p:sp>
      <p:sp>
        <p:nvSpPr>
          <p:cNvPr id="29" name="6 Rectángulo redondeado"/>
          <p:cNvSpPr/>
          <p:nvPr/>
        </p:nvSpPr>
        <p:spPr>
          <a:xfrm>
            <a:off x="8622038" y="4610595"/>
            <a:ext cx="2944152" cy="124056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b="1" kern="0" dirty="0">
                <a:solidFill>
                  <a:srgbClr val="FF0000"/>
                </a:solidFill>
                <a:latin typeface="Arial"/>
                <a:sym typeface="Arial"/>
              </a:rPr>
              <a:t>PROYECTO DE PIA</a:t>
            </a:r>
            <a:endParaRPr lang="es-PE" kern="0" dirty="0">
              <a:solidFill>
                <a:srgbClr val="000000">
                  <a:lumMod val="95000"/>
                  <a:lumOff val="5000"/>
                </a:srgbClr>
              </a:solidFill>
              <a:latin typeface="Arial"/>
              <a:sym typeface="Arial"/>
            </a:endParaRPr>
          </a:p>
        </p:txBody>
      </p:sp>
      <p:sp>
        <p:nvSpPr>
          <p:cNvPr id="30" name="Rectangle 6"/>
          <p:cNvSpPr>
            <a:spLocks noChangeArrowheads="1"/>
          </p:cNvSpPr>
          <p:nvPr/>
        </p:nvSpPr>
        <p:spPr bwMode="auto">
          <a:xfrm>
            <a:off x="1012504" y="1294071"/>
            <a:ext cx="5180108" cy="612439"/>
          </a:xfrm>
          <a:prstGeom prst="rect">
            <a:avLst/>
          </a:prstGeom>
          <a:solidFill>
            <a:schemeClr val="accent3">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2000" dirty="0">
                <a:latin typeface="Arial" panose="020B0604020202020204" pitchFamily="34" charset="0"/>
              </a:rPr>
              <a:t>3. INCLUSIÓN EN EL PROYECTO DE PIA</a:t>
            </a:r>
            <a:endParaRPr kumimoji="1" lang="en-US" sz="2000" dirty="0">
              <a:latin typeface="Arial" panose="020B0604020202020204" pitchFamily="34" charset="0"/>
            </a:endParaRPr>
          </a:p>
        </p:txBody>
      </p:sp>
      <p:sp>
        <p:nvSpPr>
          <p:cNvPr id="15" name="Rectángulo 14"/>
          <p:cNvSpPr/>
          <p:nvPr/>
        </p:nvSpPr>
        <p:spPr>
          <a:xfrm>
            <a:off x="774229" y="2057837"/>
            <a:ext cx="10782285" cy="2169825"/>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Antes de la aprobación del proyecto de PIA, las áreas usuarias en coordinación con la oficina de presupuesto y planeamiento efectúan los ajustes necesarios a sus requerimientos programados en el Cuadro Consolidado de Necesidades en armonía con las prioridades institucionales, actividades y metas presupuestarias previstas, remitiendo sus requerimientos priorizados al órgano encargado de las contrataciones, con base a lo cual se elabora el proyecto del Plan Anual de Contrataciones.</a:t>
            </a:r>
            <a:endParaRPr lang="en-US" dirty="0">
              <a:latin typeface="Arial" panose="020B0604020202020204" pitchFamily="34" charset="0"/>
              <a:cs typeface="Arial" panose="020B0604020202020204" pitchFamily="34" charset="0"/>
            </a:endParaRPr>
          </a:p>
        </p:txBody>
      </p:sp>
      <p:sp>
        <p:nvSpPr>
          <p:cNvPr id="31" name="Forma libre 30"/>
          <p:cNvSpPr/>
          <p:nvPr/>
        </p:nvSpPr>
        <p:spPr>
          <a:xfrm>
            <a:off x="774229" y="4859210"/>
            <a:ext cx="2113586" cy="1029956"/>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CUADRO CONSOLIDADO DE NECESIDADES </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33" name="10 Flecha derecha"/>
          <p:cNvSpPr/>
          <p:nvPr/>
        </p:nvSpPr>
        <p:spPr>
          <a:xfrm>
            <a:off x="7715376" y="5017827"/>
            <a:ext cx="513737" cy="454268"/>
          </a:xfrm>
          <a:prstGeom prst="rightArrow">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endParaRPr lang="es-PE" dirty="0"/>
          </a:p>
        </p:txBody>
      </p:sp>
      <p:sp>
        <p:nvSpPr>
          <p:cNvPr id="16" name="Rectángulo 15"/>
          <p:cNvSpPr/>
          <p:nvPr/>
        </p:nvSpPr>
        <p:spPr>
          <a:xfrm>
            <a:off x="3215043" y="5310456"/>
            <a:ext cx="4107408" cy="880369"/>
          </a:xfrm>
          <a:prstGeom prst="rect">
            <a:avLst/>
          </a:prstGeom>
        </p:spPr>
        <p:txBody>
          <a:bodyPr wrap="square">
            <a:spAutoFit/>
          </a:bodyPr>
          <a:lstStyle/>
          <a:p>
            <a:pPr algn="ctr">
              <a:lnSpc>
                <a:spcPct val="150000"/>
              </a:lnSpc>
            </a:pPr>
            <a:r>
              <a:rPr lang="es-MX" b="1" kern="0" dirty="0">
                <a:solidFill>
                  <a:srgbClr val="0000FF"/>
                </a:solidFill>
              </a:rPr>
              <a:t>AJUSTES NECESARIOS CON PRIORIDADES Y METAS PRESUPUESTARIAS</a:t>
            </a:r>
            <a:endParaRPr lang="en-US" b="1" kern="0" dirty="0">
              <a:solidFill>
                <a:srgbClr val="0000FF"/>
              </a:solidFill>
            </a:endParaRPr>
          </a:p>
        </p:txBody>
      </p:sp>
      <p:sp>
        <p:nvSpPr>
          <p:cNvPr id="11" name="Forma libre 10"/>
          <p:cNvSpPr/>
          <p:nvPr/>
        </p:nvSpPr>
        <p:spPr>
          <a:xfrm>
            <a:off x="5437834" y="4670482"/>
            <a:ext cx="1702386" cy="560396"/>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b="1" dirty="0">
                <a:latin typeface="Calibri" panose="020F0502020204030204" pitchFamily="34" charset="0"/>
              </a:rPr>
              <a:t>PRESUPUESTO</a:t>
            </a:r>
            <a:endParaRPr lang="es-PE" sz="1600" b="1" dirty="0">
              <a:latin typeface="Calibri" panose="020F0502020204030204" pitchFamily="34" charset="0"/>
            </a:endParaRPr>
          </a:p>
        </p:txBody>
      </p:sp>
      <p:sp>
        <p:nvSpPr>
          <p:cNvPr id="13" name="Forma libre 12"/>
          <p:cNvSpPr/>
          <p:nvPr/>
        </p:nvSpPr>
        <p:spPr>
          <a:xfrm>
            <a:off x="3280740" y="4654726"/>
            <a:ext cx="1702386" cy="560396"/>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sz="2400" b="1" dirty="0">
                <a:latin typeface="Calibri" panose="020F0502020204030204" pitchFamily="34" charset="0"/>
              </a:rPr>
              <a:t>AU</a:t>
            </a:r>
            <a:endParaRPr lang="es-PE" sz="2000" b="1" dirty="0">
              <a:latin typeface="Calibri" panose="020F0502020204030204" pitchFamily="34" charset="0"/>
            </a:endParaRPr>
          </a:p>
        </p:txBody>
      </p:sp>
    </p:spTree>
    <p:extLst>
      <p:ext uri="{BB962C8B-B14F-4D97-AF65-F5344CB8AC3E}">
        <p14:creationId xmlns:p14="http://schemas.microsoft.com/office/powerpoint/2010/main" val="12909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03422" y="428940"/>
            <a:ext cx="8573520" cy="5592453"/>
          </a:xfrm>
          <a:prstGeom prst="rect">
            <a:avLst/>
          </a:prstGeom>
        </p:spPr>
      </p:pic>
    </p:spTree>
    <p:extLst>
      <p:ext uri="{BB962C8B-B14F-4D97-AF65-F5344CB8AC3E}">
        <p14:creationId xmlns:p14="http://schemas.microsoft.com/office/powerpoint/2010/main" val="255328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txBox="1">
            <a:spLocks/>
          </p:cNvSpPr>
          <p:nvPr/>
        </p:nvSpPr>
        <p:spPr>
          <a:xfrm>
            <a:off x="2552002" y="819942"/>
            <a:ext cx="7200900" cy="1320800"/>
          </a:xfrm>
          <a:prstGeom prst="rect">
            <a:avLst/>
          </a:prstGeom>
        </p:spPr>
        <p:txBody>
          <a:bodyPr vert="horz" lIns="77410" tIns="38705" rIns="77410" bIns="38705"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defTabSz="774131">
              <a:defRPr/>
            </a:pPr>
            <a:r>
              <a:rPr lang="es-PE" sz="4000" b="1" dirty="0">
                <a:solidFill>
                  <a:srgbClr val="0070C0"/>
                </a:solidFill>
              </a:rPr>
              <a:t>Formulación del PAC</a:t>
            </a:r>
          </a:p>
        </p:txBody>
      </p:sp>
      <p:sp>
        <p:nvSpPr>
          <p:cNvPr id="29" name="6 Rectángulo redondeado"/>
          <p:cNvSpPr/>
          <p:nvPr/>
        </p:nvSpPr>
        <p:spPr>
          <a:xfrm>
            <a:off x="7403713" y="3364001"/>
            <a:ext cx="3942066" cy="71238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b="1" kern="0" dirty="0">
                <a:solidFill>
                  <a:srgbClr val="FF0000"/>
                </a:solidFill>
                <a:latin typeface="Arial"/>
                <a:sym typeface="Arial"/>
              </a:rPr>
              <a:t>APROBACIÓN DEL PIA</a:t>
            </a:r>
            <a:endParaRPr lang="es-PE" kern="0" dirty="0">
              <a:solidFill>
                <a:srgbClr val="000000">
                  <a:lumMod val="95000"/>
                  <a:lumOff val="5000"/>
                </a:srgbClr>
              </a:solidFill>
              <a:latin typeface="Arial"/>
              <a:sym typeface="Arial"/>
            </a:endParaRPr>
          </a:p>
        </p:txBody>
      </p:sp>
      <p:sp>
        <p:nvSpPr>
          <p:cNvPr id="30" name="Rectangle 6"/>
          <p:cNvSpPr>
            <a:spLocks noChangeArrowheads="1"/>
          </p:cNvSpPr>
          <p:nvPr/>
        </p:nvSpPr>
        <p:spPr bwMode="auto">
          <a:xfrm>
            <a:off x="975434" y="1590633"/>
            <a:ext cx="5180108" cy="612439"/>
          </a:xfrm>
          <a:prstGeom prst="rect">
            <a:avLst/>
          </a:prstGeom>
          <a:solidFill>
            <a:schemeClr val="accent3">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2000" dirty="0">
                <a:latin typeface="Arial" panose="020B0604020202020204" pitchFamily="34" charset="0"/>
              </a:rPr>
              <a:t>4. ELABORACIÓN DEL PAC</a:t>
            </a:r>
            <a:endParaRPr kumimoji="1" lang="en-US" sz="2000" dirty="0">
              <a:latin typeface="Arial" panose="020B0604020202020204" pitchFamily="34" charset="0"/>
            </a:endParaRPr>
          </a:p>
        </p:txBody>
      </p:sp>
      <p:sp>
        <p:nvSpPr>
          <p:cNvPr id="15" name="Rectángulo 14"/>
          <p:cNvSpPr/>
          <p:nvPr/>
        </p:nvSpPr>
        <p:spPr>
          <a:xfrm>
            <a:off x="737159" y="2354399"/>
            <a:ext cx="10782285" cy="872034"/>
          </a:xfrm>
          <a:prstGeom prst="rect">
            <a:avLst/>
          </a:prstGeom>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Para elaborar el proyecto del Plan Anual de Contrataciones, el órgano encargado de las contrataciones, en coordinación con el área usuaria, determina el monto estimado de las contrataciones </a:t>
            </a:r>
            <a:r>
              <a:rPr lang="en-US" dirty="0">
                <a:latin typeface="Arial" panose="020B0604020202020204" pitchFamily="34" charset="0"/>
                <a:cs typeface="Arial" panose="020B0604020202020204" pitchFamily="34" charset="0"/>
              </a:rPr>
              <a:t>de la </a:t>
            </a:r>
            <a:r>
              <a:rPr lang="en-US" dirty="0" err="1">
                <a:latin typeface="Arial" panose="020B0604020202020204" pitchFamily="34" charset="0"/>
                <a:cs typeface="Arial" panose="020B0604020202020204" pitchFamily="34" charset="0"/>
              </a:rPr>
              <a:t>Entidad</a:t>
            </a:r>
            <a:r>
              <a:rPr lang="en-US" dirty="0">
                <a:latin typeface="Arial" panose="020B0604020202020204" pitchFamily="34" charset="0"/>
                <a:cs typeface="Arial" panose="020B0604020202020204" pitchFamily="34" charset="0"/>
              </a:rPr>
              <a:t>.</a:t>
            </a:r>
          </a:p>
        </p:txBody>
      </p:sp>
      <p:sp>
        <p:nvSpPr>
          <p:cNvPr id="31" name="Forma libre 30"/>
          <p:cNvSpPr/>
          <p:nvPr/>
        </p:nvSpPr>
        <p:spPr>
          <a:xfrm>
            <a:off x="556685" y="3701531"/>
            <a:ext cx="2113586" cy="1472048"/>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CUADRO CONSOLIDADO DE NECESIDADES CON REQUERIMIENTOS PRIORIZADOS</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33" name="10 Flecha derecha"/>
          <p:cNvSpPr/>
          <p:nvPr/>
        </p:nvSpPr>
        <p:spPr>
          <a:xfrm rot="5400000">
            <a:off x="9191749" y="4948478"/>
            <a:ext cx="336052" cy="786254"/>
          </a:xfrm>
          <a:prstGeom prst="rightArrow">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endParaRPr lang="es-PE" dirty="0"/>
          </a:p>
        </p:txBody>
      </p:sp>
      <p:sp>
        <p:nvSpPr>
          <p:cNvPr id="12" name="Forma libre 11"/>
          <p:cNvSpPr/>
          <p:nvPr/>
        </p:nvSpPr>
        <p:spPr>
          <a:xfrm>
            <a:off x="3212573" y="3515992"/>
            <a:ext cx="1702386" cy="560396"/>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sz="2400" b="1" dirty="0">
                <a:latin typeface="Calibri" panose="020F0502020204030204" pitchFamily="34" charset="0"/>
              </a:rPr>
              <a:t>OEC</a:t>
            </a:r>
            <a:endParaRPr lang="es-PE" sz="2000" b="1" dirty="0">
              <a:latin typeface="Calibri" panose="020F0502020204030204" pitchFamily="34" charset="0"/>
            </a:endParaRPr>
          </a:p>
        </p:txBody>
      </p:sp>
      <p:sp>
        <p:nvSpPr>
          <p:cNvPr id="14" name="Forma libre 13"/>
          <p:cNvSpPr/>
          <p:nvPr/>
        </p:nvSpPr>
        <p:spPr>
          <a:xfrm>
            <a:off x="5277108" y="3515992"/>
            <a:ext cx="1702386" cy="560396"/>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sz="2400" b="1" dirty="0">
                <a:latin typeface="Calibri" panose="020F0502020204030204" pitchFamily="34" charset="0"/>
              </a:rPr>
              <a:t>AU</a:t>
            </a:r>
            <a:endParaRPr lang="es-PE" sz="2000" b="1" dirty="0">
              <a:latin typeface="Calibri" panose="020F0502020204030204" pitchFamily="34" charset="0"/>
            </a:endParaRPr>
          </a:p>
        </p:txBody>
      </p:sp>
      <p:sp>
        <p:nvSpPr>
          <p:cNvPr id="17" name="12 Rectángulo redondeado"/>
          <p:cNvSpPr/>
          <p:nvPr/>
        </p:nvSpPr>
        <p:spPr>
          <a:xfrm>
            <a:off x="3261878" y="4470662"/>
            <a:ext cx="3550228" cy="436495"/>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DETERMINAN </a:t>
            </a:r>
            <a:r>
              <a:rPr lang="es-PE" sz="1600" b="1" kern="0" dirty="0">
                <a:solidFill>
                  <a:srgbClr val="FF0000"/>
                </a:solidFill>
                <a:latin typeface="Arial"/>
                <a:sym typeface="Arial"/>
              </a:rPr>
              <a:t>MONTO ESTIMADO</a:t>
            </a:r>
          </a:p>
        </p:txBody>
      </p:sp>
      <p:sp>
        <p:nvSpPr>
          <p:cNvPr id="18" name="Rectángulo 17"/>
          <p:cNvSpPr/>
          <p:nvPr/>
        </p:nvSpPr>
        <p:spPr>
          <a:xfrm>
            <a:off x="7321042" y="4213956"/>
            <a:ext cx="4107408" cy="923330"/>
          </a:xfrm>
          <a:prstGeom prst="rect">
            <a:avLst/>
          </a:prstGeom>
        </p:spPr>
        <p:txBody>
          <a:bodyPr wrap="square">
            <a:spAutoFit/>
          </a:bodyPr>
          <a:lstStyle/>
          <a:p>
            <a:pPr algn="ctr">
              <a:lnSpc>
                <a:spcPct val="150000"/>
              </a:lnSpc>
            </a:pPr>
            <a:r>
              <a:rPr lang="es-MX" b="1" kern="0" dirty="0">
                <a:solidFill>
                  <a:srgbClr val="0000FF"/>
                </a:solidFill>
              </a:rPr>
              <a:t>OEC, AU Y PRESUPUESTO AJUSTA EL PROYECTO DE PAC</a:t>
            </a:r>
            <a:endParaRPr lang="en-US" b="1" kern="0" dirty="0">
              <a:solidFill>
                <a:srgbClr val="0000FF"/>
              </a:solidFill>
            </a:endParaRPr>
          </a:p>
        </p:txBody>
      </p:sp>
      <p:sp>
        <p:nvSpPr>
          <p:cNvPr id="19" name="6 Rectángulo redondeado"/>
          <p:cNvSpPr/>
          <p:nvPr/>
        </p:nvSpPr>
        <p:spPr>
          <a:xfrm>
            <a:off x="7386999" y="5545924"/>
            <a:ext cx="3942066" cy="712387"/>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b="1" kern="0" dirty="0">
                <a:solidFill>
                  <a:srgbClr val="FF0000"/>
                </a:solidFill>
                <a:latin typeface="Arial"/>
                <a:sym typeface="Arial"/>
              </a:rPr>
              <a:t>APROBACIÓN DEL PAC</a:t>
            </a:r>
            <a:endParaRPr lang="es-PE" kern="0" dirty="0">
              <a:solidFill>
                <a:srgbClr val="000000">
                  <a:lumMod val="95000"/>
                  <a:lumOff val="5000"/>
                </a:srgbClr>
              </a:solidFill>
              <a:latin typeface="Arial"/>
              <a:sym typeface="Arial"/>
            </a:endParaRPr>
          </a:p>
        </p:txBody>
      </p:sp>
    </p:spTree>
    <p:extLst>
      <p:ext uri="{BB962C8B-B14F-4D97-AF65-F5344CB8AC3E}">
        <p14:creationId xmlns:p14="http://schemas.microsoft.com/office/powerpoint/2010/main" val="215824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12" grpId="0" animBg="1"/>
      <p:bldP spid="14" grpId="0" animBg="1"/>
      <p:bldP spid="17"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8114" y="1953476"/>
            <a:ext cx="1371600" cy="757515"/>
          </a:xfrm>
          <a:prstGeom prst="rect">
            <a:avLst/>
          </a:prstGeom>
          <a:solidFill>
            <a:srgbClr val="FFC000"/>
          </a:solidFill>
          <a:ln w="9144">
            <a:solidFill>
              <a:srgbClr val="7E7E7E"/>
            </a:solidFill>
          </a:ln>
        </p:spPr>
        <p:txBody>
          <a:bodyPr vert="horz" wrap="square" lIns="0" tIns="18669" rIns="0" bIns="0" rtlCol="0">
            <a:spAutoFit/>
          </a:bodyPr>
          <a:lstStyle/>
          <a:p>
            <a:pPr marL="81157" marR="77727" indent="-763" algn="ctr">
              <a:spcBef>
                <a:spcPts val="146"/>
              </a:spcBef>
            </a:pPr>
            <a:r>
              <a:rPr sz="1600" spc="-3" dirty="0">
                <a:solidFill>
                  <a:srgbClr val="FF0000"/>
                </a:solidFill>
                <a:latin typeface="Calibri"/>
                <a:cs typeface="Calibri"/>
              </a:rPr>
              <a:t>Plan  </a:t>
            </a:r>
            <a:r>
              <a:rPr sz="1600" spc="-7" dirty="0">
                <a:solidFill>
                  <a:srgbClr val="FF0000"/>
                </a:solidFill>
                <a:latin typeface="Calibri"/>
                <a:cs typeface="Calibri"/>
              </a:rPr>
              <a:t>Operativo  </a:t>
            </a:r>
            <a:r>
              <a:rPr sz="1600" dirty="0">
                <a:solidFill>
                  <a:srgbClr val="FF0000"/>
                </a:solidFill>
                <a:latin typeface="Calibri"/>
                <a:cs typeface="Calibri"/>
              </a:rPr>
              <a:t>In</a:t>
            </a:r>
            <a:r>
              <a:rPr sz="1600" spc="-12" dirty="0">
                <a:solidFill>
                  <a:srgbClr val="FF0000"/>
                </a:solidFill>
                <a:latin typeface="Calibri"/>
                <a:cs typeface="Calibri"/>
              </a:rPr>
              <a:t>s</a:t>
            </a:r>
            <a:r>
              <a:rPr sz="1600" dirty="0">
                <a:solidFill>
                  <a:srgbClr val="FF0000"/>
                </a:solidFill>
                <a:latin typeface="Calibri"/>
                <a:cs typeface="Calibri"/>
              </a:rPr>
              <a:t>t</a:t>
            </a:r>
            <a:r>
              <a:rPr sz="1600" spc="-8" dirty="0">
                <a:solidFill>
                  <a:srgbClr val="FF0000"/>
                </a:solidFill>
                <a:latin typeface="Calibri"/>
                <a:cs typeface="Calibri"/>
              </a:rPr>
              <a:t>i</a:t>
            </a:r>
            <a:r>
              <a:rPr sz="1600" dirty="0">
                <a:solidFill>
                  <a:srgbClr val="FF0000"/>
                </a:solidFill>
                <a:latin typeface="Calibri"/>
                <a:cs typeface="Calibri"/>
              </a:rPr>
              <a:t>tu</a:t>
            </a:r>
            <a:r>
              <a:rPr sz="1600" spc="-7" dirty="0">
                <a:solidFill>
                  <a:srgbClr val="FF0000"/>
                </a:solidFill>
                <a:latin typeface="Calibri"/>
                <a:cs typeface="Calibri"/>
              </a:rPr>
              <a:t>ci</a:t>
            </a:r>
            <a:r>
              <a:rPr sz="1600" spc="-3" dirty="0">
                <a:solidFill>
                  <a:srgbClr val="FF0000"/>
                </a:solidFill>
                <a:latin typeface="Calibri"/>
                <a:cs typeface="Calibri"/>
              </a:rPr>
              <a:t>onal</a:t>
            </a:r>
            <a:endParaRPr sz="1600" dirty="0">
              <a:latin typeface="Calibri"/>
              <a:cs typeface="Calibri"/>
            </a:endParaRPr>
          </a:p>
        </p:txBody>
      </p:sp>
      <p:sp>
        <p:nvSpPr>
          <p:cNvPr id="4" name="object 4"/>
          <p:cNvSpPr txBox="1"/>
          <p:nvPr/>
        </p:nvSpPr>
        <p:spPr>
          <a:xfrm>
            <a:off x="2293575" y="2024128"/>
            <a:ext cx="1895695" cy="1495409"/>
          </a:xfrm>
          <a:prstGeom prst="rect">
            <a:avLst/>
          </a:prstGeom>
          <a:ln w="9144">
            <a:solidFill>
              <a:srgbClr val="7E7E7E"/>
            </a:solidFill>
          </a:ln>
        </p:spPr>
        <p:txBody>
          <a:bodyPr vert="horz" wrap="square" lIns="0" tIns="17907" rIns="0" bIns="0" rtlCol="0">
            <a:spAutoFit/>
          </a:bodyPr>
          <a:lstStyle/>
          <a:p>
            <a:pPr marL="124212" marR="121926" algn="ctr">
              <a:spcBef>
                <a:spcPts val="141"/>
              </a:spcBef>
            </a:pPr>
            <a:r>
              <a:rPr lang="es-PE" sz="1600" spc="-3" dirty="0">
                <a:latin typeface="Calibri"/>
                <a:cs typeface="Calibri"/>
              </a:rPr>
              <a:t>Elabora </a:t>
            </a:r>
            <a:r>
              <a:rPr sz="1600" b="1" spc="-7" dirty="0" err="1">
                <a:latin typeface="Calibri"/>
                <a:cs typeface="Calibri"/>
              </a:rPr>
              <a:t>Cuadro</a:t>
            </a:r>
            <a:r>
              <a:rPr sz="1600" b="1" spc="-7" dirty="0">
                <a:latin typeface="Calibri"/>
                <a:cs typeface="Calibri"/>
              </a:rPr>
              <a:t> </a:t>
            </a:r>
            <a:r>
              <a:rPr sz="1600" b="1" spc="-3" dirty="0">
                <a:latin typeface="Calibri"/>
                <a:cs typeface="Calibri"/>
              </a:rPr>
              <a:t>de </a:t>
            </a:r>
            <a:r>
              <a:rPr sz="1600" b="1" spc="-3" dirty="0" err="1">
                <a:latin typeface="Calibri"/>
                <a:cs typeface="Calibri"/>
              </a:rPr>
              <a:t>Necesidades</a:t>
            </a:r>
            <a:r>
              <a:rPr lang="es-PE" sz="1600" spc="-3" dirty="0">
                <a:latin typeface="Calibri"/>
                <a:cs typeface="Calibri"/>
              </a:rPr>
              <a:t> adjuntando  </a:t>
            </a:r>
            <a:r>
              <a:rPr lang="es-PE" sz="1600" b="1" spc="-3" dirty="0">
                <a:latin typeface="Calibri"/>
                <a:cs typeface="Calibri"/>
              </a:rPr>
              <a:t>DESCRIPCIÓN GENERAL </a:t>
            </a:r>
            <a:r>
              <a:rPr lang="es-PE" sz="1600" spc="-3" dirty="0">
                <a:latin typeface="Calibri"/>
                <a:cs typeface="Calibri"/>
              </a:rPr>
              <a:t>de lo que se va a contratar.</a:t>
            </a:r>
            <a:endParaRPr sz="1600" b="1" dirty="0">
              <a:latin typeface="Calibri"/>
              <a:cs typeface="Calibri"/>
            </a:endParaRPr>
          </a:p>
        </p:txBody>
      </p:sp>
      <p:sp>
        <p:nvSpPr>
          <p:cNvPr id="5" name="object 5"/>
          <p:cNvSpPr txBox="1"/>
          <p:nvPr/>
        </p:nvSpPr>
        <p:spPr>
          <a:xfrm>
            <a:off x="4657507" y="1941455"/>
            <a:ext cx="2217090" cy="1988621"/>
          </a:xfrm>
          <a:prstGeom prst="rect">
            <a:avLst/>
          </a:prstGeom>
          <a:ln w="9144">
            <a:solidFill>
              <a:srgbClr val="7E7E7E"/>
            </a:solidFill>
          </a:ln>
        </p:spPr>
        <p:txBody>
          <a:bodyPr vert="horz" wrap="square" lIns="0" tIns="18669" rIns="0" bIns="0" rtlCol="0">
            <a:spAutoFit/>
          </a:bodyPr>
          <a:lstStyle/>
          <a:p>
            <a:pPr marL="54866" marR="50676" algn="ctr">
              <a:spcBef>
                <a:spcPts val="146"/>
              </a:spcBef>
            </a:pPr>
            <a:r>
              <a:rPr lang="es-PE" sz="1600" spc="-7" dirty="0">
                <a:latin typeface="Calibri"/>
                <a:cs typeface="Calibri"/>
              </a:rPr>
              <a:t>Elabora </a:t>
            </a:r>
            <a:r>
              <a:rPr lang="es-PE" sz="1600" b="1" spc="-7" dirty="0">
                <a:cs typeface="Calibri"/>
              </a:rPr>
              <a:t>Cuadro </a:t>
            </a:r>
            <a:r>
              <a:rPr lang="es-PE" sz="1600" b="1" spc="-3" dirty="0">
                <a:cs typeface="Calibri"/>
              </a:rPr>
              <a:t>Consolidado </a:t>
            </a:r>
            <a:r>
              <a:rPr lang="es-PE" sz="1600" b="1" dirty="0">
                <a:cs typeface="Calibri"/>
              </a:rPr>
              <a:t>de </a:t>
            </a:r>
            <a:r>
              <a:rPr lang="es-PE" sz="1600" b="1" spc="-3" dirty="0">
                <a:cs typeface="Calibri"/>
              </a:rPr>
              <a:t>Necesidades</a:t>
            </a:r>
            <a:r>
              <a:rPr lang="es-PE" sz="1600" spc="-3" dirty="0">
                <a:cs typeface="Calibri"/>
              </a:rPr>
              <a:t> donde, en coordinación con el usuario, consolida y valoriza las contrataciones requeridas.</a:t>
            </a:r>
            <a:endParaRPr sz="1600" dirty="0">
              <a:latin typeface="Calibri"/>
              <a:cs typeface="Calibri"/>
            </a:endParaRPr>
          </a:p>
        </p:txBody>
      </p:sp>
      <p:sp>
        <p:nvSpPr>
          <p:cNvPr id="6" name="object 6"/>
          <p:cNvSpPr txBox="1"/>
          <p:nvPr/>
        </p:nvSpPr>
        <p:spPr>
          <a:xfrm>
            <a:off x="2259332" y="4525694"/>
            <a:ext cx="1895695" cy="757901"/>
          </a:xfrm>
          <a:prstGeom prst="rect">
            <a:avLst/>
          </a:prstGeom>
          <a:ln w="9144">
            <a:solidFill>
              <a:srgbClr val="7E7E7E"/>
            </a:solidFill>
          </a:ln>
        </p:spPr>
        <p:txBody>
          <a:bodyPr vert="horz" wrap="square" lIns="0" tIns="19051" rIns="0" bIns="0" rtlCol="0">
            <a:spAutoFit/>
          </a:bodyPr>
          <a:lstStyle/>
          <a:p>
            <a:pPr marL="54866" algn="ctr">
              <a:spcBef>
                <a:spcPts val="151"/>
              </a:spcBef>
              <a:tabLst>
                <a:tab pos="235850" algn="l"/>
                <a:tab pos="812711" algn="l"/>
                <a:tab pos="1037891" algn="l"/>
                <a:tab pos="1306129" algn="l"/>
                <a:tab pos="1511878" algn="l"/>
                <a:tab pos="2031967" algn="l"/>
                <a:tab pos="2180945" algn="l"/>
                <a:tab pos="2733422" algn="l"/>
                <a:tab pos="3066430" algn="l"/>
              </a:tabLst>
            </a:pPr>
            <a:r>
              <a:rPr lang="es-PE" sz="1600" b="1" spc="-3" dirty="0">
                <a:latin typeface="Calibri"/>
                <a:cs typeface="Calibri"/>
              </a:rPr>
              <a:t>P</a:t>
            </a:r>
            <a:r>
              <a:rPr sz="1600" b="1" spc="-3" dirty="0" err="1">
                <a:latin typeface="Calibri"/>
                <a:cs typeface="Calibri"/>
              </a:rPr>
              <a:t>rioricen</a:t>
            </a:r>
            <a:r>
              <a:rPr sz="1600" spc="-3" dirty="0">
                <a:latin typeface="Calibri"/>
                <a:cs typeface="Calibri"/>
              </a:rPr>
              <a:t>, </a:t>
            </a:r>
            <a:r>
              <a:rPr sz="1600" dirty="0">
                <a:latin typeface="Calibri"/>
                <a:cs typeface="Calibri"/>
              </a:rPr>
              <a:t>de </a:t>
            </a:r>
            <a:r>
              <a:rPr sz="1600" spc="-3" dirty="0">
                <a:latin typeface="Calibri"/>
                <a:cs typeface="Calibri"/>
              </a:rPr>
              <a:t>acuerdo </a:t>
            </a:r>
            <a:r>
              <a:rPr sz="1600" spc="-7" dirty="0">
                <a:latin typeface="Calibri"/>
                <a:cs typeface="Calibri"/>
              </a:rPr>
              <a:t>con </a:t>
            </a:r>
            <a:r>
              <a:rPr sz="1600" spc="-3" dirty="0" err="1">
                <a:latin typeface="Calibri"/>
                <a:cs typeface="Calibri"/>
              </a:rPr>
              <a:t>las</a:t>
            </a:r>
            <a:r>
              <a:rPr lang="es-PE" sz="1600" spc="-3" dirty="0">
                <a:latin typeface="Calibri"/>
                <a:cs typeface="Calibri"/>
              </a:rPr>
              <a:t> </a:t>
            </a:r>
            <a:r>
              <a:rPr sz="1600" spc="-3" dirty="0" err="1">
                <a:latin typeface="Calibri"/>
                <a:cs typeface="Calibri"/>
              </a:rPr>
              <a:t>actividades</a:t>
            </a:r>
            <a:r>
              <a:rPr sz="1600" spc="-3" dirty="0">
                <a:latin typeface="Calibri"/>
                <a:cs typeface="Calibri"/>
              </a:rPr>
              <a:t> </a:t>
            </a:r>
            <a:r>
              <a:rPr sz="1600" dirty="0">
                <a:latin typeface="Calibri"/>
                <a:cs typeface="Calibri"/>
              </a:rPr>
              <a:t>y</a:t>
            </a:r>
            <a:r>
              <a:rPr sz="1600" spc="75" dirty="0">
                <a:latin typeface="Calibri"/>
                <a:cs typeface="Calibri"/>
              </a:rPr>
              <a:t> </a:t>
            </a:r>
            <a:r>
              <a:rPr sz="1600" spc="-7" dirty="0">
                <a:latin typeface="Calibri"/>
                <a:cs typeface="Calibri"/>
              </a:rPr>
              <a:t>metas</a:t>
            </a:r>
            <a:endParaRPr sz="1600" dirty="0">
              <a:latin typeface="Calibri"/>
              <a:cs typeface="Calibri"/>
            </a:endParaRPr>
          </a:p>
        </p:txBody>
      </p:sp>
      <p:sp>
        <p:nvSpPr>
          <p:cNvPr id="7" name="object 7"/>
          <p:cNvSpPr txBox="1"/>
          <p:nvPr/>
        </p:nvSpPr>
        <p:spPr>
          <a:xfrm>
            <a:off x="4883252" y="4525695"/>
            <a:ext cx="1938357" cy="757901"/>
          </a:xfrm>
          <a:prstGeom prst="rect">
            <a:avLst/>
          </a:prstGeom>
          <a:ln w="9144">
            <a:solidFill>
              <a:srgbClr val="7E7E7E"/>
            </a:solidFill>
          </a:ln>
        </p:spPr>
        <p:txBody>
          <a:bodyPr vert="horz" wrap="square" lIns="0" tIns="19051" rIns="0" bIns="0" rtlCol="0">
            <a:spAutoFit/>
          </a:bodyPr>
          <a:lstStyle/>
          <a:p>
            <a:pPr marL="55247" marR="49914" algn="ctr">
              <a:spcBef>
                <a:spcPts val="151"/>
              </a:spcBef>
            </a:pPr>
            <a:r>
              <a:rPr lang="es-PE" sz="1600" spc="-7" dirty="0">
                <a:latin typeface="Calibri"/>
                <a:cs typeface="Calibri"/>
              </a:rPr>
              <a:t>E</a:t>
            </a:r>
            <a:r>
              <a:rPr sz="1600" dirty="0">
                <a:latin typeface="Calibri"/>
                <a:cs typeface="Calibri"/>
              </a:rPr>
              <a:t>n </a:t>
            </a:r>
            <a:r>
              <a:rPr sz="1600" spc="-7" dirty="0">
                <a:latin typeface="Calibri"/>
                <a:cs typeface="Calibri"/>
              </a:rPr>
              <a:t>coordinación con </a:t>
            </a:r>
            <a:r>
              <a:rPr sz="1600" spc="3" dirty="0">
                <a:latin typeface="Calibri"/>
                <a:cs typeface="Calibri"/>
              </a:rPr>
              <a:t>el </a:t>
            </a:r>
            <a:r>
              <a:rPr sz="1600" spc="-3" dirty="0">
                <a:latin typeface="Calibri"/>
                <a:cs typeface="Calibri"/>
              </a:rPr>
              <a:t>usuario determinan  </a:t>
            </a:r>
            <a:r>
              <a:rPr sz="1600" dirty="0">
                <a:latin typeface="Calibri"/>
                <a:cs typeface="Calibri"/>
              </a:rPr>
              <a:t>el </a:t>
            </a:r>
            <a:r>
              <a:rPr sz="1600" b="1" spc="-3" dirty="0">
                <a:solidFill>
                  <a:srgbClr val="FF0000"/>
                </a:solidFill>
                <a:latin typeface="Calibri"/>
                <a:cs typeface="Calibri"/>
              </a:rPr>
              <a:t>monto estimado</a:t>
            </a:r>
            <a:endParaRPr sz="1600" b="1" dirty="0">
              <a:solidFill>
                <a:srgbClr val="FF0000"/>
              </a:solidFill>
              <a:latin typeface="Calibri"/>
              <a:cs typeface="Calibri"/>
            </a:endParaRPr>
          </a:p>
        </p:txBody>
      </p:sp>
      <p:sp>
        <p:nvSpPr>
          <p:cNvPr id="8" name="object 8"/>
          <p:cNvSpPr txBox="1"/>
          <p:nvPr/>
        </p:nvSpPr>
        <p:spPr>
          <a:xfrm>
            <a:off x="2608539" y="5509998"/>
            <a:ext cx="1341817" cy="510909"/>
          </a:xfrm>
          <a:prstGeom prst="rect">
            <a:avLst/>
          </a:prstGeom>
          <a:ln w="9144">
            <a:solidFill>
              <a:srgbClr val="7E7E7E"/>
            </a:solidFill>
          </a:ln>
        </p:spPr>
        <p:txBody>
          <a:bodyPr vert="horz" wrap="square" lIns="0" tIns="18288" rIns="0" bIns="0" rtlCol="0">
            <a:spAutoFit/>
          </a:bodyPr>
          <a:lstStyle/>
          <a:p>
            <a:pPr marL="55247" algn="ctr">
              <a:spcBef>
                <a:spcPts val="144"/>
              </a:spcBef>
            </a:pPr>
            <a:r>
              <a:rPr sz="1600" spc="-3" dirty="0">
                <a:latin typeface="Calibri"/>
                <a:cs typeface="Calibri"/>
              </a:rPr>
              <a:t>S</a:t>
            </a:r>
            <a:r>
              <a:rPr sz="1600" dirty="0">
                <a:latin typeface="Calibri"/>
                <a:cs typeface="Calibri"/>
              </a:rPr>
              <a:t>e </a:t>
            </a:r>
            <a:r>
              <a:rPr sz="1600" spc="-7" dirty="0">
                <a:latin typeface="Calibri"/>
                <a:cs typeface="Calibri"/>
              </a:rPr>
              <a:t>ajusta </a:t>
            </a:r>
            <a:r>
              <a:rPr sz="1600" spc="-3" dirty="0">
                <a:latin typeface="Calibri"/>
                <a:cs typeface="Calibri"/>
              </a:rPr>
              <a:t>los</a:t>
            </a:r>
            <a:r>
              <a:rPr sz="1600" spc="21" dirty="0">
                <a:latin typeface="Calibri"/>
                <a:cs typeface="Calibri"/>
              </a:rPr>
              <a:t> </a:t>
            </a:r>
            <a:r>
              <a:rPr sz="1600" spc="-7" dirty="0">
                <a:latin typeface="Calibri"/>
                <a:cs typeface="Calibri"/>
              </a:rPr>
              <a:t>requerimientos</a:t>
            </a:r>
            <a:endParaRPr sz="1600" dirty="0">
              <a:latin typeface="Calibri"/>
              <a:cs typeface="Calibri"/>
            </a:endParaRPr>
          </a:p>
        </p:txBody>
      </p:sp>
      <p:sp>
        <p:nvSpPr>
          <p:cNvPr id="10" name="object 10"/>
          <p:cNvSpPr/>
          <p:nvPr/>
        </p:nvSpPr>
        <p:spPr>
          <a:xfrm>
            <a:off x="7005175" y="2458524"/>
            <a:ext cx="227171" cy="243840"/>
          </a:xfrm>
          <a:custGeom>
            <a:avLst/>
            <a:gdLst/>
            <a:ahLst/>
            <a:cxnLst/>
            <a:rect l="l" t="t" r="r" b="b"/>
            <a:pathLst>
              <a:path w="403860" h="365760">
                <a:moveTo>
                  <a:pt x="220980" y="0"/>
                </a:moveTo>
                <a:lnTo>
                  <a:pt x="220980" y="91439"/>
                </a:lnTo>
                <a:lnTo>
                  <a:pt x="0" y="91439"/>
                </a:lnTo>
                <a:lnTo>
                  <a:pt x="0" y="274320"/>
                </a:lnTo>
                <a:lnTo>
                  <a:pt x="220980" y="274320"/>
                </a:lnTo>
                <a:lnTo>
                  <a:pt x="220980" y="365760"/>
                </a:lnTo>
                <a:lnTo>
                  <a:pt x="403860" y="182879"/>
                </a:lnTo>
                <a:lnTo>
                  <a:pt x="220980" y="0"/>
                </a:lnTo>
                <a:close/>
              </a:path>
            </a:pathLst>
          </a:custGeom>
          <a:solidFill>
            <a:srgbClr val="FF0000"/>
          </a:solidFill>
        </p:spPr>
        <p:txBody>
          <a:bodyPr wrap="square" lIns="0" tIns="0" rIns="0" bIns="0" rtlCol="0"/>
          <a:lstStyle/>
          <a:p>
            <a:endParaRPr sz="1355"/>
          </a:p>
        </p:txBody>
      </p:sp>
      <p:sp>
        <p:nvSpPr>
          <p:cNvPr id="11" name="object 11"/>
          <p:cNvSpPr/>
          <p:nvPr/>
        </p:nvSpPr>
        <p:spPr>
          <a:xfrm>
            <a:off x="4340373" y="2215907"/>
            <a:ext cx="227171" cy="243840"/>
          </a:xfrm>
          <a:custGeom>
            <a:avLst/>
            <a:gdLst/>
            <a:ahLst/>
            <a:cxnLst/>
            <a:rect l="l" t="t" r="r" b="b"/>
            <a:pathLst>
              <a:path w="403860" h="365760">
                <a:moveTo>
                  <a:pt x="220979" y="0"/>
                </a:moveTo>
                <a:lnTo>
                  <a:pt x="220979" y="91440"/>
                </a:lnTo>
                <a:lnTo>
                  <a:pt x="0" y="91440"/>
                </a:lnTo>
                <a:lnTo>
                  <a:pt x="0" y="274320"/>
                </a:lnTo>
                <a:lnTo>
                  <a:pt x="220979" y="274320"/>
                </a:lnTo>
                <a:lnTo>
                  <a:pt x="220979" y="365760"/>
                </a:lnTo>
                <a:lnTo>
                  <a:pt x="403859" y="182880"/>
                </a:lnTo>
                <a:lnTo>
                  <a:pt x="220979" y="0"/>
                </a:lnTo>
                <a:close/>
              </a:path>
            </a:pathLst>
          </a:custGeom>
          <a:solidFill>
            <a:srgbClr val="FF0000"/>
          </a:solidFill>
        </p:spPr>
        <p:txBody>
          <a:bodyPr wrap="square" lIns="0" tIns="0" rIns="0" bIns="0" rtlCol="0"/>
          <a:lstStyle/>
          <a:p>
            <a:endParaRPr sz="1355"/>
          </a:p>
        </p:txBody>
      </p:sp>
      <p:sp>
        <p:nvSpPr>
          <p:cNvPr id="13" name="object 13"/>
          <p:cNvSpPr/>
          <p:nvPr/>
        </p:nvSpPr>
        <p:spPr>
          <a:xfrm>
            <a:off x="8100928" y="3619758"/>
            <a:ext cx="205740" cy="269239"/>
          </a:xfrm>
          <a:custGeom>
            <a:avLst/>
            <a:gdLst/>
            <a:ahLst/>
            <a:cxnLst/>
            <a:rect l="l" t="t" r="r" b="b"/>
            <a:pathLst>
              <a:path w="365759" h="403860">
                <a:moveTo>
                  <a:pt x="365759" y="220980"/>
                </a:moveTo>
                <a:lnTo>
                  <a:pt x="0" y="220980"/>
                </a:lnTo>
                <a:lnTo>
                  <a:pt x="182879" y="403860"/>
                </a:lnTo>
                <a:lnTo>
                  <a:pt x="365759" y="220980"/>
                </a:lnTo>
                <a:close/>
              </a:path>
              <a:path w="365759" h="403860">
                <a:moveTo>
                  <a:pt x="274319" y="0"/>
                </a:moveTo>
                <a:lnTo>
                  <a:pt x="91439" y="0"/>
                </a:lnTo>
                <a:lnTo>
                  <a:pt x="91439" y="220980"/>
                </a:lnTo>
                <a:lnTo>
                  <a:pt x="274319" y="220980"/>
                </a:lnTo>
                <a:lnTo>
                  <a:pt x="274319" y="0"/>
                </a:lnTo>
                <a:close/>
              </a:path>
            </a:pathLst>
          </a:custGeom>
          <a:solidFill>
            <a:srgbClr val="FF0000"/>
          </a:solidFill>
        </p:spPr>
        <p:txBody>
          <a:bodyPr wrap="square" lIns="0" tIns="0" rIns="0" bIns="0" rtlCol="0"/>
          <a:lstStyle/>
          <a:p>
            <a:endParaRPr sz="1355"/>
          </a:p>
        </p:txBody>
      </p:sp>
      <p:sp>
        <p:nvSpPr>
          <p:cNvPr id="14" name="object 14"/>
          <p:cNvSpPr/>
          <p:nvPr/>
        </p:nvSpPr>
        <p:spPr>
          <a:xfrm>
            <a:off x="10732494" y="4868347"/>
            <a:ext cx="205740" cy="269239"/>
          </a:xfrm>
          <a:custGeom>
            <a:avLst/>
            <a:gdLst/>
            <a:ahLst/>
            <a:cxnLst/>
            <a:rect l="l" t="t" r="r" b="b"/>
            <a:pathLst>
              <a:path w="365759" h="403860">
                <a:moveTo>
                  <a:pt x="365759" y="220980"/>
                </a:moveTo>
                <a:lnTo>
                  <a:pt x="0" y="220980"/>
                </a:lnTo>
                <a:lnTo>
                  <a:pt x="182879" y="403860"/>
                </a:lnTo>
                <a:lnTo>
                  <a:pt x="365759" y="220980"/>
                </a:lnTo>
                <a:close/>
              </a:path>
              <a:path w="365759" h="403860">
                <a:moveTo>
                  <a:pt x="274320" y="0"/>
                </a:moveTo>
                <a:lnTo>
                  <a:pt x="91439" y="0"/>
                </a:lnTo>
                <a:lnTo>
                  <a:pt x="91439" y="220980"/>
                </a:lnTo>
                <a:lnTo>
                  <a:pt x="274320" y="220980"/>
                </a:lnTo>
                <a:lnTo>
                  <a:pt x="274320" y="0"/>
                </a:lnTo>
                <a:close/>
              </a:path>
            </a:pathLst>
          </a:custGeom>
          <a:solidFill>
            <a:srgbClr val="FF0000"/>
          </a:solidFill>
        </p:spPr>
        <p:txBody>
          <a:bodyPr wrap="square" lIns="0" tIns="0" rIns="0" bIns="0" rtlCol="0"/>
          <a:lstStyle/>
          <a:p>
            <a:endParaRPr sz="1355"/>
          </a:p>
        </p:txBody>
      </p:sp>
      <p:sp>
        <p:nvSpPr>
          <p:cNvPr id="21" name="Título 1"/>
          <p:cNvSpPr txBox="1">
            <a:spLocks/>
          </p:cNvSpPr>
          <p:nvPr/>
        </p:nvSpPr>
        <p:spPr>
          <a:xfrm>
            <a:off x="2576716" y="375099"/>
            <a:ext cx="7200900" cy="1320800"/>
          </a:xfrm>
          <a:prstGeom prst="rect">
            <a:avLst/>
          </a:prstGeom>
        </p:spPr>
        <p:txBody>
          <a:bodyPr vert="horz" lIns="77410" tIns="38705" rIns="77410" bIns="38705"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defTabSz="774131">
              <a:defRPr/>
            </a:pPr>
            <a:r>
              <a:rPr lang="es-PE" sz="4000" b="1" dirty="0">
                <a:solidFill>
                  <a:srgbClr val="0070C0"/>
                </a:solidFill>
              </a:rPr>
              <a:t>Formulación del PAC</a:t>
            </a:r>
          </a:p>
        </p:txBody>
      </p:sp>
      <p:sp>
        <p:nvSpPr>
          <p:cNvPr id="22" name="12 Rectángulo redondeado"/>
          <p:cNvSpPr/>
          <p:nvPr/>
        </p:nvSpPr>
        <p:spPr>
          <a:xfrm>
            <a:off x="2331602" y="1356011"/>
            <a:ext cx="1842773" cy="436495"/>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ÁREA USUARIA</a:t>
            </a:r>
          </a:p>
        </p:txBody>
      </p:sp>
      <p:sp>
        <p:nvSpPr>
          <p:cNvPr id="23" name="12 Rectángulo redondeado"/>
          <p:cNvSpPr/>
          <p:nvPr/>
        </p:nvSpPr>
        <p:spPr>
          <a:xfrm>
            <a:off x="4885987" y="1327211"/>
            <a:ext cx="1842773" cy="436495"/>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OEC</a:t>
            </a:r>
          </a:p>
        </p:txBody>
      </p:sp>
      <p:sp>
        <p:nvSpPr>
          <p:cNvPr id="24" name="12 Rectángulo redondeado"/>
          <p:cNvSpPr/>
          <p:nvPr/>
        </p:nvSpPr>
        <p:spPr>
          <a:xfrm>
            <a:off x="7179542" y="1291563"/>
            <a:ext cx="1842773" cy="436495"/>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PRESUPUESTO</a:t>
            </a:r>
          </a:p>
        </p:txBody>
      </p:sp>
      <p:sp>
        <p:nvSpPr>
          <p:cNvPr id="25" name="12 Rectángulo redondeado"/>
          <p:cNvSpPr/>
          <p:nvPr/>
        </p:nvSpPr>
        <p:spPr>
          <a:xfrm>
            <a:off x="9609806" y="1259404"/>
            <a:ext cx="2454508" cy="436495"/>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TITULAR DE ENTIDAD</a:t>
            </a:r>
          </a:p>
        </p:txBody>
      </p:sp>
      <p:sp>
        <p:nvSpPr>
          <p:cNvPr id="26" name="object 5"/>
          <p:cNvSpPr txBox="1"/>
          <p:nvPr/>
        </p:nvSpPr>
        <p:spPr>
          <a:xfrm>
            <a:off x="7483541" y="2037152"/>
            <a:ext cx="1538773" cy="1496179"/>
          </a:xfrm>
          <a:prstGeom prst="rect">
            <a:avLst/>
          </a:prstGeom>
          <a:ln w="9144">
            <a:solidFill>
              <a:srgbClr val="7E7E7E"/>
            </a:solidFill>
          </a:ln>
        </p:spPr>
        <p:txBody>
          <a:bodyPr vert="horz" wrap="square" lIns="0" tIns="18669" rIns="0" bIns="0" rtlCol="0">
            <a:spAutoFit/>
          </a:bodyPr>
          <a:lstStyle/>
          <a:p>
            <a:pPr marL="54866" marR="50676" algn="just">
              <a:spcBef>
                <a:spcPts val="146"/>
              </a:spcBef>
            </a:pPr>
            <a:r>
              <a:rPr lang="es-PE" sz="1600" spc="-7" dirty="0">
                <a:latin typeface="Calibri"/>
                <a:cs typeface="Calibri"/>
              </a:rPr>
              <a:t>Revisa </a:t>
            </a:r>
            <a:r>
              <a:rPr sz="1600" b="1" spc="-7" dirty="0" err="1">
                <a:latin typeface="Calibri"/>
                <a:cs typeface="Calibri"/>
              </a:rPr>
              <a:t>Cuadro</a:t>
            </a:r>
            <a:r>
              <a:rPr sz="1600" b="1" spc="-7" dirty="0">
                <a:latin typeface="Calibri"/>
                <a:cs typeface="Calibri"/>
              </a:rPr>
              <a:t> </a:t>
            </a:r>
            <a:r>
              <a:rPr sz="1600" b="1" spc="-3" dirty="0">
                <a:latin typeface="Calibri"/>
                <a:cs typeface="Calibri"/>
              </a:rPr>
              <a:t>Consolidado </a:t>
            </a:r>
            <a:r>
              <a:rPr sz="1600" b="1" dirty="0">
                <a:latin typeface="Calibri"/>
                <a:cs typeface="Calibri"/>
              </a:rPr>
              <a:t>de </a:t>
            </a:r>
            <a:r>
              <a:rPr sz="1600" b="1" spc="-3" dirty="0" err="1">
                <a:latin typeface="Calibri"/>
                <a:cs typeface="Calibri"/>
              </a:rPr>
              <a:t>Necesidades</a:t>
            </a:r>
            <a:r>
              <a:rPr sz="1600" spc="-3" dirty="0">
                <a:latin typeface="Calibri"/>
                <a:cs typeface="Calibri"/>
              </a:rPr>
              <a:t> </a:t>
            </a:r>
            <a:r>
              <a:rPr sz="1600" spc="-8" dirty="0">
                <a:latin typeface="Calibri"/>
                <a:cs typeface="Calibri"/>
              </a:rPr>
              <a:t>para </a:t>
            </a:r>
            <a:r>
              <a:rPr sz="1600" dirty="0">
                <a:latin typeface="Calibri"/>
                <a:cs typeface="Calibri"/>
              </a:rPr>
              <a:t>que se </a:t>
            </a:r>
            <a:r>
              <a:rPr sz="1600" spc="-7" dirty="0" err="1">
                <a:latin typeface="Calibri"/>
                <a:cs typeface="Calibri"/>
              </a:rPr>
              <a:t>inclu</a:t>
            </a:r>
            <a:r>
              <a:rPr lang="es-PE" sz="1600" spc="-7" dirty="0">
                <a:latin typeface="Calibri"/>
                <a:cs typeface="Calibri"/>
              </a:rPr>
              <a:t>ya en </a:t>
            </a:r>
            <a:r>
              <a:rPr sz="1600" dirty="0">
                <a:latin typeface="Calibri"/>
                <a:cs typeface="Calibri"/>
              </a:rPr>
              <a:t>el </a:t>
            </a:r>
            <a:r>
              <a:rPr sz="1600" spc="-8" dirty="0">
                <a:latin typeface="Calibri"/>
                <a:cs typeface="Calibri"/>
              </a:rPr>
              <a:t>proyecto </a:t>
            </a:r>
            <a:r>
              <a:rPr sz="1600" dirty="0">
                <a:latin typeface="Calibri"/>
                <a:cs typeface="Calibri"/>
              </a:rPr>
              <a:t>de</a:t>
            </a:r>
            <a:r>
              <a:rPr sz="1600" spc="66" dirty="0">
                <a:latin typeface="Calibri"/>
                <a:cs typeface="Calibri"/>
              </a:rPr>
              <a:t> </a:t>
            </a:r>
            <a:r>
              <a:rPr sz="1600" spc="-3" dirty="0">
                <a:latin typeface="Calibri"/>
                <a:cs typeface="Calibri"/>
              </a:rPr>
              <a:t>PIA</a:t>
            </a:r>
            <a:r>
              <a:rPr lang="es-MX" sz="1600" spc="-3" dirty="0">
                <a:latin typeface="Calibri"/>
                <a:cs typeface="Calibri"/>
              </a:rPr>
              <a:t>.</a:t>
            </a:r>
            <a:endParaRPr sz="1600" dirty="0">
              <a:latin typeface="Calibri"/>
              <a:cs typeface="Calibri"/>
            </a:endParaRPr>
          </a:p>
        </p:txBody>
      </p:sp>
      <p:sp>
        <p:nvSpPr>
          <p:cNvPr id="27" name="object 9"/>
          <p:cNvSpPr txBox="1"/>
          <p:nvPr/>
        </p:nvSpPr>
        <p:spPr>
          <a:xfrm>
            <a:off x="7389781" y="4012921"/>
            <a:ext cx="1607593" cy="295850"/>
          </a:xfrm>
          <a:prstGeom prst="rect">
            <a:avLst/>
          </a:prstGeom>
          <a:ln w="9144">
            <a:solidFill>
              <a:srgbClr val="7E7E7E"/>
            </a:solidFill>
          </a:ln>
        </p:spPr>
        <p:txBody>
          <a:bodyPr vert="horz" wrap="square" lIns="0" tIns="18669" rIns="0" bIns="0" rtlCol="0">
            <a:spAutoFit/>
          </a:bodyPr>
          <a:lstStyle/>
          <a:p>
            <a:pPr marL="55247">
              <a:spcBef>
                <a:spcPts val="147"/>
              </a:spcBef>
            </a:pPr>
            <a:r>
              <a:rPr lang="es-PE" b="1" spc="-7" dirty="0">
                <a:latin typeface="Calibri"/>
                <a:cs typeface="Calibri"/>
              </a:rPr>
              <a:t>Proyecto de PIA</a:t>
            </a:r>
            <a:endParaRPr b="1" dirty="0">
              <a:latin typeface="Calibri"/>
              <a:cs typeface="Calibri"/>
            </a:endParaRPr>
          </a:p>
        </p:txBody>
      </p:sp>
      <p:cxnSp>
        <p:nvCxnSpPr>
          <p:cNvPr id="28" name="Conector recto de flecha 27"/>
          <p:cNvCxnSpPr/>
          <p:nvPr/>
        </p:nvCxnSpPr>
        <p:spPr>
          <a:xfrm flipH="1">
            <a:off x="3481342" y="4143849"/>
            <a:ext cx="3934772" cy="630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object 11"/>
          <p:cNvSpPr/>
          <p:nvPr/>
        </p:nvSpPr>
        <p:spPr>
          <a:xfrm>
            <a:off x="4343390" y="4664054"/>
            <a:ext cx="227171" cy="243840"/>
          </a:xfrm>
          <a:custGeom>
            <a:avLst/>
            <a:gdLst/>
            <a:ahLst/>
            <a:cxnLst/>
            <a:rect l="l" t="t" r="r" b="b"/>
            <a:pathLst>
              <a:path w="403860" h="365760">
                <a:moveTo>
                  <a:pt x="220979" y="0"/>
                </a:moveTo>
                <a:lnTo>
                  <a:pt x="220979" y="91440"/>
                </a:lnTo>
                <a:lnTo>
                  <a:pt x="0" y="91440"/>
                </a:lnTo>
                <a:lnTo>
                  <a:pt x="0" y="274320"/>
                </a:lnTo>
                <a:lnTo>
                  <a:pt x="220979" y="274320"/>
                </a:lnTo>
                <a:lnTo>
                  <a:pt x="220979" y="365760"/>
                </a:lnTo>
                <a:lnTo>
                  <a:pt x="403859" y="182880"/>
                </a:lnTo>
                <a:lnTo>
                  <a:pt x="220979" y="0"/>
                </a:lnTo>
                <a:close/>
              </a:path>
            </a:pathLst>
          </a:custGeom>
          <a:solidFill>
            <a:srgbClr val="FF0000"/>
          </a:solidFill>
        </p:spPr>
        <p:txBody>
          <a:bodyPr wrap="square" lIns="0" tIns="0" rIns="0" bIns="0" rtlCol="0"/>
          <a:lstStyle/>
          <a:p>
            <a:endParaRPr sz="1355"/>
          </a:p>
        </p:txBody>
      </p:sp>
      <p:sp>
        <p:nvSpPr>
          <p:cNvPr id="34" name="object 9"/>
          <p:cNvSpPr txBox="1"/>
          <p:nvPr/>
        </p:nvSpPr>
        <p:spPr>
          <a:xfrm>
            <a:off x="10097110" y="4078381"/>
            <a:ext cx="1479899" cy="585673"/>
          </a:xfrm>
          <a:prstGeom prst="rect">
            <a:avLst/>
          </a:prstGeom>
          <a:ln w="9144">
            <a:solidFill>
              <a:srgbClr val="7E7E7E"/>
            </a:solidFill>
          </a:ln>
        </p:spPr>
        <p:txBody>
          <a:bodyPr vert="horz" wrap="square" lIns="0" tIns="18669" rIns="0" bIns="0" rtlCol="0">
            <a:spAutoFit/>
          </a:bodyPr>
          <a:lstStyle/>
          <a:p>
            <a:pPr marL="55247" algn="ctr">
              <a:spcBef>
                <a:spcPts val="147"/>
              </a:spcBef>
            </a:pPr>
            <a:r>
              <a:rPr lang="es-PE" b="1" spc="-7" dirty="0">
                <a:solidFill>
                  <a:srgbClr val="FF0000"/>
                </a:solidFill>
                <a:latin typeface="Calibri"/>
                <a:cs typeface="Calibri"/>
              </a:rPr>
              <a:t>APROBACIÓN</a:t>
            </a:r>
          </a:p>
          <a:p>
            <a:pPr marL="55247" algn="ctr">
              <a:spcBef>
                <a:spcPts val="147"/>
              </a:spcBef>
            </a:pPr>
            <a:r>
              <a:rPr lang="es-PE" b="1" spc="-7" dirty="0">
                <a:solidFill>
                  <a:srgbClr val="FF0000"/>
                </a:solidFill>
                <a:latin typeface="Calibri"/>
                <a:cs typeface="Calibri"/>
              </a:rPr>
              <a:t>PIA</a:t>
            </a:r>
          </a:p>
        </p:txBody>
      </p:sp>
      <p:cxnSp>
        <p:nvCxnSpPr>
          <p:cNvPr id="35" name="Conector recto de flecha 34"/>
          <p:cNvCxnSpPr/>
          <p:nvPr/>
        </p:nvCxnSpPr>
        <p:spPr>
          <a:xfrm flipV="1">
            <a:off x="7118760" y="4931563"/>
            <a:ext cx="2849339" cy="9683"/>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bject 9"/>
          <p:cNvSpPr txBox="1"/>
          <p:nvPr/>
        </p:nvSpPr>
        <p:spPr>
          <a:xfrm>
            <a:off x="10040788" y="5341879"/>
            <a:ext cx="1535317" cy="585673"/>
          </a:xfrm>
          <a:prstGeom prst="rect">
            <a:avLst/>
          </a:prstGeom>
          <a:ln w="9144">
            <a:solidFill>
              <a:srgbClr val="7E7E7E"/>
            </a:solidFill>
          </a:ln>
        </p:spPr>
        <p:txBody>
          <a:bodyPr vert="horz" wrap="square" lIns="0" tIns="18669" rIns="0" bIns="0" rtlCol="0">
            <a:spAutoFit/>
          </a:bodyPr>
          <a:lstStyle/>
          <a:p>
            <a:pPr marL="55247" algn="ctr">
              <a:spcBef>
                <a:spcPts val="147"/>
              </a:spcBef>
            </a:pPr>
            <a:r>
              <a:rPr lang="es-PE" b="1" spc="-7" dirty="0">
                <a:solidFill>
                  <a:srgbClr val="FF0000"/>
                </a:solidFill>
                <a:latin typeface="Calibri"/>
                <a:cs typeface="Calibri"/>
              </a:rPr>
              <a:t>APROBACIÓN</a:t>
            </a:r>
          </a:p>
          <a:p>
            <a:pPr marL="55247" algn="ctr">
              <a:spcBef>
                <a:spcPts val="147"/>
              </a:spcBef>
            </a:pPr>
            <a:r>
              <a:rPr lang="es-PE" b="1" spc="-7" dirty="0">
                <a:solidFill>
                  <a:srgbClr val="FF0000"/>
                </a:solidFill>
                <a:latin typeface="Calibri"/>
                <a:cs typeface="Calibri"/>
              </a:rPr>
              <a:t>PAC</a:t>
            </a:r>
          </a:p>
        </p:txBody>
      </p:sp>
      <p:sp>
        <p:nvSpPr>
          <p:cNvPr id="9" name="Rectángulo 8"/>
          <p:cNvSpPr/>
          <p:nvPr/>
        </p:nvSpPr>
        <p:spPr>
          <a:xfrm>
            <a:off x="8957938" y="684032"/>
            <a:ext cx="3549112" cy="369332"/>
          </a:xfrm>
          <a:prstGeom prst="rect">
            <a:avLst/>
          </a:prstGeom>
        </p:spPr>
        <p:txBody>
          <a:bodyPr wrap="square">
            <a:spAutoFit/>
          </a:bodyPr>
          <a:lstStyle/>
          <a:p>
            <a:pPr marL="55247" algn="ctr">
              <a:spcBef>
                <a:spcPts val="147"/>
              </a:spcBef>
            </a:pPr>
            <a:r>
              <a:rPr lang="es-PE" b="1" spc="-7" dirty="0">
                <a:cs typeface="Calibri"/>
              </a:rPr>
              <a:t>V DCT Reglamento</a:t>
            </a:r>
          </a:p>
        </p:txBody>
      </p:sp>
    </p:spTree>
    <p:extLst>
      <p:ext uri="{BB962C8B-B14F-4D97-AF65-F5344CB8AC3E}">
        <p14:creationId xmlns:p14="http://schemas.microsoft.com/office/powerpoint/2010/main" val="30094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randombar(horizontal)">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circle(in)">
                                      <p:cBhvr>
                                        <p:cTn id="74" dur="20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down)">
                                      <p:cBhvr>
                                        <p:cTn id="95" dur="580">
                                          <p:stCondLst>
                                            <p:cond delay="0"/>
                                          </p:stCondLst>
                                        </p:cTn>
                                        <p:tgtEl>
                                          <p:spTgt spid="36"/>
                                        </p:tgtEl>
                                      </p:cBhvr>
                                    </p:animEffect>
                                    <p:anim calcmode="lin" valueType="num">
                                      <p:cBhvr>
                                        <p:cTn id="9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01" dur="26">
                                          <p:stCondLst>
                                            <p:cond delay="650"/>
                                          </p:stCondLst>
                                        </p:cTn>
                                        <p:tgtEl>
                                          <p:spTgt spid="36"/>
                                        </p:tgtEl>
                                      </p:cBhvr>
                                      <p:to x="100000" y="60000"/>
                                    </p:animScale>
                                    <p:animScale>
                                      <p:cBhvr>
                                        <p:cTn id="102" dur="166" decel="50000">
                                          <p:stCondLst>
                                            <p:cond delay="676"/>
                                          </p:stCondLst>
                                        </p:cTn>
                                        <p:tgtEl>
                                          <p:spTgt spid="36"/>
                                        </p:tgtEl>
                                      </p:cBhvr>
                                      <p:to x="100000" y="100000"/>
                                    </p:animScale>
                                    <p:animScale>
                                      <p:cBhvr>
                                        <p:cTn id="103" dur="26">
                                          <p:stCondLst>
                                            <p:cond delay="1312"/>
                                          </p:stCondLst>
                                        </p:cTn>
                                        <p:tgtEl>
                                          <p:spTgt spid="36"/>
                                        </p:tgtEl>
                                      </p:cBhvr>
                                      <p:to x="100000" y="80000"/>
                                    </p:animScale>
                                    <p:animScale>
                                      <p:cBhvr>
                                        <p:cTn id="104" dur="166" decel="50000">
                                          <p:stCondLst>
                                            <p:cond delay="1338"/>
                                          </p:stCondLst>
                                        </p:cTn>
                                        <p:tgtEl>
                                          <p:spTgt spid="36"/>
                                        </p:tgtEl>
                                      </p:cBhvr>
                                      <p:to x="100000" y="100000"/>
                                    </p:animScale>
                                    <p:animScale>
                                      <p:cBhvr>
                                        <p:cTn id="105" dur="26">
                                          <p:stCondLst>
                                            <p:cond delay="1642"/>
                                          </p:stCondLst>
                                        </p:cTn>
                                        <p:tgtEl>
                                          <p:spTgt spid="36"/>
                                        </p:tgtEl>
                                      </p:cBhvr>
                                      <p:to x="100000" y="90000"/>
                                    </p:animScale>
                                    <p:animScale>
                                      <p:cBhvr>
                                        <p:cTn id="106" dur="166" decel="50000">
                                          <p:stCondLst>
                                            <p:cond delay="1668"/>
                                          </p:stCondLst>
                                        </p:cTn>
                                        <p:tgtEl>
                                          <p:spTgt spid="36"/>
                                        </p:tgtEl>
                                      </p:cBhvr>
                                      <p:to x="100000" y="100000"/>
                                    </p:animScale>
                                    <p:animScale>
                                      <p:cBhvr>
                                        <p:cTn id="107" dur="26">
                                          <p:stCondLst>
                                            <p:cond delay="1808"/>
                                          </p:stCondLst>
                                        </p:cTn>
                                        <p:tgtEl>
                                          <p:spTgt spid="36"/>
                                        </p:tgtEl>
                                      </p:cBhvr>
                                      <p:to x="100000" y="95000"/>
                                    </p:animScale>
                                    <p:animScale>
                                      <p:cBhvr>
                                        <p:cTn id="108"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3" grpId="0" animBg="1"/>
      <p:bldP spid="14" grpId="0" animBg="1"/>
      <p:bldP spid="22" grpId="0" animBg="1"/>
      <p:bldP spid="23" grpId="0" animBg="1"/>
      <p:bldP spid="24" grpId="0" animBg="1"/>
      <p:bldP spid="25" grpId="0" animBg="1"/>
      <p:bldP spid="26" grpId="0" animBg="1"/>
      <p:bldP spid="27" grpId="0" animBg="1"/>
      <p:bldP spid="32" grpId="0" animBg="1"/>
      <p:bldP spid="34"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Aprobación del PAC</a:t>
            </a:r>
          </a:p>
        </p:txBody>
      </p:sp>
    </p:spTree>
    <p:extLst>
      <p:ext uri="{BB962C8B-B14F-4D97-AF65-F5344CB8AC3E}">
        <p14:creationId xmlns:p14="http://schemas.microsoft.com/office/powerpoint/2010/main" val="41977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306359" y="2466212"/>
            <a:ext cx="2050378" cy="1152563"/>
            <a:chOff x="3631" y="249939"/>
            <a:chExt cx="1587812" cy="952687"/>
          </a:xfrm>
          <a:scene3d>
            <a:camera prst="orthographicFront"/>
            <a:lightRig rig="chilly" dir="t"/>
          </a:scene3d>
        </p:grpSpPr>
        <p:sp>
          <p:nvSpPr>
            <p:cNvPr id="3" name="Rectángulo redondeado 2"/>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4" name="Rectángulo 3"/>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b="1" kern="0" dirty="0">
                  <a:solidFill>
                    <a:srgbClr val="002060"/>
                  </a:solidFill>
                  <a:latin typeface="Arial"/>
                  <a:sym typeface="Arial"/>
                </a:rPr>
                <a:t>APROBACIÓN</a:t>
              </a:r>
            </a:p>
          </p:txBody>
        </p:sp>
      </p:grpSp>
      <p:sp>
        <p:nvSpPr>
          <p:cNvPr id="11" name="2 Pentágono"/>
          <p:cNvSpPr/>
          <p:nvPr/>
        </p:nvSpPr>
        <p:spPr>
          <a:xfrm>
            <a:off x="7666769" y="2440177"/>
            <a:ext cx="2654984" cy="1027447"/>
          </a:xfrm>
          <a:prstGeom prst="homePlate">
            <a:avLst/>
          </a:prstGeom>
          <a:noFill/>
          <a:ln w="25400" cap="flat" cmpd="sng" algn="ctr">
            <a:solidFill>
              <a:srgbClr val="034567"/>
            </a:solidFill>
            <a:prstDash val="solid"/>
          </a:ln>
          <a:effectLst/>
        </p:spPr>
        <p:txBody>
          <a:bodyPr lIns="81095" tIns="40547" rIns="81095" bIns="40547" rtlCol="0" anchor="ctr" anchorCtr="1"/>
          <a:lstStyle/>
          <a:p>
            <a:pPr algn="ctr">
              <a:buClr>
                <a:srgbClr val="000000"/>
              </a:buClr>
              <a:defRPr/>
            </a:pPr>
            <a:endParaRPr lang="es-PE" kern="0" dirty="0">
              <a:solidFill>
                <a:srgbClr val="000000"/>
              </a:solidFill>
              <a:latin typeface="Arial"/>
              <a:sym typeface="Arial"/>
            </a:endParaRPr>
          </a:p>
          <a:p>
            <a:pPr algn="ctr">
              <a:buClr>
                <a:srgbClr val="000000"/>
              </a:buClr>
              <a:defRPr/>
            </a:pPr>
            <a:r>
              <a:rPr lang="es-PE" sz="1600" b="1" kern="0" dirty="0">
                <a:solidFill>
                  <a:srgbClr val="000000"/>
                </a:solidFill>
                <a:latin typeface="Arial"/>
                <a:sym typeface="Arial"/>
              </a:rPr>
              <a:t>EL TITULAR O FUNCIONARIO DELEGADO</a:t>
            </a:r>
          </a:p>
          <a:p>
            <a:pPr algn="ctr">
              <a:buClr>
                <a:srgbClr val="000000"/>
              </a:buClr>
              <a:defRPr/>
            </a:pPr>
            <a:r>
              <a:rPr lang="es-PE" kern="0" dirty="0">
                <a:solidFill>
                  <a:srgbClr val="000000"/>
                </a:solidFill>
                <a:latin typeface="Arial"/>
                <a:sym typeface="Arial"/>
              </a:rPr>
              <a:t> </a:t>
            </a:r>
          </a:p>
        </p:txBody>
      </p:sp>
      <p:sp>
        <p:nvSpPr>
          <p:cNvPr id="12" name="6 Rectángulo redondeado"/>
          <p:cNvSpPr/>
          <p:nvPr/>
        </p:nvSpPr>
        <p:spPr>
          <a:xfrm>
            <a:off x="3097707" y="4528849"/>
            <a:ext cx="4300109" cy="1178543"/>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DENTRO DE LOS </a:t>
            </a:r>
          </a:p>
          <a:p>
            <a:pPr algn="ctr">
              <a:buClr>
                <a:srgbClr val="000000"/>
              </a:buClr>
              <a:defRPr/>
            </a:pPr>
            <a:r>
              <a:rPr lang="es-PE" sz="1600" kern="0" dirty="0">
                <a:solidFill>
                  <a:srgbClr val="000000"/>
                </a:solidFill>
                <a:latin typeface="Arial"/>
                <a:sym typeface="Arial"/>
              </a:rPr>
              <a:t>15 DÍAS HÁBILES DE APROBADO EL PIA</a:t>
            </a:r>
          </a:p>
        </p:txBody>
      </p:sp>
      <p:sp>
        <p:nvSpPr>
          <p:cNvPr id="16" name="Shape 110"/>
          <p:cNvSpPr txBox="1">
            <a:spLocks noGrp="1"/>
          </p:cNvSpPr>
          <p:nvPr>
            <p:ph type="title"/>
          </p:nvPr>
        </p:nvSpPr>
        <p:spPr>
          <a:xfrm>
            <a:off x="2166448" y="890271"/>
            <a:ext cx="7574400" cy="665867"/>
          </a:xfrm>
          <a:prstGeom prst="rect">
            <a:avLst/>
          </a:prstGeom>
        </p:spPr>
        <p:txBody>
          <a:bodyPr spcFirstLastPara="1" vert="horz" wrap="square" lIns="81081" tIns="81081" rIns="81081" bIns="81081" rtlCol="0" anchor="ctr" anchorCtr="0">
            <a:noAutofit/>
          </a:bodyPr>
          <a:lstStyle/>
          <a:p>
            <a:pPr lvl="0" algn="ctr"/>
            <a:r>
              <a:rPr lang="en" sz="4000" b="1" dirty="0">
                <a:solidFill>
                  <a:srgbClr val="0070C0"/>
                </a:solidFill>
              </a:rPr>
              <a:t>Aprobación del PAC</a:t>
            </a:r>
            <a:endParaRPr sz="4000" b="1" dirty="0">
              <a:solidFill>
                <a:srgbClr val="0070C0"/>
              </a:solidFill>
            </a:endParaRPr>
          </a:p>
        </p:txBody>
      </p:sp>
      <p:pic>
        <p:nvPicPr>
          <p:cNvPr id="5" name="Imagen 4"/>
          <p:cNvPicPr>
            <a:picLocks noChangeAspect="1"/>
          </p:cNvPicPr>
          <p:nvPr/>
        </p:nvPicPr>
        <p:blipFill>
          <a:blip r:embed="rId2"/>
          <a:stretch>
            <a:fillRect/>
          </a:stretch>
        </p:blipFill>
        <p:spPr>
          <a:xfrm>
            <a:off x="4321584" y="1723867"/>
            <a:ext cx="2143125" cy="2143125"/>
          </a:xfrm>
          <a:prstGeom prst="rect">
            <a:avLst/>
          </a:prstGeom>
        </p:spPr>
      </p:pic>
    </p:spTree>
    <p:extLst>
      <p:ext uri="{BB962C8B-B14F-4D97-AF65-F5344CB8AC3E}">
        <p14:creationId xmlns:p14="http://schemas.microsoft.com/office/powerpoint/2010/main" val="324437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344827" y="1615860"/>
            <a:ext cx="2014347" cy="1075476"/>
            <a:chOff x="3631" y="249939"/>
            <a:chExt cx="1587812" cy="952687"/>
          </a:xfrm>
          <a:scene3d>
            <a:camera prst="orthographicFront"/>
            <a:lightRig rig="chilly" dir="t"/>
          </a:scene3d>
        </p:grpSpPr>
        <p:sp>
          <p:nvSpPr>
            <p:cNvPr id="6" name="Rectángulo redondeado 5"/>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7" name="Rectángulo 6"/>
            <p:cNvSpPr/>
            <p:nvPr/>
          </p:nvSpPr>
          <p:spPr>
            <a:xfrm>
              <a:off x="59436" y="277841"/>
              <a:ext cx="1504102" cy="924784"/>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b="1" kern="0" dirty="0">
                  <a:solidFill>
                    <a:srgbClr val="002060"/>
                  </a:solidFill>
                  <a:latin typeface="Arial"/>
                  <a:sym typeface="Arial"/>
                </a:rPr>
                <a:t>PUBLICACIÓN</a:t>
              </a:r>
            </a:p>
          </p:txBody>
        </p:sp>
      </p:grpSp>
      <p:sp>
        <p:nvSpPr>
          <p:cNvPr id="13" name="17 Rectángulo redondeado"/>
          <p:cNvSpPr/>
          <p:nvPr/>
        </p:nvSpPr>
        <p:spPr>
          <a:xfrm>
            <a:off x="7117212" y="1536198"/>
            <a:ext cx="4254331" cy="1112475"/>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DEBE INCLUIR </a:t>
            </a:r>
          </a:p>
          <a:p>
            <a:pPr algn="ctr">
              <a:buClr>
                <a:srgbClr val="000000"/>
              </a:buClr>
              <a:defRPr/>
            </a:pPr>
            <a:r>
              <a:rPr lang="es-PE" sz="1600" kern="0" dirty="0">
                <a:solidFill>
                  <a:srgbClr val="000000"/>
                </a:solidFill>
                <a:latin typeface="Arial"/>
                <a:sym typeface="Arial"/>
              </a:rPr>
              <a:t>DOCUMENTO DE APROBACIÓN</a:t>
            </a:r>
          </a:p>
        </p:txBody>
      </p:sp>
      <p:sp>
        <p:nvSpPr>
          <p:cNvPr id="14" name="10 Rectángulo redondeado"/>
          <p:cNvSpPr/>
          <p:nvPr/>
        </p:nvSpPr>
        <p:spPr>
          <a:xfrm>
            <a:off x="3937132" y="1568625"/>
            <a:ext cx="2665495" cy="1078911"/>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DENTRO DE LOS</a:t>
            </a:r>
          </a:p>
          <a:p>
            <a:pPr algn="ctr">
              <a:buClr>
                <a:srgbClr val="000000"/>
              </a:buClr>
              <a:defRPr/>
            </a:pPr>
            <a:r>
              <a:rPr lang="es-PE" sz="1600" kern="0" dirty="0">
                <a:solidFill>
                  <a:srgbClr val="000000"/>
                </a:solidFill>
                <a:latin typeface="Arial"/>
                <a:sym typeface="Arial"/>
              </a:rPr>
              <a:t> 5 DÍAS HÁBILES DE APROBADO</a:t>
            </a:r>
          </a:p>
          <a:p>
            <a:pPr algn="ctr">
              <a:buClr>
                <a:srgbClr val="000000"/>
              </a:buClr>
              <a:defRPr/>
            </a:pPr>
            <a:r>
              <a:rPr lang="es-PE" sz="1600" kern="0" dirty="0">
                <a:solidFill>
                  <a:srgbClr val="000000"/>
                </a:solidFill>
                <a:latin typeface="Arial"/>
                <a:sym typeface="Arial"/>
              </a:rPr>
              <a:t>SEACE – WEB (*)</a:t>
            </a:r>
          </a:p>
        </p:txBody>
      </p:sp>
      <p:sp>
        <p:nvSpPr>
          <p:cNvPr id="16" name="Shape 110"/>
          <p:cNvSpPr txBox="1">
            <a:spLocks noGrp="1"/>
          </p:cNvSpPr>
          <p:nvPr>
            <p:ph type="title"/>
          </p:nvPr>
        </p:nvSpPr>
        <p:spPr>
          <a:xfrm>
            <a:off x="2215875" y="457784"/>
            <a:ext cx="7574400" cy="665867"/>
          </a:xfrm>
          <a:prstGeom prst="rect">
            <a:avLst/>
          </a:prstGeom>
        </p:spPr>
        <p:txBody>
          <a:bodyPr spcFirstLastPara="1" vert="horz" wrap="square" lIns="81081" tIns="81081" rIns="81081" bIns="81081" rtlCol="0" anchor="ctr" anchorCtr="0">
            <a:noAutofit/>
          </a:bodyPr>
          <a:lstStyle/>
          <a:p>
            <a:pPr lvl="0" algn="ctr"/>
            <a:r>
              <a:rPr lang="en" sz="4000" b="1" dirty="0">
                <a:solidFill>
                  <a:srgbClr val="0070C0"/>
                </a:solidFill>
              </a:rPr>
              <a:t>Publicación del PAC</a:t>
            </a:r>
            <a:endParaRPr sz="4000" b="1" dirty="0">
              <a:solidFill>
                <a:srgbClr val="0070C0"/>
              </a:solidFill>
            </a:endParaRPr>
          </a:p>
        </p:txBody>
      </p:sp>
      <p:sp>
        <p:nvSpPr>
          <p:cNvPr id="8" name="Rectángulo 7"/>
          <p:cNvSpPr/>
          <p:nvPr/>
        </p:nvSpPr>
        <p:spPr>
          <a:xfrm>
            <a:off x="642206" y="5277578"/>
            <a:ext cx="11245916" cy="646331"/>
          </a:xfrm>
          <a:prstGeom prst="rect">
            <a:avLst/>
          </a:prstGeom>
        </p:spPr>
        <p:txBody>
          <a:bodyPr wrap="square">
            <a:spAutoFit/>
          </a:bodyPr>
          <a:lstStyle/>
          <a:p>
            <a:r>
              <a:rPr lang="es-PE" kern="0" dirty="0">
                <a:solidFill>
                  <a:srgbClr val="000000"/>
                </a:solidFill>
                <a:latin typeface="Arial"/>
                <a:sym typeface="Arial"/>
              </a:rPr>
              <a:t>(*) </a:t>
            </a:r>
            <a:r>
              <a:rPr lang="es-MX" kern="0" dirty="0">
                <a:solidFill>
                  <a:srgbClr val="000000"/>
                </a:solidFill>
                <a:latin typeface="Arial"/>
                <a:sym typeface="Arial"/>
              </a:rPr>
              <a:t>Las contrataciones con carácter secreto, secreto militar o por razones de orden interno, en el marco del Decreto Supremo N° 052-2001-PCM, están exceptuadas de su difusión en el SEACE, más no de su registro.</a:t>
            </a:r>
          </a:p>
        </p:txBody>
      </p:sp>
      <p:sp>
        <p:nvSpPr>
          <p:cNvPr id="15" name="Forma libre 14"/>
          <p:cNvSpPr/>
          <p:nvPr/>
        </p:nvSpPr>
        <p:spPr>
          <a:xfrm>
            <a:off x="642206" y="3295699"/>
            <a:ext cx="3294925" cy="735530"/>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REGISTRO Y PUBLICACIÓN CORRESPONDE AL OEC</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sp>
        <p:nvSpPr>
          <p:cNvPr id="9" name="Rectángulo 8"/>
          <p:cNvSpPr/>
          <p:nvPr/>
        </p:nvSpPr>
        <p:spPr>
          <a:xfrm>
            <a:off x="531535" y="4173253"/>
            <a:ext cx="4318492" cy="923330"/>
          </a:xfrm>
          <a:prstGeom prst="rect">
            <a:avLst/>
          </a:prstGeom>
        </p:spPr>
        <p:txBody>
          <a:bodyPr wrap="square">
            <a:spAutoFit/>
          </a:bodyPr>
          <a:lstStyle/>
          <a:p>
            <a:r>
              <a:rPr lang="es-MX" dirty="0"/>
              <a:t>A través de los usuarios debidamente autorizados que cuenten con certificado SEACE y acceso al módulo PAC.</a:t>
            </a:r>
            <a:endParaRPr lang="en-US" dirty="0"/>
          </a:p>
        </p:txBody>
      </p:sp>
      <p:sp>
        <p:nvSpPr>
          <p:cNvPr id="17" name="Forma libre 16"/>
          <p:cNvSpPr/>
          <p:nvPr/>
        </p:nvSpPr>
        <p:spPr>
          <a:xfrm>
            <a:off x="4355613" y="3295699"/>
            <a:ext cx="2359310" cy="735530"/>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noFill/>
          <a:ln>
            <a:solidFill>
              <a:srgbClr val="002060"/>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PREVIAMENTE </a:t>
            </a:r>
          </a:p>
          <a:p>
            <a:pPr marL="0" lvl="1" algn="ctr" defTabSz="573457">
              <a:lnSpc>
                <a:spcPct val="90000"/>
              </a:lnSpc>
              <a:spcBef>
                <a:spcPct val="0"/>
              </a:spcBef>
              <a:spcAft>
                <a:spcPct val="15000"/>
              </a:spcAft>
            </a:pPr>
            <a:r>
              <a:rPr lang="es-MX"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REGISTRAR PIA</a:t>
            </a:r>
            <a:endParaRPr lang="es-PE" sz="2000" b="1" dirty="0">
              <a:ln w="0"/>
              <a:solidFill>
                <a:srgbClr val="FF0000"/>
              </a:solidFill>
              <a:effectLst>
                <a:outerShdw blurRad="38100" dist="19050" dir="2700000" algn="tl" rotWithShape="0">
                  <a:schemeClr val="dk1">
                    <a:alpha val="40000"/>
                  </a:schemeClr>
                </a:outerShdw>
              </a:effectLst>
              <a:latin typeface="Calibri" panose="020F0502020204030204" pitchFamily="34" charset="0"/>
            </a:endParaRPr>
          </a:p>
        </p:txBody>
      </p:sp>
      <p:pic>
        <p:nvPicPr>
          <p:cNvPr id="18" name="Picture 2" descr="red + green OK, not OK Ic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487"/>
          <a:stretch/>
        </p:blipFill>
        <p:spPr bwMode="auto">
          <a:xfrm>
            <a:off x="7133405" y="3331893"/>
            <a:ext cx="557645" cy="5631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d + green OK, not OK Ic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487"/>
          <a:stretch/>
        </p:blipFill>
        <p:spPr bwMode="auto">
          <a:xfrm>
            <a:off x="7117212" y="4188618"/>
            <a:ext cx="557645" cy="5631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7650757" y="3393447"/>
            <a:ext cx="4541243" cy="369332"/>
          </a:xfrm>
          <a:prstGeom prst="rect">
            <a:avLst/>
          </a:prstGeom>
        </p:spPr>
        <p:txBody>
          <a:bodyPr wrap="none">
            <a:spAutoFit/>
          </a:bodyPr>
          <a:lstStyle/>
          <a:p>
            <a:r>
              <a:rPr lang="es-MX" dirty="0"/>
              <a:t>Manual del Usuario del Módulo PAC del SEACE</a:t>
            </a:r>
            <a:endParaRPr lang="en-US" dirty="0"/>
          </a:p>
        </p:txBody>
      </p:sp>
      <p:sp>
        <p:nvSpPr>
          <p:cNvPr id="20" name="Rectángulo 19"/>
          <p:cNvSpPr/>
          <p:nvPr/>
        </p:nvSpPr>
        <p:spPr>
          <a:xfrm>
            <a:off x="7674857" y="4307569"/>
            <a:ext cx="2781146" cy="369332"/>
          </a:xfrm>
          <a:prstGeom prst="rect">
            <a:avLst/>
          </a:prstGeom>
        </p:spPr>
        <p:txBody>
          <a:bodyPr wrap="none">
            <a:spAutoFit/>
          </a:bodyPr>
          <a:lstStyle/>
          <a:p>
            <a:r>
              <a:rPr lang="en-US" dirty="0" err="1"/>
              <a:t>Instructivo</a:t>
            </a:r>
            <a:r>
              <a:rPr lang="en-US" dirty="0"/>
              <a:t> del </a:t>
            </a:r>
            <a:r>
              <a:rPr lang="en-US" dirty="0" err="1"/>
              <a:t>Formato</a:t>
            </a:r>
            <a:r>
              <a:rPr lang="en-US" dirty="0"/>
              <a:t> PAC</a:t>
            </a:r>
          </a:p>
        </p:txBody>
      </p:sp>
    </p:spTree>
    <p:extLst>
      <p:ext uri="{BB962C8B-B14F-4D97-AF65-F5344CB8AC3E}">
        <p14:creationId xmlns:p14="http://schemas.microsoft.com/office/powerpoint/2010/main" val="39796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21" presetClass="entr" presetSubtype="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par>
                                <p:cTn id="32" presetID="21" presetClass="entr" presetSubtype="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8" grpId="0"/>
      <p:bldP spid="1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7 Rectángulo redondeado"/>
          <p:cNvSpPr/>
          <p:nvPr/>
        </p:nvSpPr>
        <p:spPr>
          <a:xfrm>
            <a:off x="599629" y="1669848"/>
            <a:ext cx="8651105" cy="1187308"/>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MX" kern="0" dirty="0">
                <a:solidFill>
                  <a:srgbClr val="000000"/>
                </a:solidFill>
                <a:latin typeface="Arial"/>
              </a:rPr>
              <a:t>La información del PAC registrada y publicada en el SEACE por las Entidades tiene carácter de declaración jurada y está sujeta a las responsabilidades legales correspondientes. </a:t>
            </a:r>
            <a:endParaRPr lang="es-PE" kern="0" dirty="0">
              <a:solidFill>
                <a:srgbClr val="000000"/>
              </a:solidFill>
              <a:latin typeface="Arial"/>
              <a:sym typeface="Arial"/>
            </a:endParaRPr>
          </a:p>
        </p:txBody>
      </p:sp>
      <p:sp>
        <p:nvSpPr>
          <p:cNvPr id="16" name="Shape 110"/>
          <p:cNvSpPr txBox="1">
            <a:spLocks noGrp="1"/>
          </p:cNvSpPr>
          <p:nvPr>
            <p:ph type="title"/>
          </p:nvPr>
        </p:nvSpPr>
        <p:spPr>
          <a:xfrm>
            <a:off x="2600773" y="478493"/>
            <a:ext cx="9215426" cy="665867"/>
          </a:xfrm>
          <a:prstGeom prst="rect">
            <a:avLst/>
          </a:prstGeom>
        </p:spPr>
        <p:txBody>
          <a:bodyPr spcFirstLastPara="1" vert="horz" wrap="square" lIns="81081" tIns="81081" rIns="81081" bIns="81081" rtlCol="0" anchor="ctr" anchorCtr="0">
            <a:noAutofit/>
          </a:bodyPr>
          <a:lstStyle/>
          <a:p>
            <a:pPr lvl="0" algn="ctr"/>
            <a:r>
              <a:rPr lang="en-US" sz="4000" b="1" dirty="0" err="1">
                <a:solidFill>
                  <a:srgbClr val="0070C0"/>
                </a:solidFill>
              </a:rPr>
              <a:t>Responsabilidad</a:t>
            </a:r>
            <a:r>
              <a:rPr lang="en" sz="4000" b="1" dirty="0">
                <a:solidFill>
                  <a:srgbClr val="0070C0"/>
                </a:solidFill>
              </a:rPr>
              <a:t> respecto a la información</a:t>
            </a:r>
            <a:endParaRPr sz="4000" b="1" dirty="0">
              <a:solidFill>
                <a:srgbClr val="0070C0"/>
              </a:solidFill>
            </a:endParaRPr>
          </a:p>
        </p:txBody>
      </p:sp>
      <p:sp>
        <p:nvSpPr>
          <p:cNvPr id="21" name="17 Rectángulo redondeado"/>
          <p:cNvSpPr/>
          <p:nvPr/>
        </p:nvSpPr>
        <p:spPr>
          <a:xfrm>
            <a:off x="1995292" y="3242265"/>
            <a:ext cx="8651105" cy="1187308"/>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MX" kern="0" dirty="0">
                <a:solidFill>
                  <a:srgbClr val="000000"/>
                </a:solidFill>
                <a:latin typeface="Arial"/>
              </a:rPr>
              <a:t>El SEACE no verifica ni aprueba la legalidad de los actos y actuaciones expedidos por la Entidad, siendo ésta responsable de velar porque estos se sujeten a la normativa vigente. </a:t>
            </a:r>
            <a:endParaRPr lang="es-PE" kern="0" dirty="0">
              <a:solidFill>
                <a:srgbClr val="000000"/>
              </a:solidFill>
              <a:latin typeface="Arial"/>
              <a:sym typeface="Arial"/>
            </a:endParaRPr>
          </a:p>
        </p:txBody>
      </p:sp>
      <p:sp>
        <p:nvSpPr>
          <p:cNvPr id="22" name="17 Rectángulo redondeado"/>
          <p:cNvSpPr/>
          <p:nvPr/>
        </p:nvSpPr>
        <p:spPr>
          <a:xfrm>
            <a:off x="3038029" y="4814682"/>
            <a:ext cx="8651105" cy="1187308"/>
          </a:xfrm>
          <a:prstGeom prst="roundRect">
            <a:avLst/>
          </a:prstGeom>
          <a:no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MX" kern="0" dirty="0">
                <a:solidFill>
                  <a:srgbClr val="000000"/>
                </a:solidFill>
                <a:latin typeface="Arial"/>
              </a:rPr>
              <a:t>En caso de detectarse defectos, omisión y/o fraude en la información</a:t>
            </a:r>
          </a:p>
          <a:p>
            <a:pPr algn="ctr">
              <a:buClr>
                <a:srgbClr val="000000"/>
              </a:buClr>
              <a:defRPr/>
            </a:pPr>
            <a:r>
              <a:rPr lang="es-MX" kern="0" dirty="0">
                <a:solidFill>
                  <a:srgbClr val="000000"/>
                </a:solidFill>
                <a:latin typeface="Arial"/>
              </a:rPr>
              <a:t>registrada y publicada en el SEACE, los funcionarios encargados asumirán la</a:t>
            </a:r>
          </a:p>
          <a:p>
            <a:pPr algn="ctr">
              <a:buClr>
                <a:srgbClr val="000000"/>
              </a:buClr>
              <a:defRPr/>
            </a:pPr>
            <a:r>
              <a:rPr lang="es-MX" kern="0" dirty="0">
                <a:solidFill>
                  <a:srgbClr val="000000"/>
                </a:solidFill>
                <a:latin typeface="Arial"/>
              </a:rPr>
              <a:t>responsabilidad que les asiste, conforme a la normativa vigente.</a:t>
            </a:r>
            <a:endParaRPr lang="es-PE" kern="0" dirty="0">
              <a:solidFill>
                <a:srgbClr val="000000"/>
              </a:solidFill>
              <a:latin typeface="Arial"/>
              <a:sym typeface="Arial"/>
            </a:endParaRPr>
          </a:p>
        </p:txBody>
      </p:sp>
    </p:spTree>
    <p:extLst>
      <p:ext uri="{BB962C8B-B14F-4D97-AF65-F5344CB8AC3E}">
        <p14:creationId xmlns:p14="http://schemas.microsoft.com/office/powerpoint/2010/main" val="184639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Modificación del PAC</a:t>
            </a:r>
          </a:p>
        </p:txBody>
      </p:sp>
    </p:spTree>
    <p:extLst>
      <p:ext uri="{BB962C8B-B14F-4D97-AF65-F5344CB8AC3E}">
        <p14:creationId xmlns:p14="http://schemas.microsoft.com/office/powerpoint/2010/main" val="124759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2 Rectángulo redondeado"/>
          <p:cNvSpPr/>
          <p:nvPr/>
        </p:nvSpPr>
        <p:spPr>
          <a:xfrm>
            <a:off x="1777184" y="3258320"/>
            <a:ext cx="3013720" cy="860453"/>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PARA </a:t>
            </a:r>
            <a:r>
              <a:rPr lang="es-PE" sz="2000" b="1" kern="0" dirty="0">
                <a:solidFill>
                  <a:srgbClr val="000000"/>
                </a:solidFill>
                <a:latin typeface="Arial"/>
                <a:sym typeface="Arial"/>
              </a:rPr>
              <a:t>INCLUIR </a:t>
            </a:r>
            <a:r>
              <a:rPr lang="es-PE" sz="1600" kern="0" dirty="0">
                <a:solidFill>
                  <a:srgbClr val="000000"/>
                </a:solidFill>
                <a:latin typeface="Arial"/>
                <a:sym typeface="Arial"/>
              </a:rPr>
              <a:t>CONTRATACIONES</a:t>
            </a:r>
          </a:p>
        </p:txBody>
      </p:sp>
      <p:sp>
        <p:nvSpPr>
          <p:cNvPr id="16" name="Shape 110"/>
          <p:cNvSpPr txBox="1">
            <a:spLocks noGrp="1"/>
          </p:cNvSpPr>
          <p:nvPr>
            <p:ph type="title"/>
          </p:nvPr>
        </p:nvSpPr>
        <p:spPr>
          <a:xfrm>
            <a:off x="2287986" y="857915"/>
            <a:ext cx="7574400" cy="665867"/>
          </a:xfrm>
          <a:prstGeom prst="rect">
            <a:avLst/>
          </a:prstGeom>
        </p:spPr>
        <p:txBody>
          <a:bodyPr spcFirstLastPara="1" vert="horz" wrap="square" lIns="81081" tIns="81081" rIns="81081" bIns="81081" rtlCol="0" anchor="ctr" anchorCtr="0">
            <a:noAutofit/>
          </a:bodyPr>
          <a:lstStyle/>
          <a:p>
            <a:pPr lvl="0" algn="ctr"/>
            <a:r>
              <a:rPr lang="en" sz="4000" b="1" dirty="0">
                <a:solidFill>
                  <a:srgbClr val="0070C0"/>
                </a:solidFill>
              </a:rPr>
              <a:t>Modificación del PAC</a:t>
            </a:r>
            <a:endParaRPr sz="4000" b="1" dirty="0">
              <a:solidFill>
                <a:srgbClr val="0070C0"/>
              </a:solidFill>
            </a:endParaRPr>
          </a:p>
        </p:txBody>
      </p:sp>
      <p:sp>
        <p:nvSpPr>
          <p:cNvPr id="17" name="12 Rectángulo redondeado"/>
          <p:cNvSpPr/>
          <p:nvPr/>
        </p:nvSpPr>
        <p:spPr>
          <a:xfrm>
            <a:off x="7251230" y="3197532"/>
            <a:ext cx="3013720" cy="860453"/>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kern="0" dirty="0">
                <a:solidFill>
                  <a:srgbClr val="000000"/>
                </a:solidFill>
                <a:latin typeface="Arial"/>
                <a:sym typeface="Arial"/>
              </a:rPr>
              <a:t>PARA </a:t>
            </a:r>
            <a:r>
              <a:rPr lang="es-PE" sz="2000" b="1" kern="0" dirty="0">
                <a:solidFill>
                  <a:srgbClr val="000000"/>
                </a:solidFill>
                <a:latin typeface="Arial"/>
                <a:sym typeface="Arial"/>
              </a:rPr>
              <a:t>EXCLUIR </a:t>
            </a:r>
            <a:r>
              <a:rPr lang="es-PE" sz="1600" kern="0" dirty="0">
                <a:solidFill>
                  <a:srgbClr val="000000"/>
                </a:solidFill>
                <a:latin typeface="Arial"/>
                <a:sym typeface="Arial"/>
              </a:rPr>
              <a:t>CONTRATACIONES</a:t>
            </a:r>
          </a:p>
        </p:txBody>
      </p:sp>
      <p:sp>
        <p:nvSpPr>
          <p:cNvPr id="18" name="object 12"/>
          <p:cNvSpPr/>
          <p:nvPr/>
        </p:nvSpPr>
        <p:spPr>
          <a:xfrm rot="2398684">
            <a:off x="5061700" y="2718214"/>
            <a:ext cx="493772" cy="470583"/>
          </a:xfrm>
          <a:custGeom>
            <a:avLst/>
            <a:gdLst/>
            <a:ahLst/>
            <a:cxnLst/>
            <a:rect l="l" t="t" r="r" b="b"/>
            <a:pathLst>
              <a:path w="365759" h="403860">
                <a:moveTo>
                  <a:pt x="365759" y="220980"/>
                </a:moveTo>
                <a:lnTo>
                  <a:pt x="0" y="220980"/>
                </a:lnTo>
                <a:lnTo>
                  <a:pt x="182879" y="403860"/>
                </a:lnTo>
                <a:lnTo>
                  <a:pt x="365759" y="220980"/>
                </a:lnTo>
                <a:close/>
              </a:path>
              <a:path w="365759" h="403860">
                <a:moveTo>
                  <a:pt x="274319" y="0"/>
                </a:moveTo>
                <a:lnTo>
                  <a:pt x="91439" y="0"/>
                </a:lnTo>
                <a:lnTo>
                  <a:pt x="91439" y="220980"/>
                </a:lnTo>
                <a:lnTo>
                  <a:pt x="274319" y="220980"/>
                </a:lnTo>
                <a:lnTo>
                  <a:pt x="274319" y="0"/>
                </a:lnTo>
                <a:close/>
              </a:path>
            </a:pathLst>
          </a:custGeom>
          <a:solidFill>
            <a:srgbClr val="FF0000"/>
          </a:solidFill>
        </p:spPr>
        <p:txBody>
          <a:bodyPr wrap="square" lIns="0" tIns="0" rIns="0" bIns="0" rtlCol="0"/>
          <a:lstStyle/>
          <a:p>
            <a:endParaRPr sz="1355"/>
          </a:p>
        </p:txBody>
      </p:sp>
      <p:sp>
        <p:nvSpPr>
          <p:cNvPr id="19" name="object 12"/>
          <p:cNvSpPr/>
          <p:nvPr/>
        </p:nvSpPr>
        <p:spPr>
          <a:xfrm rot="18814093">
            <a:off x="6309060" y="2708157"/>
            <a:ext cx="493772" cy="470583"/>
          </a:xfrm>
          <a:custGeom>
            <a:avLst/>
            <a:gdLst/>
            <a:ahLst/>
            <a:cxnLst/>
            <a:rect l="l" t="t" r="r" b="b"/>
            <a:pathLst>
              <a:path w="365759" h="403860">
                <a:moveTo>
                  <a:pt x="365759" y="220980"/>
                </a:moveTo>
                <a:lnTo>
                  <a:pt x="0" y="220980"/>
                </a:lnTo>
                <a:lnTo>
                  <a:pt x="182879" y="403860"/>
                </a:lnTo>
                <a:lnTo>
                  <a:pt x="365759" y="220980"/>
                </a:lnTo>
                <a:close/>
              </a:path>
              <a:path w="365759" h="403860">
                <a:moveTo>
                  <a:pt x="274319" y="0"/>
                </a:moveTo>
                <a:lnTo>
                  <a:pt x="91439" y="0"/>
                </a:lnTo>
                <a:lnTo>
                  <a:pt x="91439" y="220980"/>
                </a:lnTo>
                <a:lnTo>
                  <a:pt x="274319" y="220980"/>
                </a:lnTo>
                <a:lnTo>
                  <a:pt x="274319" y="0"/>
                </a:lnTo>
                <a:close/>
              </a:path>
            </a:pathLst>
          </a:custGeom>
          <a:solidFill>
            <a:srgbClr val="FF0000"/>
          </a:solidFill>
        </p:spPr>
        <p:txBody>
          <a:bodyPr wrap="square" lIns="0" tIns="0" rIns="0" bIns="0" rtlCol="0"/>
          <a:lstStyle/>
          <a:p>
            <a:endParaRPr sz="1355"/>
          </a:p>
        </p:txBody>
      </p:sp>
      <p:sp>
        <p:nvSpPr>
          <p:cNvPr id="20" name="Rectángulo 19"/>
          <p:cNvSpPr/>
          <p:nvPr/>
        </p:nvSpPr>
        <p:spPr>
          <a:xfrm>
            <a:off x="588786" y="4588537"/>
            <a:ext cx="10972799" cy="1477328"/>
          </a:xfrm>
          <a:prstGeom prst="rect">
            <a:avLst/>
          </a:prstGeom>
        </p:spPr>
        <p:txBody>
          <a:bodyPr wrap="square">
            <a:spAutoFit/>
          </a:bodyPr>
          <a:lstStyle/>
          <a:p>
            <a:pPr marL="253431" indent="-253431" algn="just" defTabSz="405490">
              <a:lnSpc>
                <a:spcPct val="150000"/>
              </a:lnSpc>
              <a:buFont typeface="Arial" panose="020B0604020202020204" pitchFamily="34" charset="0"/>
              <a:buChar char="•"/>
            </a:pPr>
            <a:r>
              <a:rPr lang="es-PE" sz="2000" dirty="0">
                <a:solidFill>
                  <a:srgbClr val="000000"/>
                </a:solidFill>
              </a:rPr>
              <a:t>Aprobada por el titular de la Entidad o funcionario delegado.</a:t>
            </a:r>
          </a:p>
          <a:p>
            <a:pPr marL="253431" indent="-253431" algn="just" defTabSz="405490">
              <a:lnSpc>
                <a:spcPct val="150000"/>
              </a:lnSpc>
              <a:buFont typeface="Arial" panose="020B0604020202020204" pitchFamily="34" charset="0"/>
              <a:buChar char="•"/>
            </a:pPr>
            <a:r>
              <a:rPr lang="es-PE" sz="2000" dirty="0">
                <a:solidFill>
                  <a:srgbClr val="000000"/>
                </a:solidFill>
              </a:rPr>
              <a:t>Publicado en el SEACE y página web de la Entidad dentro de los cinco (5) días hábiles siguientes a su aprobación.</a:t>
            </a:r>
          </a:p>
        </p:txBody>
      </p:sp>
      <p:sp>
        <p:nvSpPr>
          <p:cNvPr id="2" name="Rectángulo 1"/>
          <p:cNvSpPr/>
          <p:nvPr/>
        </p:nvSpPr>
        <p:spPr>
          <a:xfrm>
            <a:off x="760153" y="1634442"/>
            <a:ext cx="10910306" cy="967957"/>
          </a:xfrm>
          <a:prstGeom prst="rect">
            <a:avLst/>
          </a:prstGeom>
        </p:spPr>
        <p:txBody>
          <a:bodyPr wrap="square">
            <a:spAutoFit/>
          </a:bodyPr>
          <a:lstStyle/>
          <a:p>
            <a:pPr algn="ctr">
              <a:lnSpc>
                <a:spcPct val="150000"/>
              </a:lnSpc>
            </a:pPr>
            <a:r>
              <a:rPr lang="es-MX" sz="2000" dirty="0">
                <a:solidFill>
                  <a:srgbClr val="000000"/>
                </a:solidFill>
              </a:rPr>
              <a:t>Luego de aprobado, el Plan Anual de Contrataciones, puede ser modificado en cualquier momento durante el año fiscal para:</a:t>
            </a:r>
            <a:endParaRPr lang="en-US" sz="2000" dirty="0">
              <a:solidFill>
                <a:srgbClr val="000000"/>
              </a:solidFill>
            </a:endParaRPr>
          </a:p>
        </p:txBody>
      </p:sp>
    </p:spTree>
    <p:extLst>
      <p:ext uri="{BB962C8B-B14F-4D97-AF65-F5344CB8AC3E}">
        <p14:creationId xmlns:p14="http://schemas.microsoft.com/office/powerpoint/2010/main" val="28247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10"/>
          <p:cNvSpPr txBox="1">
            <a:spLocks noGrp="1"/>
          </p:cNvSpPr>
          <p:nvPr>
            <p:ph type="title"/>
          </p:nvPr>
        </p:nvSpPr>
        <p:spPr>
          <a:xfrm>
            <a:off x="2287986" y="857915"/>
            <a:ext cx="7574400" cy="665867"/>
          </a:xfrm>
          <a:prstGeom prst="rect">
            <a:avLst/>
          </a:prstGeom>
        </p:spPr>
        <p:txBody>
          <a:bodyPr spcFirstLastPara="1" vert="horz" wrap="square" lIns="81081" tIns="81081" rIns="81081" bIns="81081" rtlCol="0" anchor="ctr" anchorCtr="0">
            <a:noAutofit/>
          </a:bodyPr>
          <a:lstStyle/>
          <a:p>
            <a:pPr lvl="0" algn="ctr"/>
            <a:r>
              <a:rPr lang="en" sz="4000" b="1" dirty="0">
                <a:solidFill>
                  <a:srgbClr val="0070C0"/>
                </a:solidFill>
              </a:rPr>
              <a:t>Modificación del PAC</a:t>
            </a:r>
            <a:endParaRPr sz="4000" b="1" dirty="0">
              <a:solidFill>
                <a:srgbClr val="0070C0"/>
              </a:solidFill>
            </a:endParaRPr>
          </a:p>
        </p:txBody>
      </p:sp>
      <p:sp>
        <p:nvSpPr>
          <p:cNvPr id="21" name="Rectángulo 20"/>
          <p:cNvSpPr/>
          <p:nvPr/>
        </p:nvSpPr>
        <p:spPr>
          <a:xfrm>
            <a:off x="1924384" y="5118144"/>
            <a:ext cx="1392930" cy="338554"/>
          </a:xfrm>
          <a:prstGeom prst="rect">
            <a:avLst/>
          </a:prstGeom>
        </p:spPr>
        <p:txBody>
          <a:bodyPr wrap="square">
            <a:spAutoFit/>
          </a:bodyPr>
          <a:lstStyle/>
          <a:p>
            <a:r>
              <a:rPr lang="es-PE" sz="1600" b="1" kern="0" dirty="0">
                <a:solidFill>
                  <a:srgbClr val="000000"/>
                </a:solidFill>
                <a:latin typeface="Arial"/>
                <a:sym typeface="Arial"/>
              </a:rPr>
              <a:t>DESIERTO</a:t>
            </a:r>
            <a:endParaRPr lang="es-PE" sz="1600" dirty="0"/>
          </a:p>
        </p:txBody>
      </p:sp>
      <p:sp>
        <p:nvSpPr>
          <p:cNvPr id="22" name="Rectángulo 21"/>
          <p:cNvSpPr/>
          <p:nvPr/>
        </p:nvSpPr>
        <p:spPr>
          <a:xfrm>
            <a:off x="4988600" y="5151112"/>
            <a:ext cx="531337" cy="400110"/>
          </a:xfrm>
          <a:prstGeom prst="rect">
            <a:avLst/>
          </a:prstGeom>
        </p:spPr>
        <p:txBody>
          <a:bodyPr wrap="square">
            <a:spAutoFit/>
          </a:bodyPr>
          <a:lstStyle/>
          <a:p>
            <a:r>
              <a:rPr lang="es-PE" sz="2000" b="1" dirty="0">
                <a:solidFill>
                  <a:srgbClr val="FF0000"/>
                </a:solidFill>
              </a:rPr>
              <a:t>NO</a:t>
            </a:r>
            <a:endParaRPr lang="es-PE" b="1" dirty="0">
              <a:solidFill>
                <a:srgbClr val="FF0000"/>
              </a:solidFill>
            </a:endParaRPr>
          </a:p>
        </p:txBody>
      </p:sp>
      <p:sp>
        <p:nvSpPr>
          <p:cNvPr id="23" name="Rectángulo 22"/>
          <p:cNvSpPr/>
          <p:nvPr/>
        </p:nvSpPr>
        <p:spPr>
          <a:xfrm>
            <a:off x="1924384" y="5663625"/>
            <a:ext cx="2553403" cy="584775"/>
          </a:xfrm>
          <a:prstGeom prst="rect">
            <a:avLst/>
          </a:prstGeom>
        </p:spPr>
        <p:txBody>
          <a:bodyPr wrap="square">
            <a:spAutoFit/>
          </a:bodyPr>
          <a:lstStyle/>
          <a:p>
            <a:r>
              <a:rPr lang="es-PE" sz="1600" b="1" kern="0" dirty="0">
                <a:solidFill>
                  <a:srgbClr val="000000"/>
                </a:solidFill>
                <a:latin typeface="Arial"/>
                <a:sym typeface="Arial"/>
              </a:rPr>
              <a:t>VARÍA TIPO </a:t>
            </a:r>
          </a:p>
          <a:p>
            <a:r>
              <a:rPr lang="es-PE" sz="1600" b="1" kern="0" dirty="0">
                <a:solidFill>
                  <a:srgbClr val="000000"/>
                </a:solidFill>
                <a:latin typeface="Arial"/>
                <a:sym typeface="Arial"/>
              </a:rPr>
              <a:t>DE PROCEDIMIENTO</a:t>
            </a:r>
            <a:endParaRPr lang="es-PE" sz="1600" dirty="0"/>
          </a:p>
        </p:txBody>
      </p:sp>
      <p:sp>
        <p:nvSpPr>
          <p:cNvPr id="24" name="Rectángulo 23"/>
          <p:cNvSpPr/>
          <p:nvPr/>
        </p:nvSpPr>
        <p:spPr>
          <a:xfrm>
            <a:off x="4025240" y="4489365"/>
            <a:ext cx="4957612" cy="461665"/>
          </a:xfrm>
          <a:prstGeom prst="rect">
            <a:avLst/>
          </a:prstGeom>
        </p:spPr>
        <p:txBody>
          <a:bodyPr wrap="square">
            <a:spAutoFit/>
          </a:bodyPr>
          <a:lstStyle/>
          <a:p>
            <a:r>
              <a:rPr lang="es-PE" sz="2400" b="1" kern="0" dirty="0">
                <a:solidFill>
                  <a:srgbClr val="0000FF"/>
                </a:solidFill>
              </a:rPr>
              <a:t>¿Será necesario modificar el PAC?</a:t>
            </a:r>
          </a:p>
        </p:txBody>
      </p:sp>
      <p:sp>
        <p:nvSpPr>
          <p:cNvPr id="25" name="Rectángulo 24"/>
          <p:cNvSpPr/>
          <p:nvPr/>
        </p:nvSpPr>
        <p:spPr>
          <a:xfrm>
            <a:off x="5777848" y="5181891"/>
            <a:ext cx="5131900" cy="369332"/>
          </a:xfrm>
          <a:prstGeom prst="rect">
            <a:avLst/>
          </a:prstGeom>
        </p:spPr>
        <p:txBody>
          <a:bodyPr wrap="square">
            <a:spAutoFit/>
          </a:bodyPr>
          <a:lstStyle/>
          <a:p>
            <a:r>
              <a:rPr lang="es-PE" dirty="0">
                <a:solidFill>
                  <a:srgbClr val="000000"/>
                </a:solidFill>
              </a:rPr>
              <a:t>Numeral 7.6.4 Directiva N° 002-2019/OSCE-CD</a:t>
            </a:r>
            <a:endParaRPr lang="es-PE" dirty="0"/>
          </a:p>
        </p:txBody>
      </p:sp>
      <p:sp>
        <p:nvSpPr>
          <p:cNvPr id="26" name="Rectángulo 25"/>
          <p:cNvSpPr/>
          <p:nvPr/>
        </p:nvSpPr>
        <p:spPr>
          <a:xfrm>
            <a:off x="4954275" y="5740568"/>
            <a:ext cx="531337" cy="400110"/>
          </a:xfrm>
          <a:prstGeom prst="rect">
            <a:avLst/>
          </a:prstGeom>
        </p:spPr>
        <p:txBody>
          <a:bodyPr wrap="square">
            <a:spAutoFit/>
          </a:bodyPr>
          <a:lstStyle/>
          <a:p>
            <a:r>
              <a:rPr lang="es-PE" sz="2000" b="1" dirty="0">
                <a:solidFill>
                  <a:srgbClr val="FF0000"/>
                </a:solidFill>
              </a:rPr>
              <a:t>NO</a:t>
            </a:r>
            <a:endParaRPr lang="es-PE" b="1" dirty="0">
              <a:solidFill>
                <a:srgbClr val="FF0000"/>
              </a:solidFill>
            </a:endParaRPr>
          </a:p>
        </p:txBody>
      </p:sp>
      <p:sp>
        <p:nvSpPr>
          <p:cNvPr id="27" name="Rectángulo 26"/>
          <p:cNvSpPr/>
          <p:nvPr/>
        </p:nvSpPr>
        <p:spPr>
          <a:xfrm>
            <a:off x="5991734" y="5771347"/>
            <a:ext cx="2991118" cy="369332"/>
          </a:xfrm>
          <a:prstGeom prst="rect">
            <a:avLst/>
          </a:prstGeom>
        </p:spPr>
        <p:txBody>
          <a:bodyPr wrap="square">
            <a:spAutoFit/>
          </a:bodyPr>
          <a:lstStyle/>
          <a:p>
            <a:r>
              <a:rPr lang="es-PE" dirty="0">
                <a:solidFill>
                  <a:srgbClr val="000000"/>
                </a:solidFill>
              </a:rPr>
              <a:t>Opinión N° 099-2019/DTN</a:t>
            </a:r>
            <a:endParaRPr lang="es-PE" dirty="0"/>
          </a:p>
        </p:txBody>
      </p:sp>
      <p:sp>
        <p:nvSpPr>
          <p:cNvPr id="2" name="Rectángulo 1"/>
          <p:cNvSpPr/>
          <p:nvPr/>
        </p:nvSpPr>
        <p:spPr>
          <a:xfrm>
            <a:off x="753217" y="1791640"/>
            <a:ext cx="10643937" cy="2862322"/>
          </a:xfrm>
          <a:prstGeom prst="rect">
            <a:avLst/>
          </a:prstGeom>
        </p:spPr>
        <p:txBody>
          <a:bodyPr wrap="square">
            <a:spAutoFit/>
          </a:bodyPr>
          <a:lstStyle/>
          <a:p>
            <a:pPr algn="just">
              <a:lnSpc>
                <a:spcPct val="150000"/>
              </a:lnSpc>
            </a:pPr>
            <a:r>
              <a:rPr lang="es-MX" sz="2000" dirty="0">
                <a:solidFill>
                  <a:srgbClr val="000000"/>
                </a:solidFill>
              </a:rPr>
              <a:t>Es </a:t>
            </a:r>
            <a:r>
              <a:rPr lang="es-MX" sz="2000" b="1" u="sng" dirty="0">
                <a:solidFill>
                  <a:srgbClr val="FF0000"/>
                </a:solidFill>
              </a:rPr>
              <a:t>responsabilidad</a:t>
            </a:r>
            <a:r>
              <a:rPr lang="es-MX" sz="2000" dirty="0">
                <a:solidFill>
                  <a:srgbClr val="000000"/>
                </a:solidFill>
              </a:rPr>
              <a:t> del Titular de la Entidad o del funcionario a quien se haya delegado la aprobación y/o modificación del PAC, así como del OEC, efectuar las acciones necesarias con el objeto de </a:t>
            </a:r>
            <a:r>
              <a:rPr lang="es-MX" sz="2000" b="1" u="sng" dirty="0">
                <a:solidFill>
                  <a:srgbClr val="FF0000"/>
                </a:solidFill>
              </a:rPr>
              <a:t>planificar con la debida anticipación</a:t>
            </a:r>
            <a:r>
              <a:rPr lang="es-MX" sz="2000" dirty="0">
                <a:solidFill>
                  <a:srgbClr val="000000"/>
                </a:solidFill>
              </a:rPr>
              <a:t> los procedimientos de selección y contrataciones que se realizarán durante el correspondiente año fiscal para contratar los bienes, servicios y obras requeridos por las áreas usuarias de la Entidad, </a:t>
            </a:r>
            <a:r>
              <a:rPr lang="es-MX" sz="2000" b="1" u="sng" dirty="0">
                <a:solidFill>
                  <a:srgbClr val="FF0000"/>
                </a:solidFill>
              </a:rPr>
              <a:t>a fin de evitar incurrir en sucesivas modificaciones del PAC</a:t>
            </a:r>
            <a:r>
              <a:rPr lang="es-MX" sz="2000" dirty="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20996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Ejecución y seguimiento del PAC</a:t>
            </a:r>
          </a:p>
        </p:txBody>
      </p:sp>
    </p:spTree>
    <p:extLst>
      <p:ext uri="{BB962C8B-B14F-4D97-AF65-F5344CB8AC3E}">
        <p14:creationId xmlns:p14="http://schemas.microsoft.com/office/powerpoint/2010/main" val="14205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022322" y="275618"/>
            <a:ext cx="1051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spcBef>
                <a:spcPts val="0"/>
              </a:spcBef>
              <a:buClr>
                <a:srgbClr val="000000"/>
              </a:buClr>
            </a:pPr>
            <a:r>
              <a:rPr lang="es-ES" sz="3100" b="1" dirty="0">
                <a:solidFill>
                  <a:srgbClr val="0070C0"/>
                </a:solidFill>
                <a:latin typeface="+mn-lt"/>
                <a:ea typeface="Arial"/>
                <a:cs typeface="Arial"/>
                <a:sym typeface="Arial"/>
              </a:rPr>
              <a:t>Armonizando los Instrumentos de Gestión Institucional</a:t>
            </a:r>
            <a:endParaRPr lang="es-PE" sz="3100" b="1" dirty="0">
              <a:solidFill>
                <a:srgbClr val="0070C0"/>
              </a:solidFill>
              <a:latin typeface="+mn-lt"/>
              <a:ea typeface="Arial"/>
              <a:cs typeface="Arial"/>
              <a:sym typeface="Arial"/>
            </a:endParaRPr>
          </a:p>
        </p:txBody>
      </p:sp>
      <p:sp>
        <p:nvSpPr>
          <p:cNvPr id="6" name="Rectangle 3"/>
          <p:cNvSpPr>
            <a:spLocks noChangeArrowheads="1"/>
          </p:cNvSpPr>
          <p:nvPr/>
        </p:nvSpPr>
        <p:spPr bwMode="auto">
          <a:xfrm>
            <a:off x="7714890" y="4798267"/>
            <a:ext cx="2185988" cy="1214438"/>
          </a:xfrm>
          <a:prstGeom prst="rect">
            <a:avLst/>
          </a:prstGeom>
          <a:solidFill>
            <a:srgbClr val="00B050"/>
          </a:solidFill>
          <a:ln w="12700">
            <a:solidFill>
              <a:schemeClr val="tx2"/>
            </a:solidFill>
            <a:miter lim="800000"/>
            <a:headEnd/>
            <a:tailEnd/>
          </a:ln>
          <a:effectLst>
            <a:outerShdw dist="107763" dir="2700000" algn="ctr" rotWithShape="0">
              <a:srgbClr val="808080">
                <a:alpha val="50000"/>
              </a:srgbClr>
            </a:outerShdw>
          </a:effectLst>
        </p:spPr>
        <p:txBody>
          <a:bodyPr lIns="95771" tIns="47885" rIns="95771" bIns="47885" anchor="ctr"/>
          <a:lstStyle/>
          <a:p>
            <a:pPr defTabSz="866775" eaLnBrk="0" hangingPunct="0">
              <a:defRPr/>
            </a:pPr>
            <a:r>
              <a:rPr kumimoji="1" lang="es-ES_tradnl" sz="2000" b="1" dirty="0">
                <a:solidFill>
                  <a:srgbClr val="FF0000"/>
                </a:solidFill>
                <a:latin typeface="Arial" charset="0"/>
              </a:rPr>
              <a:t>P</a:t>
            </a:r>
            <a:r>
              <a:rPr kumimoji="1" lang="es-ES_tradnl" sz="2000" b="1" dirty="0">
                <a:latin typeface="Arial" charset="0"/>
              </a:rPr>
              <a:t>lan</a:t>
            </a:r>
          </a:p>
          <a:p>
            <a:pPr defTabSz="866775" eaLnBrk="0" hangingPunct="0">
              <a:defRPr/>
            </a:pPr>
            <a:r>
              <a:rPr kumimoji="1" lang="es-ES_tradnl" sz="2000" b="1" dirty="0">
                <a:solidFill>
                  <a:srgbClr val="FF0000"/>
                </a:solidFill>
                <a:latin typeface="Arial" charset="0"/>
              </a:rPr>
              <a:t>A</a:t>
            </a:r>
            <a:r>
              <a:rPr kumimoji="1" lang="es-ES_tradnl" sz="2000" b="1" dirty="0">
                <a:latin typeface="Arial" charset="0"/>
              </a:rPr>
              <a:t>nual de</a:t>
            </a:r>
          </a:p>
          <a:p>
            <a:pPr defTabSz="866775" eaLnBrk="0" hangingPunct="0">
              <a:defRPr/>
            </a:pPr>
            <a:r>
              <a:rPr kumimoji="1" lang="es-ES_tradnl" sz="2000" b="1" dirty="0">
                <a:solidFill>
                  <a:srgbClr val="FF0000"/>
                </a:solidFill>
                <a:latin typeface="Arial" charset="0"/>
              </a:rPr>
              <a:t>C</a:t>
            </a:r>
            <a:r>
              <a:rPr kumimoji="1" lang="es-ES_tradnl" sz="2000" b="1" dirty="0">
                <a:latin typeface="Arial" charset="0"/>
              </a:rPr>
              <a:t>ontrataciones </a:t>
            </a:r>
          </a:p>
        </p:txBody>
      </p:sp>
      <p:cxnSp>
        <p:nvCxnSpPr>
          <p:cNvPr id="7" name="AutoShape 4"/>
          <p:cNvCxnSpPr>
            <a:cxnSpLocks noChangeShapeType="1"/>
          </p:cNvCxnSpPr>
          <p:nvPr/>
        </p:nvCxnSpPr>
        <p:spPr bwMode="auto">
          <a:xfrm rot="10800000" flipV="1">
            <a:off x="5166701" y="3606952"/>
            <a:ext cx="1214438" cy="1000125"/>
          </a:xfrm>
          <a:prstGeom prst="straightConnector1">
            <a:avLst/>
          </a:prstGeom>
          <a:noFill/>
          <a:ln w="38100">
            <a:solidFill>
              <a:schemeClr val="tx2"/>
            </a:solidFill>
            <a:round/>
            <a:headEnd type="triangle" w="med" len="med"/>
            <a:tailEnd type="triangle" w="med" len="med"/>
          </a:ln>
          <a:effectLst>
            <a:outerShdw dist="107763" dir="2700000" algn="ctr" rotWithShape="0">
              <a:srgbClr val="808080">
                <a:alpha val="50000"/>
              </a:srgbClr>
            </a:outerShdw>
          </a:effectLst>
        </p:spPr>
      </p:cxnSp>
      <p:cxnSp>
        <p:nvCxnSpPr>
          <p:cNvPr id="8" name="AutoShape 5"/>
          <p:cNvCxnSpPr>
            <a:cxnSpLocks noChangeShapeType="1"/>
            <a:stCxn id="16" idx="2"/>
          </p:cNvCxnSpPr>
          <p:nvPr/>
        </p:nvCxnSpPr>
        <p:spPr bwMode="auto">
          <a:xfrm>
            <a:off x="7094076" y="3515299"/>
            <a:ext cx="1241628" cy="884237"/>
          </a:xfrm>
          <a:prstGeom prst="straightConnector1">
            <a:avLst/>
          </a:prstGeom>
          <a:noFill/>
          <a:ln w="38100">
            <a:solidFill>
              <a:schemeClr val="tx2"/>
            </a:solidFill>
            <a:round/>
            <a:headEnd type="triangle" w="med" len="med"/>
            <a:tailEnd type="triangle" w="med" len="med"/>
          </a:ln>
          <a:effectLst>
            <a:outerShdw dist="107763" dir="2700000" algn="ctr" rotWithShape="0">
              <a:srgbClr val="808080">
                <a:alpha val="50000"/>
              </a:srgbClr>
            </a:outerShdw>
          </a:effectLst>
        </p:spPr>
      </p:cxnSp>
      <p:sp>
        <p:nvSpPr>
          <p:cNvPr id="9" name="AutoShape 6"/>
          <p:cNvSpPr>
            <a:spLocks noChangeArrowheads="1"/>
          </p:cNvSpPr>
          <p:nvPr/>
        </p:nvSpPr>
        <p:spPr bwMode="auto">
          <a:xfrm>
            <a:off x="6208259" y="5039446"/>
            <a:ext cx="908050" cy="400050"/>
          </a:xfrm>
          <a:prstGeom prst="leftRightArrow">
            <a:avLst>
              <a:gd name="adj1" fmla="val 50000"/>
              <a:gd name="adj2" fmla="val 45397"/>
            </a:avLst>
          </a:prstGeom>
          <a:solidFill>
            <a:schemeClr val="tx2"/>
          </a:solidFill>
          <a:ln w="9525" algn="ctr">
            <a:solidFill>
              <a:schemeClr val="tx1"/>
            </a:solidFill>
            <a:miter lim="800000"/>
            <a:headEnd/>
            <a:tailEnd/>
          </a:ln>
          <a:effectLst>
            <a:outerShdw dist="107763" dir="2700000" algn="ctr" rotWithShape="0">
              <a:srgbClr val="808080">
                <a:alpha val="50000"/>
              </a:srgbClr>
            </a:outerShdw>
          </a:effectLst>
        </p:spPr>
        <p:txBody>
          <a:bodyPr wrap="none" anchor="ctr"/>
          <a:lstStyle/>
          <a:p>
            <a:pPr>
              <a:defRPr/>
            </a:pPr>
            <a:endParaRPr lang="es-ES">
              <a:latin typeface="Arial" charset="0"/>
            </a:endParaRPr>
          </a:p>
        </p:txBody>
      </p:sp>
      <p:sp>
        <p:nvSpPr>
          <p:cNvPr id="10" name="Rectangle 7"/>
          <p:cNvSpPr>
            <a:spLocks noChangeArrowheads="1"/>
          </p:cNvSpPr>
          <p:nvPr/>
        </p:nvSpPr>
        <p:spPr bwMode="auto">
          <a:xfrm>
            <a:off x="4034761" y="1416893"/>
            <a:ext cx="5255046" cy="633413"/>
          </a:xfrm>
          <a:prstGeom prst="rect">
            <a:avLst/>
          </a:prstGeom>
          <a:solidFill>
            <a:srgbClr val="00B0F0"/>
          </a:solidFill>
          <a:ln w="12700">
            <a:solidFill>
              <a:schemeClr val="tx2"/>
            </a:solidFill>
            <a:miter lim="800000"/>
            <a:headEnd/>
            <a:tailEnd/>
          </a:ln>
          <a:effectLst>
            <a:outerShdw dist="107763" dir="2700000" algn="ctr" rotWithShape="0">
              <a:srgbClr val="808080">
                <a:alpha val="50000"/>
              </a:srgbClr>
            </a:outerShdw>
          </a:effectLst>
        </p:spPr>
        <p:txBody>
          <a:bodyPr wrap="none" lIns="95764" tIns="47883" rIns="95764" bIns="47883" anchor="ctr"/>
          <a:lstStyle/>
          <a:p>
            <a:pPr algn="ctr" defTabSz="957263" eaLnBrk="0" hangingPunct="0">
              <a:defRPr/>
            </a:pPr>
            <a:r>
              <a:rPr kumimoji="1" lang="es-ES_tradnl" sz="2400" b="1" dirty="0">
                <a:latin typeface="Arial" charset="0"/>
              </a:rPr>
              <a:t>Plan Estratégico Institucional (PEI)</a:t>
            </a:r>
            <a:endParaRPr kumimoji="1" lang="es-ES" sz="2400" b="1" dirty="0">
              <a:latin typeface="Arial" charset="0"/>
            </a:endParaRPr>
          </a:p>
        </p:txBody>
      </p:sp>
      <p:sp>
        <p:nvSpPr>
          <p:cNvPr id="11" name="Line 9"/>
          <p:cNvSpPr>
            <a:spLocks noChangeShapeType="1"/>
          </p:cNvSpPr>
          <p:nvPr/>
        </p:nvSpPr>
        <p:spPr bwMode="auto">
          <a:xfrm>
            <a:off x="6662284" y="2145555"/>
            <a:ext cx="0" cy="647700"/>
          </a:xfrm>
          <a:prstGeom prst="line">
            <a:avLst/>
          </a:prstGeom>
          <a:noFill/>
          <a:ln w="38100">
            <a:solidFill>
              <a:schemeClr val="tx2"/>
            </a:solidFill>
            <a:round/>
            <a:headEnd/>
            <a:tailEnd type="triangle" w="med" len="med"/>
          </a:ln>
          <a:effectLst>
            <a:outerShdw dist="107763" dir="2700000" algn="ctr" rotWithShape="0">
              <a:schemeClr val="bg2">
                <a:alpha val="50000"/>
              </a:schemeClr>
            </a:outerShdw>
          </a:effectLst>
        </p:spPr>
        <p:txBody>
          <a:bodyPr wrap="none" anchor="ctr"/>
          <a:lstStyle/>
          <a:p>
            <a:pPr>
              <a:defRPr/>
            </a:pPr>
            <a:endParaRPr lang="es-ES">
              <a:latin typeface="Arial" charset="0"/>
            </a:endParaRPr>
          </a:p>
        </p:txBody>
      </p:sp>
      <p:sp>
        <p:nvSpPr>
          <p:cNvPr id="12" name="10 Rectángulo redondeado"/>
          <p:cNvSpPr/>
          <p:nvPr/>
        </p:nvSpPr>
        <p:spPr>
          <a:xfrm>
            <a:off x="2447472" y="1187445"/>
            <a:ext cx="8429625" cy="269899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rgbClr val="0070C0"/>
              </a:solidFill>
            </a:endParaRPr>
          </a:p>
        </p:txBody>
      </p:sp>
      <p:sp>
        <p:nvSpPr>
          <p:cNvPr id="13" name="Rectangle 15"/>
          <p:cNvSpPr>
            <a:spLocks noChangeArrowheads="1"/>
          </p:cNvSpPr>
          <p:nvPr/>
        </p:nvSpPr>
        <p:spPr bwMode="auto">
          <a:xfrm>
            <a:off x="2467537" y="2241554"/>
            <a:ext cx="2786063" cy="64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876" tIns="43439" rIns="86876" bIns="43439">
            <a:spAutoFit/>
          </a:bodyPr>
          <a:lstStyle/>
          <a:p>
            <a:pPr algn="ctr" defTabSz="866775"/>
            <a:r>
              <a:rPr lang="es-MX" b="1" dirty="0"/>
              <a:t>Sistema Nacional de Planeamiento Estratégico</a:t>
            </a:r>
            <a:endParaRPr lang="es-PE" b="1" dirty="0"/>
          </a:p>
        </p:txBody>
      </p:sp>
      <p:sp>
        <p:nvSpPr>
          <p:cNvPr id="14" name="Rectangle 15"/>
          <p:cNvSpPr>
            <a:spLocks noChangeArrowheads="1"/>
          </p:cNvSpPr>
          <p:nvPr/>
        </p:nvSpPr>
        <p:spPr bwMode="auto">
          <a:xfrm>
            <a:off x="2243814" y="3957416"/>
            <a:ext cx="3233508" cy="64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6876" tIns="43439" rIns="86876" bIns="43439">
            <a:spAutoFit/>
          </a:bodyPr>
          <a:lstStyle/>
          <a:p>
            <a:pPr algn="ctr" defTabSz="866775"/>
            <a:r>
              <a:rPr lang="es-MX" b="1" dirty="0"/>
              <a:t>Sistema Nacional de Presupuesto Público</a:t>
            </a:r>
            <a:endParaRPr lang="es-PE" b="1" dirty="0"/>
          </a:p>
        </p:txBody>
      </p:sp>
      <p:sp>
        <p:nvSpPr>
          <p:cNvPr id="15" name="Rectangle 15"/>
          <p:cNvSpPr>
            <a:spLocks noChangeArrowheads="1"/>
          </p:cNvSpPr>
          <p:nvPr/>
        </p:nvSpPr>
        <p:spPr bwMode="auto">
          <a:xfrm>
            <a:off x="8335704" y="3628280"/>
            <a:ext cx="2784977" cy="119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6876" tIns="43439" rIns="86876" bIns="43439">
            <a:spAutoFit/>
          </a:bodyPr>
          <a:lstStyle/>
          <a:p>
            <a:pPr algn="ctr" defTabSz="866775"/>
            <a:endParaRPr lang="es-MX" b="1" dirty="0">
              <a:solidFill>
                <a:srgbClr val="9B2825"/>
              </a:solidFill>
            </a:endParaRPr>
          </a:p>
          <a:p>
            <a:pPr algn="ctr" defTabSz="866775"/>
            <a:r>
              <a:rPr lang="es-MX" b="1" dirty="0"/>
              <a:t>Sistema Nacional de Abastecimiento -  Contrataciones del Estado</a:t>
            </a:r>
            <a:endParaRPr lang="es-PE" b="1" dirty="0"/>
          </a:p>
        </p:txBody>
      </p:sp>
      <p:sp>
        <p:nvSpPr>
          <p:cNvPr id="16" name="Rectangle 8"/>
          <p:cNvSpPr>
            <a:spLocks noChangeArrowheads="1"/>
          </p:cNvSpPr>
          <p:nvPr/>
        </p:nvSpPr>
        <p:spPr bwMode="auto">
          <a:xfrm>
            <a:off x="5072481" y="2880298"/>
            <a:ext cx="4043191" cy="635001"/>
          </a:xfrm>
          <a:prstGeom prst="rect">
            <a:avLst/>
          </a:prstGeom>
          <a:solidFill>
            <a:schemeClr val="accent2">
              <a:lumMod val="40000"/>
              <a:lumOff val="60000"/>
            </a:schemeClr>
          </a:solidFill>
          <a:ln w="12700">
            <a:solidFill>
              <a:schemeClr val="tx2"/>
            </a:solidFill>
            <a:miter lim="800000"/>
            <a:headEnd/>
            <a:tailEnd/>
          </a:ln>
          <a:effectLst>
            <a:outerShdw dist="107763" dir="2700000" algn="ctr" rotWithShape="0">
              <a:srgbClr val="808080">
                <a:alpha val="50000"/>
              </a:srgbClr>
            </a:outerShdw>
          </a:effectLst>
        </p:spPr>
        <p:txBody>
          <a:bodyPr wrap="none" lIns="95764" tIns="47883" rIns="95764" bIns="47883" anchor="ctr"/>
          <a:lstStyle/>
          <a:p>
            <a:pPr algn="ctr" defTabSz="957263" eaLnBrk="0" hangingPunct="0">
              <a:defRPr/>
            </a:pPr>
            <a:r>
              <a:rPr kumimoji="1" lang="es-ES_tradnl" sz="2000" b="1" dirty="0">
                <a:latin typeface="Arial" charset="0"/>
              </a:rPr>
              <a:t>Plan Operativo Institucional (POI)</a:t>
            </a:r>
            <a:endParaRPr kumimoji="1" lang="es-ES" sz="2000" b="1" dirty="0">
              <a:latin typeface="Arial" charset="0"/>
            </a:endParaRPr>
          </a:p>
        </p:txBody>
      </p:sp>
      <p:sp>
        <p:nvSpPr>
          <p:cNvPr id="17" name="Rectangle 2"/>
          <p:cNvSpPr>
            <a:spLocks noChangeArrowheads="1"/>
          </p:cNvSpPr>
          <p:nvPr/>
        </p:nvSpPr>
        <p:spPr bwMode="auto">
          <a:xfrm flipH="1">
            <a:off x="3331437" y="4798267"/>
            <a:ext cx="2103438" cy="1219200"/>
          </a:xfrm>
          <a:prstGeom prst="rect">
            <a:avLst/>
          </a:prstGeom>
          <a:solidFill>
            <a:srgbClr val="FFC000"/>
          </a:solidFill>
          <a:ln w="12700">
            <a:solidFill>
              <a:schemeClr val="tx2"/>
            </a:solidFill>
            <a:miter lim="800000"/>
            <a:headEnd/>
            <a:tailEnd/>
          </a:ln>
          <a:effectLst>
            <a:outerShdw dist="107763" dir="2700000" algn="ctr" rotWithShape="0">
              <a:srgbClr val="808080">
                <a:alpha val="50000"/>
              </a:srgbClr>
            </a:outerShdw>
          </a:effectLst>
        </p:spPr>
        <p:txBody>
          <a:bodyPr lIns="95771" tIns="47885" rIns="95771" bIns="47885" anchor="ctr"/>
          <a:lstStyle/>
          <a:p>
            <a:pPr defTabSz="866775" eaLnBrk="0" hangingPunct="0">
              <a:defRPr/>
            </a:pPr>
            <a:r>
              <a:rPr kumimoji="1" lang="es-ES_tradnl" sz="2000" b="1" dirty="0">
                <a:solidFill>
                  <a:srgbClr val="A50021"/>
                </a:solidFill>
                <a:latin typeface="Arial" charset="0"/>
              </a:rPr>
              <a:t>P</a:t>
            </a:r>
            <a:r>
              <a:rPr kumimoji="1" lang="es-ES_tradnl" sz="2000" b="1" dirty="0">
                <a:solidFill>
                  <a:srgbClr val="000000"/>
                </a:solidFill>
                <a:latin typeface="Arial" charset="0"/>
              </a:rPr>
              <a:t>resupuesto</a:t>
            </a:r>
          </a:p>
          <a:p>
            <a:pPr defTabSz="866775" eaLnBrk="0" hangingPunct="0">
              <a:defRPr/>
            </a:pPr>
            <a:r>
              <a:rPr kumimoji="1" lang="es-ES_tradnl" sz="2000" b="1" dirty="0">
                <a:solidFill>
                  <a:srgbClr val="A50021"/>
                </a:solidFill>
                <a:latin typeface="Arial" charset="0"/>
              </a:rPr>
              <a:t>I</a:t>
            </a:r>
            <a:r>
              <a:rPr kumimoji="1" lang="es-ES_tradnl" sz="2000" b="1" dirty="0">
                <a:solidFill>
                  <a:srgbClr val="000000"/>
                </a:solidFill>
                <a:latin typeface="Arial" charset="0"/>
              </a:rPr>
              <a:t>nstitucional de</a:t>
            </a:r>
          </a:p>
          <a:p>
            <a:pPr defTabSz="866775" eaLnBrk="0" hangingPunct="0">
              <a:defRPr/>
            </a:pPr>
            <a:r>
              <a:rPr kumimoji="1" lang="es-ES_tradnl" sz="2000" b="1" dirty="0">
                <a:solidFill>
                  <a:srgbClr val="A50021"/>
                </a:solidFill>
                <a:latin typeface="Arial" charset="0"/>
              </a:rPr>
              <a:t>A</a:t>
            </a:r>
            <a:r>
              <a:rPr kumimoji="1" lang="es-ES_tradnl" sz="2000" b="1" dirty="0">
                <a:solidFill>
                  <a:srgbClr val="000000"/>
                </a:solidFill>
                <a:latin typeface="Arial" charset="0"/>
              </a:rPr>
              <a:t>pertura</a:t>
            </a:r>
          </a:p>
        </p:txBody>
      </p:sp>
    </p:spTree>
    <p:extLst>
      <p:ext uri="{BB962C8B-B14F-4D97-AF65-F5344CB8AC3E}">
        <p14:creationId xmlns:p14="http://schemas.microsoft.com/office/powerpoint/2010/main" val="391309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990600" y="2057400"/>
            <a:ext cx="1801577" cy="776762"/>
            <a:chOff x="3631" y="249939"/>
            <a:chExt cx="1587812" cy="952687"/>
          </a:xfrm>
          <a:scene3d>
            <a:camera prst="orthographicFront"/>
            <a:lightRig rig="chilly" dir="t"/>
          </a:scene3d>
        </p:grpSpPr>
        <p:sp>
          <p:nvSpPr>
            <p:cNvPr id="3" name="Rectángulo redondeado 2"/>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4" name="Rectángulo 3"/>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b="1" kern="0" dirty="0">
                  <a:solidFill>
                    <a:srgbClr val="002060"/>
                  </a:solidFill>
                  <a:latin typeface="Arial"/>
                  <a:sym typeface="Arial"/>
                </a:rPr>
                <a:t>EJECUCIÓN</a:t>
              </a:r>
              <a:endParaRPr lang="es-ES" sz="1439" b="1" kern="0" dirty="0">
                <a:solidFill>
                  <a:srgbClr val="002060"/>
                </a:solidFill>
                <a:latin typeface="Arial"/>
                <a:sym typeface="Arial"/>
              </a:endParaRPr>
            </a:p>
          </p:txBody>
        </p:sp>
      </p:grpSp>
      <p:grpSp>
        <p:nvGrpSpPr>
          <p:cNvPr id="5" name="Grupo 4"/>
          <p:cNvGrpSpPr/>
          <p:nvPr/>
        </p:nvGrpSpPr>
        <p:grpSpPr>
          <a:xfrm>
            <a:off x="9513694" y="4601543"/>
            <a:ext cx="1801577" cy="776762"/>
            <a:chOff x="3631" y="249939"/>
            <a:chExt cx="1587812" cy="952687"/>
          </a:xfrm>
          <a:scene3d>
            <a:camera prst="orthographicFront"/>
            <a:lightRig rig="chilly" dir="t"/>
          </a:scene3d>
        </p:grpSpPr>
        <p:sp>
          <p:nvSpPr>
            <p:cNvPr id="6" name="Rectángulo redondeado 5"/>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7" name="Rectángulo 6"/>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b="1" kern="0" dirty="0">
                  <a:solidFill>
                    <a:srgbClr val="002060"/>
                  </a:solidFill>
                  <a:latin typeface="Arial"/>
                  <a:sym typeface="Arial"/>
                </a:rPr>
                <a:t>SEGUIMIENTO</a:t>
              </a:r>
              <a:endParaRPr lang="es-ES" sz="1439" b="1" kern="0" dirty="0">
                <a:solidFill>
                  <a:srgbClr val="002060"/>
                </a:solidFill>
                <a:latin typeface="Arial"/>
                <a:sym typeface="Arial"/>
              </a:endParaRPr>
            </a:p>
          </p:txBody>
        </p:sp>
      </p:grpSp>
      <p:sp>
        <p:nvSpPr>
          <p:cNvPr id="8" name="Shape 111"/>
          <p:cNvSpPr txBox="1">
            <a:spLocks/>
          </p:cNvSpPr>
          <p:nvPr/>
        </p:nvSpPr>
        <p:spPr>
          <a:xfrm>
            <a:off x="370722" y="3997169"/>
            <a:ext cx="8141502" cy="1627221"/>
          </a:xfrm>
          <a:prstGeom prst="rect">
            <a:avLst/>
          </a:prstGeom>
          <a:noFill/>
          <a:ln>
            <a:noFill/>
          </a:ln>
        </p:spPr>
        <p:txBody>
          <a:bodyPr spcFirstLastPara="1" wrap="square" lIns="81081" tIns="81081" rIns="81081" bIns="81081"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1pPr>
            <a:lvl2pPr marL="914400" marR="0" lvl="1"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2pPr>
            <a:lvl3pPr marL="1371600" marR="0" lvl="2"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3pPr>
            <a:lvl4pPr marL="1828800" marR="0" lvl="3"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4pPr>
            <a:lvl5pPr marL="2286000" marR="0" lvl="4"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5pPr>
            <a:lvl6pPr marL="2743200" marR="0" lvl="5"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6pPr>
            <a:lvl7pPr marL="3200400" marR="0" lvl="6"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7pPr>
            <a:lvl8pPr marL="3657600" marR="0" lvl="7"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8pPr>
            <a:lvl9pPr marL="4114800" marR="0" lvl="8"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9pPr>
          </a:lstStyle>
          <a:p>
            <a:pPr marL="253431" indent="-253431" algn="just" defTabSz="405490">
              <a:lnSpc>
                <a:spcPct val="150000"/>
              </a:lnSpc>
              <a:spcBef>
                <a:spcPts val="0"/>
              </a:spcBef>
              <a:buClrTx/>
              <a:buSzTx/>
              <a:buFont typeface="Arial" panose="020B0604020202020204" pitchFamily="34" charset="0"/>
              <a:buChar char="•"/>
            </a:pPr>
            <a:r>
              <a:rPr lang="es-PE" sz="1800" dirty="0">
                <a:solidFill>
                  <a:srgbClr val="000000"/>
                </a:solidFill>
                <a:latin typeface="Calibri" panose="020F0502020204030204"/>
              </a:rPr>
              <a:t>Titular (o delegado) es responsable de supervisar la planificación, formulación, aprobación y ejecución del PAC, sin perjuicio del control gubernamental.</a:t>
            </a:r>
          </a:p>
          <a:p>
            <a:pPr marL="253431" indent="-253431" algn="just" defTabSz="405490">
              <a:lnSpc>
                <a:spcPct val="150000"/>
              </a:lnSpc>
              <a:spcBef>
                <a:spcPts val="0"/>
              </a:spcBef>
              <a:buClrTx/>
              <a:buSzTx/>
              <a:buFont typeface="Arial" panose="020B0604020202020204" pitchFamily="34" charset="0"/>
              <a:buChar char="•"/>
            </a:pPr>
            <a:r>
              <a:rPr lang="es-PE" sz="1800" dirty="0">
                <a:solidFill>
                  <a:srgbClr val="000000"/>
                </a:solidFill>
                <a:latin typeface="Calibri" panose="020F0502020204030204"/>
              </a:rPr>
              <a:t>OEC emite informe sobre dicho aspecto.</a:t>
            </a:r>
          </a:p>
          <a:p>
            <a:pPr marL="253431" indent="-253431" algn="just" defTabSz="405490">
              <a:lnSpc>
                <a:spcPct val="150000"/>
              </a:lnSpc>
              <a:spcBef>
                <a:spcPts val="0"/>
              </a:spcBef>
              <a:buClrTx/>
              <a:buSzTx/>
              <a:buFont typeface="Arial" panose="020B0604020202020204" pitchFamily="34" charset="0"/>
              <a:buChar char="•"/>
            </a:pPr>
            <a:r>
              <a:rPr lang="es-PE" sz="1800" dirty="0">
                <a:solidFill>
                  <a:srgbClr val="000000"/>
                </a:solidFill>
                <a:latin typeface="Calibri" panose="020F0502020204030204"/>
              </a:rPr>
              <a:t>Titular (o delegado) adoptan medidas correctivas y deslinde de responsabilidades, así como es responsable de la evaluación periódica de su ejecución.</a:t>
            </a:r>
          </a:p>
          <a:p>
            <a:pPr marL="253431" indent="-253431" algn="just" defTabSz="405490">
              <a:spcBef>
                <a:spcPts val="0"/>
              </a:spcBef>
              <a:buClrTx/>
              <a:buSzTx/>
              <a:buFont typeface="Arial" panose="020B0604020202020204" pitchFamily="34" charset="0"/>
              <a:buChar char="•"/>
            </a:pPr>
            <a:endParaRPr lang="es-PE" sz="1609" dirty="0">
              <a:solidFill>
                <a:srgbClr val="000000"/>
              </a:solidFill>
              <a:latin typeface="Calibri" panose="020F0502020204030204"/>
            </a:endParaRPr>
          </a:p>
          <a:p>
            <a:pPr marL="0" indent="0" algn="just" defTabSz="405490">
              <a:spcBef>
                <a:spcPts val="0"/>
              </a:spcBef>
              <a:buClrTx/>
              <a:buSzTx/>
              <a:buNone/>
            </a:pPr>
            <a:endParaRPr lang="es-PE" sz="1609" dirty="0">
              <a:solidFill>
                <a:srgbClr val="000000"/>
              </a:solidFill>
              <a:latin typeface="Calibri" panose="020F0502020204030204"/>
            </a:endParaRPr>
          </a:p>
        </p:txBody>
      </p:sp>
      <p:sp>
        <p:nvSpPr>
          <p:cNvPr id="9" name="Shape 111"/>
          <p:cNvSpPr txBox="1">
            <a:spLocks/>
          </p:cNvSpPr>
          <p:nvPr/>
        </p:nvSpPr>
        <p:spPr>
          <a:xfrm>
            <a:off x="3610411" y="1760592"/>
            <a:ext cx="8261949" cy="1592800"/>
          </a:xfrm>
          <a:prstGeom prst="rect">
            <a:avLst/>
          </a:prstGeom>
          <a:noFill/>
          <a:ln>
            <a:noFill/>
          </a:ln>
        </p:spPr>
        <p:txBody>
          <a:bodyPr spcFirstLastPara="1" wrap="square" lIns="81081" tIns="81081" rIns="81081" bIns="81081"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1pPr>
            <a:lvl2pPr marL="914400" marR="0" lvl="1"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2pPr>
            <a:lvl3pPr marL="1371600" marR="0" lvl="2"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3pPr>
            <a:lvl4pPr marL="1828800" marR="0" lvl="3"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4pPr>
            <a:lvl5pPr marL="2286000" marR="0" lvl="4"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5pPr>
            <a:lvl6pPr marL="2743200" marR="0" lvl="5"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6pPr>
            <a:lvl7pPr marL="3200400" marR="0" lvl="6"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7pPr>
            <a:lvl8pPr marL="3657600" marR="0" lvl="7"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8pPr>
            <a:lvl9pPr marL="4114800" marR="0" lvl="8" indent="-393700" algn="l" rtl="0">
              <a:lnSpc>
                <a:spcPct val="100000"/>
              </a:lnSpc>
              <a:spcBef>
                <a:spcPts val="0"/>
              </a:spcBef>
              <a:spcAft>
                <a:spcPts val="0"/>
              </a:spcAft>
              <a:buClr>
                <a:srgbClr val="FF8700"/>
              </a:buClr>
              <a:buSzPts val="2600"/>
              <a:buFont typeface="Roboto"/>
              <a:buChar char="▹"/>
              <a:defRPr sz="2600" b="0" i="0" u="none" strike="noStrike" cap="none">
                <a:solidFill>
                  <a:srgbClr val="222222"/>
                </a:solidFill>
                <a:latin typeface="Roboto"/>
                <a:ea typeface="Roboto"/>
                <a:cs typeface="Roboto"/>
                <a:sym typeface="Roboto"/>
              </a:defRPr>
            </a:lvl9pPr>
          </a:lstStyle>
          <a:p>
            <a:pPr marL="253431" indent="-253431" algn="just" defTabSz="405490">
              <a:lnSpc>
                <a:spcPct val="150000"/>
              </a:lnSpc>
              <a:spcBef>
                <a:spcPts val="0"/>
              </a:spcBef>
              <a:buClrTx/>
              <a:buSzTx/>
              <a:buFont typeface="Arial" panose="020B0604020202020204" pitchFamily="34" charset="0"/>
              <a:buChar char="•"/>
            </a:pPr>
            <a:r>
              <a:rPr lang="es-PE" sz="1800" dirty="0">
                <a:solidFill>
                  <a:srgbClr val="000000"/>
                </a:solidFill>
                <a:latin typeface="Calibri" panose="020F0502020204030204"/>
              </a:rPr>
              <a:t>Titular (o delegado) y el OEC son responsables que se desarrollen los procedimientos </a:t>
            </a:r>
            <a:r>
              <a:rPr lang="es-PE" sz="1800" b="1" u="sng" dirty="0">
                <a:solidFill>
                  <a:srgbClr val="FF0000"/>
                </a:solidFill>
                <a:latin typeface="Calibri" panose="020F0502020204030204"/>
              </a:rPr>
              <a:t>en las fechas previstas</a:t>
            </a:r>
            <a:r>
              <a:rPr lang="es-PE" sz="1800" dirty="0">
                <a:solidFill>
                  <a:srgbClr val="000000"/>
                </a:solidFill>
                <a:latin typeface="Calibri" panose="020F0502020204030204"/>
              </a:rPr>
              <a:t>, </a:t>
            </a:r>
            <a:r>
              <a:rPr lang="es-MX" sz="1800" dirty="0">
                <a:solidFill>
                  <a:srgbClr val="000000"/>
                </a:solidFill>
                <a:latin typeface="Calibri" panose="020F0502020204030204"/>
              </a:rPr>
              <a:t>sin perjuicio de la responsabilidad de los demás órganos y funcionarios.</a:t>
            </a:r>
            <a:endParaRPr lang="es-PE" sz="1800" dirty="0">
              <a:solidFill>
                <a:srgbClr val="000000"/>
              </a:solidFill>
              <a:latin typeface="Calibri" panose="020F0502020204030204"/>
            </a:endParaRPr>
          </a:p>
          <a:p>
            <a:pPr marL="253431" indent="-253431" algn="just" defTabSz="405490">
              <a:lnSpc>
                <a:spcPct val="150000"/>
              </a:lnSpc>
              <a:spcBef>
                <a:spcPts val="0"/>
              </a:spcBef>
              <a:buClrTx/>
              <a:buSzTx/>
              <a:buFont typeface="Arial" panose="020B0604020202020204" pitchFamily="34" charset="0"/>
              <a:buChar char="•"/>
            </a:pPr>
            <a:r>
              <a:rPr lang="es-PE" sz="1800" dirty="0">
                <a:solidFill>
                  <a:srgbClr val="000000"/>
                </a:solidFill>
                <a:latin typeface="Calibri" panose="020F0502020204030204"/>
              </a:rPr>
              <a:t>OEC debe gestionar oportunamente la convocatoria de los procedimientos programados y obtener la certificación o previsión presupuestal.</a:t>
            </a:r>
          </a:p>
          <a:p>
            <a:pPr marL="0" indent="0" algn="just" defTabSz="405490">
              <a:spcBef>
                <a:spcPts val="0"/>
              </a:spcBef>
              <a:buClrTx/>
              <a:buSzTx/>
              <a:buNone/>
            </a:pPr>
            <a:endParaRPr lang="es-PE" sz="1609" dirty="0">
              <a:solidFill>
                <a:srgbClr val="000000"/>
              </a:solidFill>
              <a:latin typeface="Calibri" panose="020F0502020204030204"/>
            </a:endParaRPr>
          </a:p>
        </p:txBody>
      </p:sp>
      <p:sp>
        <p:nvSpPr>
          <p:cNvPr id="10" name="Shape 110"/>
          <p:cNvSpPr txBox="1">
            <a:spLocks noGrp="1"/>
          </p:cNvSpPr>
          <p:nvPr>
            <p:ph type="title"/>
          </p:nvPr>
        </p:nvSpPr>
        <p:spPr>
          <a:xfrm>
            <a:off x="2346788" y="903385"/>
            <a:ext cx="7574400" cy="665867"/>
          </a:xfrm>
          <a:prstGeom prst="rect">
            <a:avLst/>
          </a:prstGeom>
        </p:spPr>
        <p:txBody>
          <a:bodyPr spcFirstLastPara="1" vert="horz" wrap="square" lIns="81081" tIns="81081" rIns="81081" bIns="81081" rtlCol="0" anchor="ctr" anchorCtr="0">
            <a:noAutofit/>
          </a:bodyPr>
          <a:lstStyle/>
          <a:p>
            <a:pPr algn="ctr">
              <a:spcBef>
                <a:spcPts val="0"/>
              </a:spcBef>
            </a:pPr>
            <a:r>
              <a:rPr lang="en" sz="4000" b="1" dirty="0">
                <a:solidFill>
                  <a:srgbClr val="0070C0"/>
                </a:solidFill>
              </a:rPr>
              <a:t>Plan Anual de Contrataciones</a:t>
            </a:r>
            <a:endParaRPr sz="4000" b="1" dirty="0">
              <a:solidFill>
                <a:srgbClr val="0070C0"/>
              </a:solidFill>
            </a:endParaRPr>
          </a:p>
        </p:txBody>
      </p:sp>
      <p:sp>
        <p:nvSpPr>
          <p:cNvPr id="11" name="object 12"/>
          <p:cNvSpPr/>
          <p:nvPr/>
        </p:nvSpPr>
        <p:spPr>
          <a:xfrm rot="16200000">
            <a:off x="2954408" y="2224624"/>
            <a:ext cx="493772" cy="470583"/>
          </a:xfrm>
          <a:custGeom>
            <a:avLst/>
            <a:gdLst/>
            <a:ahLst/>
            <a:cxnLst/>
            <a:rect l="l" t="t" r="r" b="b"/>
            <a:pathLst>
              <a:path w="365759" h="403860">
                <a:moveTo>
                  <a:pt x="365759" y="220980"/>
                </a:moveTo>
                <a:lnTo>
                  <a:pt x="0" y="220980"/>
                </a:lnTo>
                <a:lnTo>
                  <a:pt x="182879" y="403860"/>
                </a:lnTo>
                <a:lnTo>
                  <a:pt x="365759" y="220980"/>
                </a:lnTo>
                <a:close/>
              </a:path>
              <a:path w="365759" h="403860">
                <a:moveTo>
                  <a:pt x="274319" y="0"/>
                </a:moveTo>
                <a:lnTo>
                  <a:pt x="91439" y="0"/>
                </a:lnTo>
                <a:lnTo>
                  <a:pt x="91439" y="220980"/>
                </a:lnTo>
                <a:lnTo>
                  <a:pt x="274319" y="220980"/>
                </a:lnTo>
                <a:lnTo>
                  <a:pt x="274319" y="0"/>
                </a:lnTo>
                <a:close/>
              </a:path>
            </a:pathLst>
          </a:custGeom>
          <a:solidFill>
            <a:srgbClr val="FF0000"/>
          </a:solidFill>
        </p:spPr>
        <p:txBody>
          <a:bodyPr wrap="square" lIns="0" tIns="0" rIns="0" bIns="0" rtlCol="0"/>
          <a:lstStyle/>
          <a:p>
            <a:endParaRPr sz="1355"/>
          </a:p>
        </p:txBody>
      </p:sp>
      <p:sp>
        <p:nvSpPr>
          <p:cNvPr id="12" name="object 12"/>
          <p:cNvSpPr/>
          <p:nvPr/>
        </p:nvSpPr>
        <p:spPr>
          <a:xfrm rot="5400000">
            <a:off x="8677592" y="4754632"/>
            <a:ext cx="493772" cy="470583"/>
          </a:xfrm>
          <a:custGeom>
            <a:avLst/>
            <a:gdLst/>
            <a:ahLst/>
            <a:cxnLst/>
            <a:rect l="l" t="t" r="r" b="b"/>
            <a:pathLst>
              <a:path w="365759" h="403860">
                <a:moveTo>
                  <a:pt x="365759" y="220980"/>
                </a:moveTo>
                <a:lnTo>
                  <a:pt x="0" y="220980"/>
                </a:lnTo>
                <a:lnTo>
                  <a:pt x="182879" y="403860"/>
                </a:lnTo>
                <a:lnTo>
                  <a:pt x="365759" y="220980"/>
                </a:lnTo>
                <a:close/>
              </a:path>
              <a:path w="365759" h="403860">
                <a:moveTo>
                  <a:pt x="274319" y="0"/>
                </a:moveTo>
                <a:lnTo>
                  <a:pt x="91439" y="0"/>
                </a:lnTo>
                <a:lnTo>
                  <a:pt x="91439" y="220980"/>
                </a:lnTo>
                <a:lnTo>
                  <a:pt x="274319" y="220980"/>
                </a:lnTo>
                <a:lnTo>
                  <a:pt x="274319" y="0"/>
                </a:lnTo>
                <a:close/>
              </a:path>
            </a:pathLst>
          </a:custGeom>
          <a:solidFill>
            <a:srgbClr val="FF0000"/>
          </a:solidFill>
        </p:spPr>
        <p:txBody>
          <a:bodyPr wrap="square" lIns="0" tIns="0" rIns="0" bIns="0" rtlCol="0"/>
          <a:lstStyle/>
          <a:p>
            <a:endParaRPr sz="1355"/>
          </a:p>
        </p:txBody>
      </p:sp>
    </p:spTree>
    <p:extLst>
      <p:ext uri="{BB962C8B-B14F-4D97-AF65-F5344CB8AC3E}">
        <p14:creationId xmlns:p14="http://schemas.microsoft.com/office/powerpoint/2010/main" val="8110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8395" y="375927"/>
            <a:ext cx="7838037" cy="1016000"/>
          </a:xfrm>
        </p:spPr>
        <p:txBody>
          <a:bodyPr>
            <a:noAutofit/>
          </a:bodyPr>
          <a:lstStyle/>
          <a:p>
            <a:r>
              <a:rPr lang="es-PE" sz="2709" dirty="0">
                <a:latin typeface="Calibri "/>
              </a:rPr>
              <a:t>¿Quiénes son los responsables que intervienen en la gestión del PAC?</a:t>
            </a:r>
            <a:endParaRPr lang="es-PE" sz="2709" dirty="0"/>
          </a:p>
        </p:txBody>
      </p:sp>
      <p:pic>
        <p:nvPicPr>
          <p:cNvPr id="4" name="Picture 6" descr="Resultado de imagen para responsabl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607689" y="1532282"/>
            <a:ext cx="2485737" cy="18643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4090014" y="1532283"/>
            <a:ext cx="6871404" cy="2303266"/>
            <a:chOff x="3127149" y="1922864"/>
            <a:chExt cx="8723446" cy="2526049"/>
          </a:xfrm>
        </p:grpSpPr>
        <p:grpSp>
          <p:nvGrpSpPr>
            <p:cNvPr id="6" name="Grupo 5"/>
            <p:cNvGrpSpPr/>
            <p:nvPr/>
          </p:nvGrpSpPr>
          <p:grpSpPr>
            <a:xfrm>
              <a:off x="3127149" y="1996066"/>
              <a:ext cx="2387689" cy="663966"/>
              <a:chOff x="2488518" y="1996066"/>
              <a:chExt cx="2387689" cy="663966"/>
            </a:xfrm>
          </p:grpSpPr>
          <p:sp>
            <p:nvSpPr>
              <p:cNvPr id="21" name="Cheurón 20"/>
              <p:cNvSpPr/>
              <p:nvPr/>
            </p:nvSpPr>
            <p:spPr>
              <a:xfrm>
                <a:off x="2488518" y="1996066"/>
                <a:ext cx="2387689" cy="663966"/>
              </a:xfrm>
              <a:prstGeom prst="chevron">
                <a:avLst>
                  <a:gd name="adj" fmla="val 48640"/>
                </a:avLst>
              </a:prstGeom>
              <a:solidFill>
                <a:srgbClr val="0064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Cheurón 4"/>
              <p:cNvSpPr/>
              <p:nvPr/>
            </p:nvSpPr>
            <p:spPr>
              <a:xfrm>
                <a:off x="2689575" y="1996066"/>
                <a:ext cx="1985574" cy="66396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6008" tIns="22003" rIns="22003" bIns="22003" numCol="1" spcCol="1270" anchor="ctr" anchorCtr="0">
                <a:noAutofit/>
              </a:bodyPr>
              <a:lstStyle/>
              <a:p>
                <a:pPr algn="ctr" defTabSz="733428">
                  <a:lnSpc>
                    <a:spcPct val="90000"/>
                  </a:lnSpc>
                  <a:spcBef>
                    <a:spcPct val="0"/>
                  </a:spcBef>
                  <a:spcAft>
                    <a:spcPct val="35000"/>
                  </a:spcAft>
                </a:pPr>
                <a:r>
                  <a:rPr lang="es-PE" sz="1650" dirty="0"/>
                  <a:t>Planificación y formulación </a:t>
                </a:r>
              </a:p>
            </p:txBody>
          </p:sp>
        </p:grpSp>
        <p:grpSp>
          <p:nvGrpSpPr>
            <p:cNvPr id="7" name="Grupo 6"/>
            <p:cNvGrpSpPr/>
            <p:nvPr/>
          </p:nvGrpSpPr>
          <p:grpSpPr>
            <a:xfrm>
              <a:off x="5338388" y="1922864"/>
              <a:ext cx="2387689" cy="718647"/>
              <a:chOff x="2602565" y="-58058"/>
              <a:chExt cx="2889104" cy="763031"/>
            </a:xfrm>
          </p:grpSpPr>
          <p:sp>
            <p:nvSpPr>
              <p:cNvPr id="19" name="Cheurón 18"/>
              <p:cNvSpPr/>
              <p:nvPr/>
            </p:nvSpPr>
            <p:spPr>
              <a:xfrm>
                <a:off x="2602565" y="0"/>
                <a:ext cx="2889104" cy="704973"/>
              </a:xfrm>
              <a:prstGeom prst="chevron">
                <a:avLst>
                  <a:gd name="adj" fmla="val 43236"/>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urón 4"/>
              <p:cNvSpPr/>
              <p:nvPr/>
            </p:nvSpPr>
            <p:spPr>
              <a:xfrm>
                <a:off x="2993886" y="-58058"/>
                <a:ext cx="2184131" cy="704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08" tIns="22003" rIns="22003" bIns="22003" numCol="1" spcCol="1270" anchor="ctr" anchorCtr="0">
                <a:noAutofit/>
              </a:bodyPr>
              <a:lstStyle/>
              <a:p>
                <a:pPr algn="ctr" defTabSz="733428">
                  <a:lnSpc>
                    <a:spcPct val="90000"/>
                  </a:lnSpc>
                  <a:spcBef>
                    <a:spcPct val="0"/>
                  </a:spcBef>
                  <a:spcAft>
                    <a:spcPct val="35000"/>
                  </a:spcAft>
                </a:pPr>
                <a:r>
                  <a:rPr lang="es-PE" sz="1650" dirty="0"/>
                  <a:t>Aprobación</a:t>
                </a:r>
              </a:p>
            </p:txBody>
          </p:sp>
        </p:grpSp>
        <p:grpSp>
          <p:nvGrpSpPr>
            <p:cNvPr id="8" name="Grupo 7"/>
            <p:cNvGrpSpPr/>
            <p:nvPr/>
          </p:nvGrpSpPr>
          <p:grpSpPr>
            <a:xfrm>
              <a:off x="7553625" y="1930121"/>
              <a:ext cx="2387689" cy="711390"/>
              <a:chOff x="7205285" y="1930121"/>
              <a:chExt cx="2387689" cy="711390"/>
            </a:xfrm>
          </p:grpSpPr>
          <p:sp>
            <p:nvSpPr>
              <p:cNvPr id="17" name="Cheurón 16"/>
              <p:cNvSpPr/>
              <p:nvPr/>
            </p:nvSpPr>
            <p:spPr>
              <a:xfrm>
                <a:off x="7205285" y="1977545"/>
                <a:ext cx="2387689" cy="663966"/>
              </a:xfrm>
              <a:prstGeom prst="chevron">
                <a:avLst>
                  <a:gd name="adj" fmla="val 54045"/>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Cheurón 4"/>
              <p:cNvSpPr/>
              <p:nvPr/>
            </p:nvSpPr>
            <p:spPr>
              <a:xfrm>
                <a:off x="7351012" y="1930121"/>
                <a:ext cx="1985574" cy="66396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6008" tIns="22003" rIns="22003" bIns="22003" numCol="1" spcCol="1270" anchor="ctr" anchorCtr="0">
                <a:noAutofit/>
              </a:bodyPr>
              <a:lstStyle/>
              <a:p>
                <a:pPr algn="ctr" defTabSz="733428">
                  <a:lnSpc>
                    <a:spcPct val="90000"/>
                  </a:lnSpc>
                  <a:spcBef>
                    <a:spcPct val="0"/>
                  </a:spcBef>
                  <a:spcAft>
                    <a:spcPct val="35000"/>
                  </a:spcAft>
                </a:pPr>
                <a:r>
                  <a:rPr lang="es-PE" sz="1650" dirty="0"/>
                  <a:t>Ejecución</a:t>
                </a:r>
              </a:p>
            </p:txBody>
          </p:sp>
        </p:grpSp>
        <p:cxnSp>
          <p:nvCxnSpPr>
            <p:cNvPr id="9" name="Conector recto 8"/>
            <p:cNvCxnSpPr/>
            <p:nvPr/>
          </p:nvCxnSpPr>
          <p:spPr>
            <a:xfrm>
              <a:off x="3176350" y="2872793"/>
              <a:ext cx="8559389" cy="0"/>
            </a:xfrm>
            <a:prstGeom prst="line">
              <a:avLst/>
            </a:prstGeom>
            <a:ln w="63500">
              <a:solidFill>
                <a:schemeClr val="tx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grpSp>
          <p:nvGrpSpPr>
            <p:cNvPr id="10" name="Grupo 9"/>
            <p:cNvGrpSpPr/>
            <p:nvPr/>
          </p:nvGrpSpPr>
          <p:grpSpPr>
            <a:xfrm>
              <a:off x="9679969" y="1971940"/>
              <a:ext cx="2170626" cy="663966"/>
              <a:chOff x="-24364" y="0"/>
              <a:chExt cx="2626458" cy="704973"/>
            </a:xfrm>
          </p:grpSpPr>
          <p:sp>
            <p:nvSpPr>
              <p:cNvPr id="15" name="Cheurón 14"/>
              <p:cNvSpPr/>
              <p:nvPr/>
            </p:nvSpPr>
            <p:spPr>
              <a:xfrm>
                <a:off x="-24364" y="0"/>
                <a:ext cx="2626458" cy="704973"/>
              </a:xfrm>
              <a:prstGeom prst="chevron">
                <a:avLst>
                  <a:gd name="adj" fmla="val 54045"/>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Cheurón 4"/>
              <p:cNvSpPr/>
              <p:nvPr/>
            </p:nvSpPr>
            <p:spPr>
              <a:xfrm>
                <a:off x="354859" y="0"/>
                <a:ext cx="2184131" cy="704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08" tIns="22003" rIns="22003" bIns="22003" numCol="1" spcCol="1270" anchor="ctr" anchorCtr="0">
                <a:noAutofit/>
              </a:bodyPr>
              <a:lstStyle/>
              <a:p>
                <a:pPr algn="ctr" defTabSz="733428">
                  <a:lnSpc>
                    <a:spcPct val="90000"/>
                  </a:lnSpc>
                  <a:spcBef>
                    <a:spcPct val="0"/>
                  </a:spcBef>
                  <a:spcAft>
                    <a:spcPct val="35000"/>
                  </a:spcAft>
                </a:pPr>
                <a:r>
                  <a:rPr lang="es-PE" sz="1650" dirty="0"/>
                  <a:t>Evaluación</a:t>
                </a:r>
              </a:p>
            </p:txBody>
          </p:sp>
        </p:grpSp>
        <p:cxnSp>
          <p:nvCxnSpPr>
            <p:cNvPr id="11" name="Conector recto de flecha 10"/>
            <p:cNvCxnSpPr/>
            <p:nvPr/>
          </p:nvCxnSpPr>
          <p:spPr>
            <a:xfrm flipH="1">
              <a:off x="6542481" y="2625279"/>
              <a:ext cx="1" cy="18051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4396269" y="2643781"/>
              <a:ext cx="1" cy="18051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8736854" y="2633678"/>
              <a:ext cx="1" cy="18051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10766191" y="2633678"/>
              <a:ext cx="1" cy="18051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3" name="Tabla 22"/>
          <p:cNvGraphicFramePr>
            <a:graphicFrameLocks noGrp="1"/>
          </p:cNvGraphicFramePr>
          <p:nvPr>
            <p:extLst>
              <p:ext uri="{D42A27DB-BD31-4B8C-83A1-F6EECF244321}">
                <p14:modId xmlns:p14="http://schemas.microsoft.com/office/powerpoint/2010/main" val="1385654218"/>
              </p:ext>
            </p:extLst>
          </p:nvPr>
        </p:nvGraphicFramePr>
        <p:xfrm>
          <a:off x="1607689" y="3597255"/>
          <a:ext cx="8955792" cy="2271558"/>
        </p:xfrm>
        <a:graphic>
          <a:graphicData uri="http://schemas.openxmlformats.org/drawingml/2006/table">
            <a:tbl>
              <a:tblPr firstRow="1" bandRow="1">
                <a:tableStyleId>{616DA210-FB5B-4158-B5E0-FEB733F419BA}</a:tableStyleId>
              </a:tblPr>
              <a:tblGrid>
                <a:gridCol w="2591649">
                  <a:extLst>
                    <a:ext uri="{9D8B030D-6E8A-4147-A177-3AD203B41FA5}">
                      <a16:colId xmlns:a16="http://schemas.microsoft.com/office/drawing/2014/main" val="20000"/>
                    </a:ext>
                  </a:extLst>
                </a:gridCol>
                <a:gridCol w="1476388">
                  <a:extLst>
                    <a:ext uri="{9D8B030D-6E8A-4147-A177-3AD203B41FA5}">
                      <a16:colId xmlns:a16="http://schemas.microsoft.com/office/drawing/2014/main" val="20001"/>
                    </a:ext>
                  </a:extLst>
                </a:gridCol>
                <a:gridCol w="1808274">
                  <a:extLst>
                    <a:ext uri="{9D8B030D-6E8A-4147-A177-3AD203B41FA5}">
                      <a16:colId xmlns:a16="http://schemas.microsoft.com/office/drawing/2014/main" val="20002"/>
                    </a:ext>
                  </a:extLst>
                </a:gridCol>
                <a:gridCol w="1585032">
                  <a:extLst>
                    <a:ext uri="{9D8B030D-6E8A-4147-A177-3AD203B41FA5}">
                      <a16:colId xmlns:a16="http://schemas.microsoft.com/office/drawing/2014/main" val="20003"/>
                    </a:ext>
                  </a:extLst>
                </a:gridCol>
                <a:gridCol w="1494449">
                  <a:extLst>
                    <a:ext uri="{9D8B030D-6E8A-4147-A177-3AD203B41FA5}">
                      <a16:colId xmlns:a16="http://schemas.microsoft.com/office/drawing/2014/main" val="20004"/>
                    </a:ext>
                  </a:extLst>
                </a:gridCol>
              </a:tblGrid>
              <a:tr h="378593">
                <a:tc>
                  <a:txBody>
                    <a:bodyPr/>
                    <a:lstStyle/>
                    <a:p>
                      <a:r>
                        <a:rPr lang="es-PE" sz="1400" dirty="0"/>
                        <a:t>Responsables que intervienen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no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no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no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noFill/>
                  </a:tcPr>
                </a:tc>
                <a:extLst>
                  <a:ext uri="{0D108BD9-81ED-4DB2-BD59-A6C34878D82A}">
                    <a16:rowId xmlns:a16="http://schemas.microsoft.com/office/drawing/2014/main" val="10000"/>
                  </a:ext>
                </a:extLst>
              </a:tr>
              <a:tr h="378593">
                <a:tc>
                  <a:txBody>
                    <a:bodyPr/>
                    <a:lstStyle/>
                    <a:p>
                      <a:r>
                        <a:rPr lang="es-PE" sz="1400" kern="1200" dirty="0"/>
                        <a:t>Titular o funcionario delegado</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r>
                        <a:rPr lang="es-PE" sz="1400" b="1" dirty="0"/>
                        <a:t>X</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00B050"/>
                    </a:solidFill>
                  </a:tcPr>
                </a:tc>
                <a:tc>
                  <a:txBody>
                    <a:bodyPr/>
                    <a:lstStyle/>
                    <a:p>
                      <a:pPr algn="ctr"/>
                      <a:r>
                        <a:rPr lang="es-PE" sz="1400" b="1" dirty="0"/>
                        <a:t>X</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2">
                        <a:lumMod val="50000"/>
                      </a:schemeClr>
                    </a:solidFill>
                  </a:tcPr>
                </a:tc>
                <a:tc>
                  <a:txBody>
                    <a:bodyPr/>
                    <a:lstStyle/>
                    <a:p>
                      <a:pPr algn="ctr"/>
                      <a:r>
                        <a:rPr lang="es-PE" sz="1400" b="1" dirty="0"/>
                        <a:t>X</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1">
                        <a:lumMod val="75000"/>
                      </a:schemeClr>
                    </a:solidFill>
                  </a:tcPr>
                </a:tc>
                <a:tc>
                  <a:txBody>
                    <a:bodyPr/>
                    <a:lstStyle/>
                    <a:p>
                      <a:pPr algn="ctr"/>
                      <a:r>
                        <a:rPr lang="es-PE" sz="1400" b="1" dirty="0"/>
                        <a:t>X</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FF4F4F"/>
                    </a:solidFill>
                  </a:tcPr>
                </a:tc>
                <a:extLst>
                  <a:ext uri="{0D108BD9-81ED-4DB2-BD59-A6C34878D82A}">
                    <a16:rowId xmlns:a16="http://schemas.microsoft.com/office/drawing/2014/main" val="10001"/>
                  </a:ext>
                </a:extLst>
              </a:tr>
              <a:tr h="378593">
                <a:tc>
                  <a:txBody>
                    <a:bodyPr/>
                    <a:lstStyle/>
                    <a:p>
                      <a:r>
                        <a:rPr lang="es-PE" sz="1400" dirty="0" err="1"/>
                        <a:t>OEC</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r>
                        <a:rPr lang="es-PE" sz="1400" b="1"/>
                        <a:t>X</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00B050"/>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2">
                        <a:lumMod val="50000"/>
                      </a:schemeClr>
                    </a:solidFill>
                  </a:tcPr>
                </a:tc>
                <a:tc>
                  <a:txBody>
                    <a:bodyPr/>
                    <a:lstStyle/>
                    <a:p>
                      <a:pPr algn="ctr"/>
                      <a:r>
                        <a:rPr lang="es-PE" sz="1400" b="1" dirty="0"/>
                        <a:t>X</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1">
                        <a:lumMod val="75000"/>
                      </a:schemeClr>
                    </a:solidFill>
                  </a:tcPr>
                </a:tc>
                <a:tc>
                  <a:txBody>
                    <a:bodyPr/>
                    <a:lstStyle/>
                    <a:p>
                      <a:pPr algn="ctr"/>
                      <a:r>
                        <a:rPr lang="es-PE" sz="1400" b="1" dirty="0"/>
                        <a:t>X</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FF4F4F"/>
                    </a:solidFill>
                  </a:tcPr>
                </a:tc>
                <a:extLst>
                  <a:ext uri="{0D108BD9-81ED-4DB2-BD59-A6C34878D82A}">
                    <a16:rowId xmlns:a16="http://schemas.microsoft.com/office/drawing/2014/main" val="10002"/>
                  </a:ext>
                </a:extLst>
              </a:tr>
              <a:tr h="378593">
                <a:tc>
                  <a:txBody>
                    <a:bodyPr/>
                    <a:lstStyle/>
                    <a:p>
                      <a:r>
                        <a:rPr lang="es-PE" sz="1400" dirty="0"/>
                        <a:t>Área</a:t>
                      </a:r>
                      <a:r>
                        <a:rPr lang="es-PE" sz="1400" baseline="0" dirty="0"/>
                        <a:t> </a:t>
                      </a:r>
                      <a:r>
                        <a:rPr lang="es-PE" sz="1400" dirty="0"/>
                        <a:t>Usuaria</a:t>
                      </a:r>
                      <a:r>
                        <a:rPr lang="es-PE" sz="1400" baseline="0" dirty="0"/>
                        <a:t> </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r>
                        <a:rPr lang="es-PE" sz="1400" b="1"/>
                        <a:t>X</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00B050"/>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2">
                        <a:lumMod val="50000"/>
                      </a:schemeClr>
                    </a:solidFill>
                  </a:tcPr>
                </a:tc>
                <a:tc>
                  <a:txBody>
                    <a:bodyPr/>
                    <a:lstStyle/>
                    <a:p>
                      <a:pPr algn="ct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1">
                        <a:lumMod val="75000"/>
                      </a:schemeClr>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FF4F4F"/>
                    </a:solidFill>
                  </a:tcPr>
                </a:tc>
                <a:extLst>
                  <a:ext uri="{0D108BD9-81ED-4DB2-BD59-A6C34878D82A}">
                    <a16:rowId xmlns:a16="http://schemas.microsoft.com/office/drawing/2014/main" val="10003"/>
                  </a:ext>
                </a:extLst>
              </a:tr>
              <a:tr h="378593">
                <a:tc>
                  <a:txBody>
                    <a:bodyPr/>
                    <a:lstStyle/>
                    <a:p>
                      <a:r>
                        <a:rPr lang="es-PE" sz="1400" dirty="0"/>
                        <a:t>Oficina de Planeamiento</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r>
                        <a:rPr lang="es-PE" sz="1400" b="1"/>
                        <a:t>X</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00B050"/>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2">
                        <a:lumMod val="50000"/>
                      </a:schemeClr>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1">
                        <a:lumMod val="75000"/>
                      </a:schemeClr>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FF4F4F"/>
                    </a:solidFill>
                  </a:tcPr>
                </a:tc>
                <a:extLst>
                  <a:ext uri="{0D108BD9-81ED-4DB2-BD59-A6C34878D82A}">
                    <a16:rowId xmlns:a16="http://schemas.microsoft.com/office/drawing/2014/main" val="10004"/>
                  </a:ext>
                </a:extLst>
              </a:tr>
              <a:tr h="378593">
                <a:tc>
                  <a:txBody>
                    <a:bodyPr/>
                    <a:lstStyle/>
                    <a:p>
                      <a:r>
                        <a:rPr lang="es-PE" sz="1400" dirty="0"/>
                        <a:t>Oficina de Presupuesto</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4">
                        <a:lumMod val="60000"/>
                        <a:lumOff val="40000"/>
                      </a:schemeClr>
                    </a:solidFill>
                  </a:tcPr>
                </a:tc>
                <a:tc>
                  <a:txBody>
                    <a:bodyPr/>
                    <a:lstStyle/>
                    <a:p>
                      <a:pPr algn="ctr"/>
                      <a:r>
                        <a:rPr lang="es-PE" sz="1400" b="1" dirty="0"/>
                        <a:t>X</a:t>
                      </a:r>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00B050"/>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2">
                        <a:lumMod val="50000"/>
                      </a:schemeClr>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accent1">
                        <a:lumMod val="75000"/>
                      </a:schemeClr>
                    </a:solidFill>
                  </a:tcPr>
                </a:tc>
                <a:tc>
                  <a:txBody>
                    <a:bodyPr/>
                    <a:lstStyle/>
                    <a:p>
                      <a:endParaRPr lang="es-PE"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rgbClr val="FF4F4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06338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Requerimiento de Contratación</a:t>
            </a:r>
          </a:p>
        </p:txBody>
      </p:sp>
    </p:spTree>
    <p:extLst>
      <p:ext uri="{BB962C8B-B14F-4D97-AF65-F5344CB8AC3E}">
        <p14:creationId xmlns:p14="http://schemas.microsoft.com/office/powerpoint/2010/main" val="112374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8174" y="1273189"/>
            <a:ext cx="11430000" cy="1077218"/>
          </a:xfrm>
          <a:prstGeom prst="rect">
            <a:avLst/>
          </a:prstGeom>
        </p:spPr>
        <p:txBody>
          <a:bodyPr wrap="square">
            <a:spAutoFit/>
          </a:bodyPr>
          <a:lstStyle/>
          <a:p>
            <a:pPr algn="ctr"/>
            <a:r>
              <a:rPr lang="es-PE" sz="3200" dirty="0">
                <a:ea typeface="DotumChe" pitchFamily="49" charset="-127"/>
              </a:rPr>
              <a:t>Es el pedido de un bien, servicio u obra que realiza una dependencia usuaria para lograr sus metas institucionales.</a:t>
            </a:r>
            <a:endParaRPr lang="es-PE" sz="3200" dirty="0"/>
          </a:p>
        </p:txBody>
      </p:sp>
      <p:graphicFrame>
        <p:nvGraphicFramePr>
          <p:cNvPr id="12" name="8 Diagrama"/>
          <p:cNvGraphicFramePr/>
          <p:nvPr>
            <p:extLst>
              <p:ext uri="{D42A27DB-BD31-4B8C-83A1-F6EECF244321}">
                <p14:modId xmlns:p14="http://schemas.microsoft.com/office/powerpoint/2010/main" val="1314489299"/>
              </p:ext>
            </p:extLst>
          </p:nvPr>
        </p:nvGraphicFramePr>
        <p:xfrm>
          <a:off x="1396341" y="2522625"/>
          <a:ext cx="5858692" cy="3599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ángulo 16"/>
          <p:cNvSpPr/>
          <p:nvPr/>
        </p:nvSpPr>
        <p:spPr>
          <a:xfrm>
            <a:off x="1189383" y="4200885"/>
            <a:ext cx="2390398" cy="461665"/>
          </a:xfrm>
          <a:prstGeom prst="rect">
            <a:avLst/>
          </a:prstGeom>
        </p:spPr>
        <p:txBody>
          <a:bodyPr wrap="none">
            <a:spAutoFit/>
          </a:bodyPr>
          <a:lstStyle/>
          <a:p>
            <a:r>
              <a:rPr lang="es-ES" sz="2400" b="1" kern="0" dirty="0">
                <a:sym typeface="Arial"/>
              </a:rPr>
              <a:t>REQUERIMIENTO</a:t>
            </a:r>
            <a:endParaRPr lang="es-PE" dirty="0"/>
          </a:p>
        </p:txBody>
      </p:sp>
      <p:grpSp>
        <p:nvGrpSpPr>
          <p:cNvPr id="18" name="Grupo 17"/>
          <p:cNvGrpSpPr/>
          <p:nvPr/>
        </p:nvGrpSpPr>
        <p:grpSpPr>
          <a:xfrm>
            <a:off x="7293281" y="3226368"/>
            <a:ext cx="2176522" cy="1003920"/>
            <a:chOff x="3631" y="249939"/>
            <a:chExt cx="1587812" cy="952687"/>
          </a:xfrm>
          <a:scene3d>
            <a:camera prst="orthographicFront"/>
            <a:lightRig rig="chilly" dir="t"/>
          </a:scene3d>
        </p:grpSpPr>
        <p:sp>
          <p:nvSpPr>
            <p:cNvPr id="19" name="Rectángulo redondeado 18"/>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20" name="Rectángulo 19"/>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b="1" kern="0" dirty="0">
                  <a:solidFill>
                    <a:srgbClr val="FF0000"/>
                  </a:solidFill>
                  <a:latin typeface="Arial"/>
                  <a:sym typeface="Arial"/>
                </a:rPr>
                <a:t>Elaborado por el</a:t>
              </a:r>
            </a:p>
            <a:p>
              <a:pPr algn="ctr" defTabSz="630762">
                <a:lnSpc>
                  <a:spcPct val="90000"/>
                </a:lnSpc>
                <a:spcBef>
                  <a:spcPct val="0"/>
                </a:spcBef>
                <a:spcAft>
                  <a:spcPct val="35000"/>
                </a:spcAft>
                <a:buClr>
                  <a:srgbClr val="000000"/>
                </a:buClr>
                <a:defRPr/>
              </a:pPr>
              <a:r>
                <a:rPr lang="es-ES" b="1" kern="0" dirty="0">
                  <a:solidFill>
                    <a:srgbClr val="FF0000"/>
                  </a:solidFill>
                  <a:latin typeface="Arial"/>
                  <a:sym typeface="Arial"/>
                </a:rPr>
                <a:t>ÁREA USUARIA</a:t>
              </a:r>
            </a:p>
          </p:txBody>
        </p:sp>
      </p:grpSp>
      <p:sp>
        <p:nvSpPr>
          <p:cNvPr id="9" name="Título 1"/>
          <p:cNvSpPr>
            <a:spLocks noGrp="1"/>
          </p:cNvSpPr>
          <p:nvPr>
            <p:ph type="title"/>
          </p:nvPr>
        </p:nvSpPr>
        <p:spPr>
          <a:xfrm>
            <a:off x="2634456" y="190032"/>
            <a:ext cx="7315200" cy="1016000"/>
          </a:xfrm>
        </p:spPr>
        <p:txBody>
          <a:bodyPr/>
          <a:lstStyle/>
          <a:p>
            <a:pPr algn="ctr"/>
            <a:r>
              <a:rPr lang="es-PE" sz="4000" b="1" dirty="0">
                <a:solidFill>
                  <a:srgbClr val="0070C0"/>
                </a:solidFill>
              </a:rPr>
              <a:t>¿Qué es el requerimiento?</a:t>
            </a:r>
          </a:p>
        </p:txBody>
      </p:sp>
      <p:sp>
        <p:nvSpPr>
          <p:cNvPr id="2" name="Rectángulo 1"/>
          <p:cNvSpPr/>
          <p:nvPr/>
        </p:nvSpPr>
        <p:spPr>
          <a:xfrm>
            <a:off x="7291189" y="4431717"/>
            <a:ext cx="4280731" cy="1754326"/>
          </a:xfrm>
          <a:prstGeom prst="rect">
            <a:avLst/>
          </a:prstGeom>
        </p:spPr>
        <p:txBody>
          <a:bodyPr wrap="square">
            <a:spAutoFit/>
          </a:bodyPr>
          <a:lstStyle/>
          <a:p>
            <a:pPr algn="just"/>
            <a:r>
              <a:rPr lang="es-MX" dirty="0"/>
              <a:t>El área usuaria es la dependencia que </a:t>
            </a:r>
            <a:r>
              <a:rPr lang="es-MX" u="sng" dirty="0"/>
              <a:t>cuenta con los conocimientos técnicos </a:t>
            </a:r>
            <a:r>
              <a:rPr lang="es-MX" dirty="0"/>
              <a:t>necesarios para definir las características técnicas de los bienes, servicios y obras que se habrán de contratar. </a:t>
            </a:r>
          </a:p>
          <a:p>
            <a:pPr algn="just"/>
            <a:r>
              <a:rPr lang="es-MX" b="1" dirty="0"/>
              <a:t>OPINIÓN N° 002-2020/DTN</a:t>
            </a:r>
            <a:endParaRPr lang="en-US" b="1" dirty="0"/>
          </a:p>
        </p:txBody>
      </p:sp>
    </p:spTree>
    <p:extLst>
      <p:ext uri="{BB962C8B-B14F-4D97-AF65-F5344CB8AC3E}">
        <p14:creationId xmlns:p14="http://schemas.microsoft.com/office/powerpoint/2010/main" val="245236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7"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7763" y="34991"/>
            <a:ext cx="7741871" cy="1016000"/>
          </a:xfrm>
        </p:spPr>
        <p:txBody>
          <a:bodyPr>
            <a:noAutofit/>
          </a:bodyPr>
          <a:lstStyle/>
          <a:p>
            <a:r>
              <a:rPr lang="es-PE" sz="4000" u="sng" dirty="0">
                <a:solidFill>
                  <a:srgbClr val="FF0000"/>
                </a:solidFill>
              </a:rPr>
              <a:t>Determinación</a:t>
            </a:r>
            <a:r>
              <a:rPr lang="es-PE" sz="4000" u="sng" dirty="0"/>
              <a:t> del requerimiento</a:t>
            </a:r>
            <a:r>
              <a:rPr lang="es-PE" sz="4000" dirty="0"/>
              <a:t>:</a:t>
            </a:r>
          </a:p>
        </p:txBody>
      </p:sp>
      <p:grpSp>
        <p:nvGrpSpPr>
          <p:cNvPr id="18" name="Grupo 17"/>
          <p:cNvGrpSpPr/>
          <p:nvPr/>
        </p:nvGrpSpPr>
        <p:grpSpPr>
          <a:xfrm>
            <a:off x="5385646" y="966584"/>
            <a:ext cx="1801577" cy="776762"/>
            <a:chOff x="3631" y="249939"/>
            <a:chExt cx="1587812" cy="952687"/>
          </a:xfrm>
          <a:scene3d>
            <a:camera prst="orthographicFront"/>
            <a:lightRig rig="chilly" dir="t"/>
          </a:scene3d>
        </p:grpSpPr>
        <p:sp>
          <p:nvSpPr>
            <p:cNvPr id="19" name="Rectángulo redondeado 18"/>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20" name="Rectángulo 19"/>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1439" b="1" kern="0" dirty="0">
                  <a:solidFill>
                    <a:srgbClr val="002060"/>
                  </a:solidFill>
                  <a:latin typeface="Arial"/>
                  <a:sym typeface="Arial"/>
                </a:rPr>
                <a:t>ÁREA USUARIA</a:t>
              </a:r>
            </a:p>
          </p:txBody>
        </p:sp>
      </p:grpSp>
      <p:sp>
        <p:nvSpPr>
          <p:cNvPr id="7" name="Shape 111"/>
          <p:cNvSpPr txBox="1">
            <a:spLocks/>
          </p:cNvSpPr>
          <p:nvPr/>
        </p:nvSpPr>
        <p:spPr>
          <a:xfrm>
            <a:off x="2805234" y="2032645"/>
            <a:ext cx="3481200" cy="1146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s-PE" sz="1600" b="1" dirty="0">
                <a:highlight>
                  <a:srgbClr val="FF8700"/>
                </a:highlight>
              </a:rPr>
              <a:t>LA QUE REQUIERE</a:t>
            </a:r>
            <a:endParaRPr lang="es-PE" sz="1600" dirty="0">
              <a:highlight>
                <a:srgbClr val="FF8700"/>
              </a:highlight>
            </a:endParaRPr>
          </a:p>
          <a:p>
            <a:pPr marL="0" indent="0" algn="just">
              <a:buClr>
                <a:schemeClr val="dk1"/>
              </a:buClr>
              <a:buSzPts val="1100"/>
              <a:buNone/>
            </a:pPr>
            <a:r>
              <a:rPr lang="es-PE" sz="1600" dirty="0"/>
              <a:t>Dependencia cuyas necesidades pretenden ser atendidas con determinada contratación.</a:t>
            </a:r>
          </a:p>
          <a:p>
            <a:pPr marL="0" indent="0">
              <a:spcBef>
                <a:spcPts val="600"/>
              </a:spcBef>
              <a:buNone/>
            </a:pPr>
            <a:endParaRPr lang="es-PE" sz="1400" dirty="0"/>
          </a:p>
        </p:txBody>
      </p:sp>
      <p:sp>
        <p:nvSpPr>
          <p:cNvPr id="8" name="Shape 112"/>
          <p:cNvSpPr txBox="1">
            <a:spLocks/>
          </p:cNvSpPr>
          <p:nvPr/>
        </p:nvSpPr>
        <p:spPr>
          <a:xfrm>
            <a:off x="6502434" y="2043108"/>
            <a:ext cx="3877200" cy="124125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s-PE" sz="1600" b="1" dirty="0">
                <a:highlight>
                  <a:srgbClr val="FF8700"/>
                </a:highlight>
              </a:rPr>
              <a:t>LA QUE CANALIZA</a:t>
            </a:r>
            <a:endParaRPr lang="es-PE" sz="1600" dirty="0">
              <a:highlight>
                <a:srgbClr val="FF8700"/>
              </a:highlight>
            </a:endParaRPr>
          </a:p>
          <a:p>
            <a:pPr marL="0" indent="0" algn="just">
              <a:buNone/>
            </a:pPr>
            <a:r>
              <a:rPr lang="es-PE" sz="1600" dirty="0"/>
              <a:t>Dependencia que por su especialidad y funciones canaliza los requerimientos formulados por otras dependencias. </a:t>
            </a:r>
          </a:p>
        </p:txBody>
      </p:sp>
      <p:sp>
        <p:nvSpPr>
          <p:cNvPr id="9" name="Shape 113"/>
          <p:cNvSpPr txBox="1">
            <a:spLocks/>
          </p:cNvSpPr>
          <p:nvPr/>
        </p:nvSpPr>
        <p:spPr>
          <a:xfrm>
            <a:off x="800034" y="3050947"/>
            <a:ext cx="10972799" cy="1383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1000"/>
              </a:spcBef>
              <a:buNone/>
            </a:pPr>
            <a:r>
              <a:rPr lang="es-PE" sz="1600" b="1" dirty="0"/>
              <a:t>EJEMPLO</a:t>
            </a:r>
          </a:p>
          <a:p>
            <a:pPr marL="0" indent="0" algn="just">
              <a:spcBef>
                <a:spcPts val="1000"/>
              </a:spcBef>
              <a:buNone/>
            </a:pPr>
            <a:r>
              <a:rPr lang="es-PE" sz="1600" dirty="0"/>
              <a:t>La Oficina de Normalización Provisional (ONP) desea implementar un sistema informático a fin de administrar el registro de sus aportantes. Este requerimiento es planteado por la Dirección de Aportes y Pensiones, sin embargo acude al Área de Informática, para que determine las especificaciones técnicas debido a su conocimiento en el objeto de la contratación.</a:t>
            </a:r>
          </a:p>
          <a:p>
            <a:pPr marL="0" indent="0" algn="just">
              <a:spcBef>
                <a:spcPts val="1000"/>
              </a:spcBef>
              <a:buNone/>
            </a:pPr>
            <a:endParaRPr lang="es-PE" sz="1200" dirty="0"/>
          </a:p>
          <a:p>
            <a:pPr marL="0" indent="0" algn="just">
              <a:spcBef>
                <a:spcPts val="1000"/>
              </a:spcBef>
              <a:buClr>
                <a:schemeClr val="dk1"/>
              </a:buClr>
              <a:buSzPts val="1100"/>
              <a:buNone/>
            </a:pPr>
            <a:endParaRPr lang="es-PE" sz="1200" dirty="0"/>
          </a:p>
          <a:p>
            <a:pPr marL="0" indent="0" algn="just">
              <a:spcBef>
                <a:spcPts val="1000"/>
              </a:spcBef>
              <a:spcAft>
                <a:spcPts val="1000"/>
              </a:spcAft>
              <a:buNone/>
            </a:pPr>
            <a:endParaRPr lang="es-PE" sz="1200" dirty="0"/>
          </a:p>
        </p:txBody>
      </p:sp>
      <p:pic>
        <p:nvPicPr>
          <p:cNvPr id="10" name="Imagen 9"/>
          <p:cNvPicPr>
            <a:picLocks noChangeAspect="1"/>
          </p:cNvPicPr>
          <p:nvPr/>
        </p:nvPicPr>
        <p:blipFill>
          <a:blip r:embed="rId3"/>
          <a:stretch>
            <a:fillRect/>
          </a:stretch>
        </p:blipFill>
        <p:spPr>
          <a:xfrm>
            <a:off x="2794648" y="4496195"/>
            <a:ext cx="6602703" cy="1319522"/>
          </a:xfrm>
          <a:prstGeom prst="rect">
            <a:avLst/>
          </a:prstGeom>
        </p:spPr>
      </p:pic>
      <p:cxnSp>
        <p:nvCxnSpPr>
          <p:cNvPr id="11" name="Conector recto de flecha 10"/>
          <p:cNvCxnSpPr/>
          <p:nvPr/>
        </p:nvCxnSpPr>
        <p:spPr>
          <a:xfrm flipH="1">
            <a:off x="4434191" y="1594149"/>
            <a:ext cx="767115" cy="438497"/>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7355880" y="1474670"/>
            <a:ext cx="677031" cy="49185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0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704841" y="30120"/>
            <a:ext cx="7849118"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b="1" dirty="0">
                <a:solidFill>
                  <a:srgbClr val="0070C0"/>
                </a:solidFill>
              </a:rPr>
              <a:t>¿Qué debe contener  el requerimiento?</a:t>
            </a:r>
          </a:p>
        </p:txBody>
      </p:sp>
      <p:grpSp>
        <p:nvGrpSpPr>
          <p:cNvPr id="8" name="Grupo 7"/>
          <p:cNvGrpSpPr/>
          <p:nvPr/>
        </p:nvGrpSpPr>
        <p:grpSpPr>
          <a:xfrm>
            <a:off x="1013791" y="1409461"/>
            <a:ext cx="5029200" cy="928098"/>
            <a:chOff x="1508150" y="2403093"/>
            <a:chExt cx="5140493" cy="928098"/>
          </a:xfrm>
        </p:grpSpPr>
        <p:sp>
          <p:nvSpPr>
            <p:cNvPr id="9" name="Pentágono 8"/>
            <p:cNvSpPr/>
            <p:nvPr/>
          </p:nvSpPr>
          <p:spPr>
            <a:xfrm rot="10800000">
              <a:off x="1508150" y="2403093"/>
              <a:ext cx="5140493" cy="928098"/>
            </a:xfrm>
            <a:prstGeom prst="homePlate">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6930461"/>
                <a:satOff val="-31979"/>
                <a:lumOff val="1177"/>
                <a:alphaOff val="0"/>
              </a:schemeClr>
            </a:effectRef>
            <a:fontRef idx="minor">
              <a:schemeClr val="lt1"/>
            </a:fontRef>
          </p:style>
        </p:sp>
        <p:sp>
          <p:nvSpPr>
            <p:cNvPr id="10" name="Pentágono 4"/>
            <p:cNvSpPr txBox="1"/>
            <p:nvPr/>
          </p:nvSpPr>
          <p:spPr>
            <a:xfrm rot="21600000">
              <a:off x="1740174" y="2403093"/>
              <a:ext cx="4908469" cy="928098"/>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409266" tIns="60960" rIns="113792" bIns="60960" numCol="1" spcCol="1270" anchor="ctr" anchorCtr="0">
              <a:noAutofit/>
            </a:bodyPr>
            <a:lstStyle/>
            <a:p>
              <a:pPr algn="just"/>
              <a:r>
                <a:rPr lang="es-PE" altLang="es-PE" sz="2000" b="1" dirty="0">
                  <a:solidFill>
                    <a:schemeClr val="tx1"/>
                  </a:solidFill>
                </a:rPr>
                <a:t>Estar orientado </a:t>
              </a:r>
              <a:r>
                <a:rPr lang="en-US" sz="2000" b="1" dirty="0">
                  <a:solidFill>
                    <a:schemeClr val="tx1"/>
                  </a:solidFill>
                </a:rPr>
                <a:t>al cumplimiento </a:t>
              </a:r>
              <a:r>
                <a:rPr lang="es-MX" sz="2000" b="1" dirty="0">
                  <a:solidFill>
                    <a:schemeClr val="tx1"/>
                  </a:solidFill>
                </a:rPr>
                <a:t>de las </a:t>
              </a:r>
              <a:r>
                <a:rPr lang="es-MX" sz="2000" b="1" u="sng" dirty="0">
                  <a:solidFill>
                    <a:schemeClr val="tx1"/>
                  </a:solidFill>
                </a:rPr>
                <a:t>funciones de la Entidad</a:t>
              </a:r>
              <a:r>
                <a:rPr lang="es-MX" sz="2000" b="1" dirty="0">
                  <a:solidFill>
                    <a:schemeClr val="tx1"/>
                  </a:solidFill>
                </a:rPr>
                <a:t>.</a:t>
              </a:r>
              <a:r>
                <a:rPr lang="es-PE" altLang="es-PE" sz="2000" b="1" dirty="0">
                  <a:solidFill>
                    <a:schemeClr val="tx1"/>
                  </a:solidFill>
                </a:rPr>
                <a:t> </a:t>
              </a:r>
              <a:endParaRPr lang="es-PE" sz="2000" b="1" dirty="0">
                <a:solidFill>
                  <a:schemeClr val="tx1"/>
                </a:solidFill>
              </a:endParaRPr>
            </a:p>
          </p:txBody>
        </p:sp>
      </p:grpSp>
      <p:grpSp>
        <p:nvGrpSpPr>
          <p:cNvPr id="12" name="Grupo 11"/>
          <p:cNvGrpSpPr/>
          <p:nvPr/>
        </p:nvGrpSpPr>
        <p:grpSpPr>
          <a:xfrm>
            <a:off x="1014756" y="2781061"/>
            <a:ext cx="5029200" cy="928098"/>
            <a:chOff x="1508150" y="2403093"/>
            <a:chExt cx="5140493" cy="928098"/>
          </a:xfrm>
        </p:grpSpPr>
        <p:sp>
          <p:nvSpPr>
            <p:cNvPr id="13" name="Pentágono 12"/>
            <p:cNvSpPr/>
            <p:nvPr/>
          </p:nvSpPr>
          <p:spPr>
            <a:xfrm rot="10800000">
              <a:off x="1508150" y="2403093"/>
              <a:ext cx="5140493" cy="928098"/>
            </a:xfrm>
            <a:prstGeom prst="homePlate">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6930461"/>
                <a:satOff val="-31979"/>
                <a:lumOff val="1177"/>
                <a:alphaOff val="0"/>
              </a:schemeClr>
            </a:effectRef>
            <a:fontRef idx="minor">
              <a:schemeClr val="lt1"/>
            </a:fontRef>
          </p:style>
        </p:sp>
        <p:sp>
          <p:nvSpPr>
            <p:cNvPr id="14" name="Pentágono 4"/>
            <p:cNvSpPr txBox="1"/>
            <p:nvPr/>
          </p:nvSpPr>
          <p:spPr>
            <a:xfrm rot="21600000">
              <a:off x="1740174" y="2403093"/>
              <a:ext cx="4908469" cy="928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9266" tIns="60960" rIns="113792" bIns="60960" numCol="1" spcCol="1270" anchor="ctr" anchorCtr="0">
              <a:noAutofit/>
            </a:bodyPr>
            <a:lstStyle/>
            <a:p>
              <a:pPr algn="just"/>
              <a:r>
                <a:rPr lang="es-MX" altLang="es-PE" sz="2000" b="1" dirty="0">
                  <a:solidFill>
                    <a:schemeClr val="tx1"/>
                  </a:solidFill>
                </a:rPr>
                <a:t>Proporcionar </a:t>
              </a:r>
              <a:r>
                <a:rPr lang="es-MX" altLang="es-PE" sz="2000" b="1" u="sng" dirty="0">
                  <a:solidFill>
                    <a:schemeClr val="tx1"/>
                  </a:solidFill>
                </a:rPr>
                <a:t>acceso al proceso</a:t>
              </a:r>
              <a:r>
                <a:rPr lang="es-MX" altLang="es-PE" sz="2000" b="1" dirty="0">
                  <a:solidFill>
                    <a:schemeClr val="tx1"/>
                  </a:solidFill>
                </a:rPr>
                <a:t> en condiciones de igualdad, sin obstáculos ni direccionamiento.</a:t>
              </a:r>
              <a:endParaRPr lang="es-PE" sz="2000" b="1" dirty="0">
                <a:solidFill>
                  <a:schemeClr val="tx1"/>
                </a:solidFill>
              </a:endParaRPr>
            </a:p>
          </p:txBody>
        </p:sp>
      </p:grpSp>
      <p:grpSp>
        <p:nvGrpSpPr>
          <p:cNvPr id="15" name="Grupo 14"/>
          <p:cNvGrpSpPr/>
          <p:nvPr/>
        </p:nvGrpSpPr>
        <p:grpSpPr>
          <a:xfrm>
            <a:off x="1013791" y="4152660"/>
            <a:ext cx="5029200" cy="1828802"/>
            <a:chOff x="1508150" y="2403093"/>
            <a:chExt cx="5140493" cy="928098"/>
          </a:xfrm>
          <a:solidFill>
            <a:schemeClr val="accent6">
              <a:lumMod val="40000"/>
              <a:lumOff val="60000"/>
            </a:schemeClr>
          </a:solidFill>
        </p:grpSpPr>
        <p:sp>
          <p:nvSpPr>
            <p:cNvPr id="16" name="Pentágono 15"/>
            <p:cNvSpPr/>
            <p:nvPr/>
          </p:nvSpPr>
          <p:spPr>
            <a:xfrm rot="10800000">
              <a:off x="1508150" y="2403093"/>
              <a:ext cx="5140493" cy="928098"/>
            </a:xfrm>
            <a:prstGeom prst="homePlate">
              <a:avLst/>
            </a:prstGeom>
            <a:grpFill/>
          </p:spPr>
          <p:style>
            <a:lnRef idx="2">
              <a:schemeClr val="lt1">
                <a:hueOff val="0"/>
                <a:satOff val="0"/>
                <a:lumOff val="0"/>
                <a:alphaOff val="0"/>
              </a:schemeClr>
            </a:lnRef>
            <a:fillRef idx="1">
              <a:scrgbClr r="0" g="0" b="0"/>
            </a:fillRef>
            <a:effectRef idx="0">
              <a:schemeClr val="accent4">
                <a:hueOff val="6930461"/>
                <a:satOff val="-31979"/>
                <a:lumOff val="1177"/>
                <a:alphaOff val="0"/>
              </a:schemeClr>
            </a:effectRef>
            <a:fontRef idx="minor">
              <a:schemeClr val="lt1"/>
            </a:fontRef>
          </p:style>
        </p:sp>
        <p:sp>
          <p:nvSpPr>
            <p:cNvPr id="17" name="Pentágono 4"/>
            <p:cNvSpPr txBox="1"/>
            <p:nvPr/>
          </p:nvSpPr>
          <p:spPr>
            <a:xfrm>
              <a:off x="2015228" y="2403093"/>
              <a:ext cx="4633415" cy="9280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9266" tIns="60960" rIns="113792" bIns="60960" numCol="1" spcCol="1270" anchor="ctr" anchorCtr="0">
              <a:noAutofit/>
            </a:bodyPr>
            <a:lstStyle/>
            <a:p>
              <a:pPr algn="just"/>
              <a:r>
                <a:rPr lang="es-MX" altLang="es-PE" sz="2000" b="1" dirty="0">
                  <a:solidFill>
                    <a:schemeClr val="tx1"/>
                  </a:solidFill>
                </a:rPr>
                <a:t>Exigencias previstas en leyes, reglamentos técnicos, normas metrológicas y/o sanitarias que regulan el objeto de la contratación con </a:t>
              </a:r>
              <a:r>
                <a:rPr lang="es-MX" altLang="es-PE" sz="2000" b="1" u="sng" dirty="0">
                  <a:solidFill>
                    <a:schemeClr val="tx1"/>
                  </a:solidFill>
                </a:rPr>
                <a:t>carácter obligatorio</a:t>
              </a:r>
              <a:r>
                <a:rPr lang="es-MX" altLang="es-PE" sz="2000" b="1" dirty="0">
                  <a:solidFill>
                    <a:schemeClr val="tx1"/>
                  </a:solidFill>
                </a:rPr>
                <a:t>.</a:t>
              </a:r>
            </a:p>
          </p:txBody>
        </p:sp>
      </p:grpSp>
      <p:grpSp>
        <p:nvGrpSpPr>
          <p:cNvPr id="18" name="Grupo 17"/>
          <p:cNvGrpSpPr/>
          <p:nvPr/>
        </p:nvGrpSpPr>
        <p:grpSpPr>
          <a:xfrm>
            <a:off x="6653556" y="3834163"/>
            <a:ext cx="5029200" cy="928098"/>
            <a:chOff x="1508150" y="2403093"/>
            <a:chExt cx="5140493" cy="928098"/>
          </a:xfrm>
        </p:grpSpPr>
        <p:sp>
          <p:nvSpPr>
            <p:cNvPr id="19" name="Pentágono 18"/>
            <p:cNvSpPr/>
            <p:nvPr/>
          </p:nvSpPr>
          <p:spPr>
            <a:xfrm rot="10800000">
              <a:off x="1508150" y="2403093"/>
              <a:ext cx="5140493" cy="928098"/>
            </a:xfrm>
            <a:prstGeom prst="homePlate">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6930461"/>
                <a:satOff val="-31979"/>
                <a:lumOff val="1177"/>
                <a:alphaOff val="0"/>
              </a:schemeClr>
            </a:effectRef>
            <a:fontRef idx="minor">
              <a:schemeClr val="lt1"/>
            </a:fontRef>
          </p:style>
        </p:sp>
        <p:sp>
          <p:nvSpPr>
            <p:cNvPr id="20" name="Pentágono 4"/>
            <p:cNvSpPr txBox="1"/>
            <p:nvPr/>
          </p:nvSpPr>
          <p:spPr>
            <a:xfrm rot="21600000">
              <a:off x="1740174" y="2403093"/>
              <a:ext cx="4908469" cy="928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9266" tIns="60960" rIns="113792" bIns="60960" numCol="1" spcCol="1270" anchor="ctr" anchorCtr="0">
              <a:noAutofit/>
            </a:bodyPr>
            <a:lstStyle/>
            <a:p>
              <a:pPr lvl="0" algn="just"/>
              <a:r>
                <a:rPr lang="es-PE" sz="2000" b="1" dirty="0">
                  <a:solidFill>
                    <a:schemeClr val="tx1"/>
                  </a:solidFill>
                </a:rPr>
                <a:t>Contratación de carácter permanente, con provisión continua o periódica,          por el periodo </a:t>
              </a:r>
              <a:r>
                <a:rPr lang="es-PE" sz="2000" b="1" u="sng" dirty="0">
                  <a:solidFill>
                    <a:schemeClr val="tx1"/>
                  </a:solidFill>
                </a:rPr>
                <a:t>no menor a 01 año</a:t>
              </a:r>
              <a:r>
                <a:rPr lang="es-PE" sz="2000" b="1" dirty="0">
                  <a:solidFill>
                    <a:schemeClr val="tx1"/>
                  </a:solidFill>
                </a:rPr>
                <a:t>.</a:t>
              </a:r>
              <a:endParaRPr lang="es-ES" sz="2000" dirty="0">
                <a:solidFill>
                  <a:schemeClr val="tx1"/>
                </a:solidFill>
              </a:endParaRPr>
            </a:p>
          </p:txBody>
        </p:sp>
      </p:grpSp>
      <p:grpSp>
        <p:nvGrpSpPr>
          <p:cNvPr id="21" name="Grupo 20"/>
          <p:cNvGrpSpPr/>
          <p:nvPr/>
        </p:nvGrpSpPr>
        <p:grpSpPr>
          <a:xfrm>
            <a:off x="6652591" y="5067061"/>
            <a:ext cx="5029200" cy="912472"/>
            <a:chOff x="1508150" y="2403093"/>
            <a:chExt cx="5140493" cy="928098"/>
          </a:xfrm>
          <a:solidFill>
            <a:schemeClr val="accent6">
              <a:lumMod val="40000"/>
              <a:lumOff val="60000"/>
            </a:schemeClr>
          </a:solidFill>
        </p:grpSpPr>
        <p:sp>
          <p:nvSpPr>
            <p:cNvPr id="22" name="Pentágono 21"/>
            <p:cNvSpPr/>
            <p:nvPr/>
          </p:nvSpPr>
          <p:spPr>
            <a:xfrm rot="10800000">
              <a:off x="1508150" y="2403093"/>
              <a:ext cx="5140493" cy="928098"/>
            </a:xfrm>
            <a:prstGeom prst="homePlate">
              <a:avLst/>
            </a:prstGeom>
            <a:grpFill/>
          </p:spPr>
          <p:style>
            <a:lnRef idx="2">
              <a:schemeClr val="lt1">
                <a:hueOff val="0"/>
                <a:satOff val="0"/>
                <a:lumOff val="0"/>
                <a:alphaOff val="0"/>
              </a:schemeClr>
            </a:lnRef>
            <a:fillRef idx="1">
              <a:scrgbClr r="0" g="0" b="0"/>
            </a:fillRef>
            <a:effectRef idx="0">
              <a:schemeClr val="accent4">
                <a:hueOff val="6930461"/>
                <a:satOff val="-31979"/>
                <a:lumOff val="1177"/>
                <a:alphaOff val="0"/>
              </a:schemeClr>
            </a:effectRef>
            <a:fontRef idx="minor">
              <a:schemeClr val="lt1"/>
            </a:fontRef>
          </p:style>
        </p:sp>
        <p:sp>
          <p:nvSpPr>
            <p:cNvPr id="23" name="Pentágono 4"/>
            <p:cNvSpPr txBox="1"/>
            <p:nvPr/>
          </p:nvSpPr>
          <p:spPr>
            <a:xfrm>
              <a:off x="2015228" y="2519594"/>
              <a:ext cx="4633415" cy="69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9266" tIns="60960" rIns="113792" bIns="60960" numCol="1" spcCol="1270" anchor="ctr" anchorCtr="0">
              <a:noAutofit/>
            </a:bodyPr>
            <a:lstStyle/>
            <a:p>
              <a:pPr algn="just"/>
              <a:r>
                <a:rPr lang="es-MX" altLang="es-PE" sz="2000" b="1" dirty="0">
                  <a:solidFill>
                    <a:schemeClr val="tx1"/>
                  </a:solidFill>
                </a:rPr>
                <a:t>Precisar la necesidad de contar con </a:t>
              </a:r>
              <a:r>
                <a:rPr lang="es-MX" altLang="es-PE" sz="2000" b="1" u="sng" dirty="0">
                  <a:solidFill>
                    <a:schemeClr val="tx1"/>
                  </a:solidFill>
                </a:rPr>
                <a:t>prestaciones accesorias</a:t>
              </a:r>
              <a:r>
                <a:rPr lang="es-MX" altLang="es-PE" sz="2000" b="1" dirty="0">
                  <a:solidFill>
                    <a:schemeClr val="tx1"/>
                  </a:solidFill>
                </a:rPr>
                <a:t>.</a:t>
              </a:r>
            </a:p>
          </p:txBody>
        </p:sp>
      </p:grpSp>
      <p:pic>
        <p:nvPicPr>
          <p:cNvPr id="24" name="Imagen 23"/>
          <p:cNvPicPr>
            <a:picLocks noChangeAspect="1"/>
          </p:cNvPicPr>
          <p:nvPr/>
        </p:nvPicPr>
        <p:blipFill rotWithShape="1">
          <a:blip r:embed="rId3"/>
          <a:srcRect l="1186" t="1305" r="52780" b="37357"/>
          <a:stretch/>
        </p:blipFill>
        <p:spPr>
          <a:xfrm>
            <a:off x="7038100" y="1313060"/>
            <a:ext cx="4372021" cy="2368704"/>
          </a:xfrm>
          <a:prstGeom prst="rect">
            <a:avLst/>
          </a:prstGeom>
        </p:spPr>
      </p:pic>
    </p:spTree>
    <p:extLst>
      <p:ext uri="{BB962C8B-B14F-4D97-AF65-F5344CB8AC3E}">
        <p14:creationId xmlns:p14="http://schemas.microsoft.com/office/powerpoint/2010/main" val="37817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514082" y="159780"/>
            <a:ext cx="8915918"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b="1" dirty="0">
                <a:solidFill>
                  <a:srgbClr val="0070C0"/>
                </a:solidFill>
              </a:rPr>
              <a:t>¿Qué </a:t>
            </a:r>
            <a:r>
              <a:rPr lang="es-PE" b="1" u="sng" dirty="0">
                <a:solidFill>
                  <a:srgbClr val="FF0000"/>
                </a:solidFill>
              </a:rPr>
              <a:t>NO</a:t>
            </a:r>
            <a:r>
              <a:rPr lang="es-PE" b="1" dirty="0">
                <a:solidFill>
                  <a:srgbClr val="0070C0"/>
                </a:solidFill>
              </a:rPr>
              <a:t> debe contener  el requerimiento?</a:t>
            </a:r>
          </a:p>
        </p:txBody>
      </p:sp>
      <p:pic>
        <p:nvPicPr>
          <p:cNvPr id="8" name="Imagen 7"/>
          <p:cNvPicPr>
            <a:picLocks noChangeAspect="1"/>
          </p:cNvPicPr>
          <p:nvPr/>
        </p:nvPicPr>
        <p:blipFill>
          <a:blip r:embed="rId3"/>
          <a:stretch>
            <a:fillRect/>
          </a:stretch>
        </p:blipFill>
        <p:spPr>
          <a:xfrm>
            <a:off x="8001000" y="2035534"/>
            <a:ext cx="3429000" cy="3891677"/>
          </a:xfrm>
          <a:prstGeom prst="rect">
            <a:avLst/>
          </a:prstGeom>
        </p:spPr>
      </p:pic>
      <p:grpSp>
        <p:nvGrpSpPr>
          <p:cNvPr id="9" name="Grupo 8"/>
          <p:cNvGrpSpPr/>
          <p:nvPr/>
        </p:nvGrpSpPr>
        <p:grpSpPr>
          <a:xfrm>
            <a:off x="506896" y="1358395"/>
            <a:ext cx="4513770" cy="1279043"/>
            <a:chOff x="1440302" y="0"/>
            <a:chExt cx="4513770" cy="1279043"/>
          </a:xfrm>
        </p:grpSpPr>
        <p:sp>
          <p:nvSpPr>
            <p:cNvPr id="10" name="Pentágono 9"/>
            <p:cNvSpPr/>
            <p:nvPr/>
          </p:nvSpPr>
          <p:spPr>
            <a:xfrm rot="10800000">
              <a:off x="1440302" y="0"/>
              <a:ext cx="4513770" cy="1279043"/>
            </a:xfrm>
            <a:prstGeom prst="homePlate">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Pentágono 4"/>
            <p:cNvSpPr txBox="1"/>
            <p:nvPr/>
          </p:nvSpPr>
          <p:spPr>
            <a:xfrm rot="21600000">
              <a:off x="1760063" y="0"/>
              <a:ext cx="4194009" cy="1279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022" tIns="76200" rIns="142240" bIns="76200" numCol="1" spcCol="1270" anchor="ctr" anchorCtr="0">
              <a:noAutofit/>
            </a:bodyPr>
            <a:lstStyle/>
            <a:p>
              <a:pPr lvl="0" algn="ctr" defTabSz="889000">
                <a:lnSpc>
                  <a:spcPct val="90000"/>
                </a:lnSpc>
                <a:spcBef>
                  <a:spcPct val="0"/>
                </a:spcBef>
                <a:spcAft>
                  <a:spcPct val="35000"/>
                </a:spcAft>
              </a:pPr>
              <a:r>
                <a:rPr lang="es-PE" altLang="es-PE" sz="2000" b="1" kern="1200" dirty="0">
                  <a:solidFill>
                    <a:schemeClr val="tx1"/>
                  </a:solidFill>
                </a:rPr>
                <a:t>No incluir requisitos innecesarios que </a:t>
              </a:r>
              <a:r>
                <a:rPr lang="es-PE" altLang="es-PE" sz="2000" b="1" u="sng" kern="1200" dirty="0">
                  <a:solidFill>
                    <a:schemeClr val="tx1"/>
                  </a:solidFill>
                </a:rPr>
                <a:t>favorezcan a sector de mercado o determinado proveedor</a:t>
              </a:r>
              <a:r>
                <a:rPr lang="es-PE" altLang="es-PE" sz="2000" b="1" u="none" kern="1200" dirty="0">
                  <a:solidFill>
                    <a:schemeClr val="tx1"/>
                  </a:solidFill>
                </a:rPr>
                <a:t>.</a:t>
              </a:r>
              <a:endParaRPr lang="es-PE" altLang="es-PE" sz="2000" b="1" kern="1200" dirty="0">
                <a:solidFill>
                  <a:schemeClr val="tx1"/>
                </a:solidFill>
              </a:endParaRPr>
            </a:p>
          </p:txBody>
        </p:sp>
      </p:grpSp>
      <p:pic>
        <p:nvPicPr>
          <p:cNvPr id="12" name="Imagen 11"/>
          <p:cNvPicPr>
            <a:picLocks noChangeAspect="1"/>
          </p:cNvPicPr>
          <p:nvPr/>
        </p:nvPicPr>
        <p:blipFill>
          <a:blip r:embed="rId4"/>
          <a:stretch>
            <a:fillRect/>
          </a:stretch>
        </p:blipFill>
        <p:spPr>
          <a:xfrm>
            <a:off x="1649896" y="3002668"/>
            <a:ext cx="4517528" cy="1280271"/>
          </a:xfrm>
          <a:prstGeom prst="rect">
            <a:avLst/>
          </a:prstGeom>
        </p:spPr>
      </p:pic>
      <p:grpSp>
        <p:nvGrpSpPr>
          <p:cNvPr id="13" name="Grupo 12"/>
          <p:cNvGrpSpPr/>
          <p:nvPr/>
        </p:nvGrpSpPr>
        <p:grpSpPr>
          <a:xfrm>
            <a:off x="3155926" y="4648168"/>
            <a:ext cx="4513770" cy="1279043"/>
            <a:chOff x="1440302" y="0"/>
            <a:chExt cx="4513770" cy="1279043"/>
          </a:xfrm>
        </p:grpSpPr>
        <p:sp>
          <p:nvSpPr>
            <p:cNvPr id="14" name="Pentágono 13"/>
            <p:cNvSpPr/>
            <p:nvPr/>
          </p:nvSpPr>
          <p:spPr>
            <a:xfrm rot="10800000">
              <a:off x="1440302" y="0"/>
              <a:ext cx="4513770" cy="1279043"/>
            </a:xfrm>
            <a:prstGeom prst="homePlate">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5" name="Pentágono 4"/>
            <p:cNvSpPr txBox="1"/>
            <p:nvPr/>
          </p:nvSpPr>
          <p:spPr>
            <a:xfrm rot="21600000">
              <a:off x="1760063" y="0"/>
              <a:ext cx="4194009" cy="1279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022" tIns="76200" rIns="142240" bIns="76200" numCol="1" spcCol="1270" anchor="ctr" anchorCtr="0">
              <a:noAutofit/>
            </a:bodyPr>
            <a:lstStyle/>
            <a:p>
              <a:pPr lvl="0" algn="ctr" defTabSz="889000">
                <a:lnSpc>
                  <a:spcPct val="90000"/>
                </a:lnSpc>
                <a:spcBef>
                  <a:spcPct val="0"/>
                </a:spcBef>
                <a:spcAft>
                  <a:spcPct val="35000"/>
                </a:spcAft>
              </a:pPr>
              <a:r>
                <a:rPr lang="es-PE" altLang="es-PE" sz="2000" b="1" kern="1200" dirty="0">
                  <a:solidFill>
                    <a:schemeClr val="tx1"/>
                  </a:solidFill>
                </a:rPr>
                <a:t>No dividir la contratación en contrataciones menores.</a:t>
              </a:r>
            </a:p>
          </p:txBody>
        </p:sp>
      </p:grpSp>
    </p:spTree>
    <p:extLst>
      <p:ext uri="{BB962C8B-B14F-4D97-AF65-F5344CB8AC3E}">
        <p14:creationId xmlns:p14="http://schemas.microsoft.com/office/powerpoint/2010/main" val="1219535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737895" y="191482"/>
            <a:ext cx="9010892"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b="1" dirty="0">
                <a:solidFill>
                  <a:srgbClr val="0070C0"/>
                </a:solidFill>
              </a:rPr>
              <a:t>¿</a:t>
            </a:r>
            <a:r>
              <a:rPr lang="es-MX" b="1" dirty="0">
                <a:solidFill>
                  <a:srgbClr val="0070C0"/>
                </a:solidFill>
              </a:rPr>
              <a:t>Qué criterios generales deben guiar la formulación del requerimiento</a:t>
            </a:r>
            <a:r>
              <a:rPr lang="es-PE" b="1" dirty="0">
                <a:solidFill>
                  <a:srgbClr val="0070C0"/>
                </a:solidFill>
              </a:rPr>
              <a:t>?</a:t>
            </a:r>
          </a:p>
        </p:txBody>
      </p:sp>
      <p:sp>
        <p:nvSpPr>
          <p:cNvPr id="4" name="Rectángulo 3"/>
          <p:cNvSpPr/>
          <p:nvPr/>
        </p:nvSpPr>
        <p:spPr>
          <a:xfrm>
            <a:off x="2894133" y="1899815"/>
            <a:ext cx="8610600" cy="1015663"/>
          </a:xfrm>
          <a:prstGeom prst="rect">
            <a:avLst/>
          </a:prstGeom>
        </p:spPr>
        <p:txBody>
          <a:bodyPr wrap="square">
            <a:spAutoFit/>
          </a:bodyPr>
          <a:lstStyle/>
          <a:p>
            <a:pPr algn="just"/>
            <a:r>
              <a:rPr lang="es-MX" sz="2000" dirty="0"/>
              <a:t>Los requerimientos deben estar orientadas a satisfacer fines de interés público, reflejados en actividades previstas en el POI de la Entidad, así como las acciones y objetivos estratégicos del PEI. </a:t>
            </a:r>
            <a:endParaRPr lang="en-US" sz="2000" dirty="0"/>
          </a:p>
        </p:txBody>
      </p:sp>
      <p:sp>
        <p:nvSpPr>
          <p:cNvPr id="16" name="3 Rectángulo"/>
          <p:cNvSpPr/>
          <p:nvPr/>
        </p:nvSpPr>
        <p:spPr>
          <a:xfrm>
            <a:off x="523461" y="1924878"/>
            <a:ext cx="1905000" cy="990600"/>
          </a:xfrm>
          <a:prstGeom prst="rect">
            <a:avLst/>
          </a:prstGeom>
          <a:solidFill>
            <a:schemeClr val="accent1">
              <a:lumMod val="60000"/>
              <a:lumOff val="40000"/>
            </a:schemeClr>
          </a:solid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2000" b="1" dirty="0">
                <a:solidFill>
                  <a:srgbClr val="343433"/>
                </a:solidFill>
              </a:rPr>
              <a:t>FINALIDAD PÚBLICA</a:t>
            </a:r>
          </a:p>
        </p:txBody>
      </p:sp>
      <p:sp>
        <p:nvSpPr>
          <p:cNvPr id="17" name="3 Rectángulo"/>
          <p:cNvSpPr/>
          <p:nvPr/>
        </p:nvSpPr>
        <p:spPr>
          <a:xfrm>
            <a:off x="523461" y="3458099"/>
            <a:ext cx="1905000" cy="733961"/>
          </a:xfrm>
          <a:prstGeom prst="rect">
            <a:avLst/>
          </a:prstGeom>
          <a:solidFill>
            <a:schemeClr val="accent1">
              <a:lumMod val="60000"/>
              <a:lumOff val="40000"/>
            </a:schemeClr>
          </a:solid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2000" b="1" dirty="0">
                <a:solidFill>
                  <a:srgbClr val="343433"/>
                </a:solidFill>
              </a:rPr>
              <a:t>OBJETIVIDAD</a:t>
            </a:r>
          </a:p>
        </p:txBody>
      </p:sp>
      <p:sp>
        <p:nvSpPr>
          <p:cNvPr id="18" name="3 Rectángulo"/>
          <p:cNvSpPr/>
          <p:nvPr/>
        </p:nvSpPr>
        <p:spPr>
          <a:xfrm>
            <a:off x="523461" y="4734681"/>
            <a:ext cx="1905000" cy="713839"/>
          </a:xfrm>
          <a:prstGeom prst="rect">
            <a:avLst/>
          </a:prstGeom>
          <a:solidFill>
            <a:schemeClr val="accent1">
              <a:lumMod val="60000"/>
              <a:lumOff val="40000"/>
            </a:schemeClr>
          </a:solid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2000" b="1" dirty="0">
                <a:solidFill>
                  <a:srgbClr val="343433"/>
                </a:solidFill>
              </a:rPr>
              <a:t>RAZONABILIDAD</a:t>
            </a:r>
          </a:p>
        </p:txBody>
      </p:sp>
      <p:sp>
        <p:nvSpPr>
          <p:cNvPr id="5" name="Rectángulo 4"/>
          <p:cNvSpPr/>
          <p:nvPr/>
        </p:nvSpPr>
        <p:spPr>
          <a:xfrm>
            <a:off x="2894133" y="3253819"/>
            <a:ext cx="8610600" cy="1015663"/>
          </a:xfrm>
          <a:prstGeom prst="rect">
            <a:avLst/>
          </a:prstGeom>
        </p:spPr>
        <p:txBody>
          <a:bodyPr wrap="square">
            <a:spAutoFit/>
          </a:bodyPr>
          <a:lstStyle/>
          <a:p>
            <a:pPr algn="just"/>
            <a:r>
              <a:rPr lang="es-MX" sz="2000" dirty="0"/>
              <a:t>El requerimiento debe formularse de forma objetiva y precisa, proporcionando acceso en condiciones de igualdad al proceso de contratación y no tienen por efecto la creación de obstáculos que perjudiquen la competencia del mercado.</a:t>
            </a:r>
            <a:endParaRPr lang="en-US" sz="2000" dirty="0"/>
          </a:p>
        </p:txBody>
      </p:sp>
      <p:sp>
        <p:nvSpPr>
          <p:cNvPr id="6" name="Rectángulo 5"/>
          <p:cNvSpPr/>
          <p:nvPr/>
        </p:nvSpPr>
        <p:spPr>
          <a:xfrm>
            <a:off x="2894133" y="4607823"/>
            <a:ext cx="8610600" cy="1323439"/>
          </a:xfrm>
          <a:prstGeom prst="rect">
            <a:avLst/>
          </a:prstGeom>
        </p:spPr>
        <p:txBody>
          <a:bodyPr wrap="square">
            <a:spAutoFit/>
          </a:bodyPr>
          <a:lstStyle/>
          <a:p>
            <a:pPr algn="just"/>
            <a:r>
              <a:rPr lang="es-MX" sz="2000" dirty="0"/>
              <a:t>El requerimiento debe sujetarse a criterios razonables y congruentes, evitándose  exigencias y formalidades costosas, innecesarias, incongruentes o desproporcionadas así como adoptar prácticas que limiten o afecten la libre competencia de proveedores.</a:t>
            </a:r>
            <a:endParaRPr lang="en-US" sz="2000" dirty="0"/>
          </a:p>
        </p:txBody>
      </p:sp>
    </p:spTree>
    <p:extLst>
      <p:ext uri="{BB962C8B-B14F-4D97-AF65-F5344CB8AC3E}">
        <p14:creationId xmlns:p14="http://schemas.microsoft.com/office/powerpoint/2010/main" val="2152843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906339" y="390446"/>
            <a:ext cx="8772353"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b="1" dirty="0">
                <a:solidFill>
                  <a:srgbClr val="0070C0"/>
                </a:solidFill>
              </a:rPr>
              <a:t>¿</a:t>
            </a:r>
            <a:r>
              <a:rPr lang="es-MX" b="1" dirty="0">
                <a:solidFill>
                  <a:srgbClr val="0070C0"/>
                </a:solidFill>
              </a:rPr>
              <a:t>Qué criterios generales deben guiar la formulación del requerimiento</a:t>
            </a:r>
            <a:r>
              <a:rPr lang="es-PE" b="1" dirty="0">
                <a:solidFill>
                  <a:srgbClr val="0070C0"/>
                </a:solidFill>
              </a:rPr>
              <a:t>?</a:t>
            </a:r>
          </a:p>
        </p:txBody>
      </p:sp>
      <p:sp>
        <p:nvSpPr>
          <p:cNvPr id="20" name="3 Rectángulo"/>
          <p:cNvSpPr/>
          <p:nvPr/>
        </p:nvSpPr>
        <p:spPr>
          <a:xfrm>
            <a:off x="620339" y="2121728"/>
            <a:ext cx="1905000" cy="713839"/>
          </a:xfrm>
          <a:prstGeom prst="rect">
            <a:avLst/>
          </a:prstGeom>
          <a:solidFill>
            <a:schemeClr val="accent1">
              <a:lumMod val="60000"/>
              <a:lumOff val="40000"/>
            </a:schemeClr>
          </a:solid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2000" b="1" dirty="0">
                <a:solidFill>
                  <a:srgbClr val="343433"/>
                </a:solidFill>
              </a:rPr>
              <a:t>OPORTUNIDAD</a:t>
            </a:r>
          </a:p>
        </p:txBody>
      </p:sp>
      <p:sp>
        <p:nvSpPr>
          <p:cNvPr id="21" name="Rectángulo 20"/>
          <p:cNvSpPr/>
          <p:nvPr/>
        </p:nvSpPr>
        <p:spPr>
          <a:xfrm>
            <a:off x="2906339" y="1740728"/>
            <a:ext cx="8610600" cy="1938992"/>
          </a:xfrm>
          <a:prstGeom prst="rect">
            <a:avLst/>
          </a:prstGeom>
        </p:spPr>
        <p:txBody>
          <a:bodyPr wrap="square">
            <a:spAutoFit/>
          </a:bodyPr>
          <a:lstStyle/>
          <a:p>
            <a:pPr algn="just"/>
            <a:r>
              <a:rPr lang="es-MX" sz="2400" dirty="0"/>
              <a:t>Debe asegurarse la oportuna satisfacción de la necesidad de la Entidad, teniendo en cuenta los plazos para gestionar la contratación desde la formulación del requerimiento hasta el perfeccionamiento del contrato, en condiciones normales, de acuerdo al tipo de procedimiento. </a:t>
            </a:r>
            <a:endParaRPr lang="en-US" sz="2400" dirty="0"/>
          </a:p>
        </p:txBody>
      </p:sp>
      <p:sp>
        <p:nvSpPr>
          <p:cNvPr id="3" name="Rectángulo 2"/>
          <p:cNvSpPr/>
          <p:nvPr/>
        </p:nvSpPr>
        <p:spPr>
          <a:xfrm>
            <a:off x="772739" y="3902992"/>
            <a:ext cx="4975336" cy="461665"/>
          </a:xfrm>
          <a:prstGeom prst="rect">
            <a:avLst/>
          </a:prstGeom>
        </p:spPr>
        <p:txBody>
          <a:bodyPr wrap="none">
            <a:spAutoFit/>
          </a:bodyPr>
          <a:lstStyle/>
          <a:p>
            <a:r>
              <a:rPr lang="es-MX" sz="2400" b="1" dirty="0">
                <a:solidFill>
                  <a:srgbClr val="FF0000"/>
                </a:solidFill>
                <a:latin typeface="+mj-lt"/>
                <a:ea typeface="+mj-ea"/>
                <a:cs typeface="+mj-cs"/>
              </a:rPr>
              <a:t>¿Se puede modificar el requerimiento? </a:t>
            </a:r>
            <a:endParaRPr lang="en-US" sz="2400" b="1" dirty="0">
              <a:solidFill>
                <a:srgbClr val="FF0000"/>
              </a:solidFill>
              <a:latin typeface="+mj-lt"/>
              <a:ea typeface="+mj-ea"/>
              <a:cs typeface="+mj-cs"/>
            </a:endParaRPr>
          </a:p>
        </p:txBody>
      </p:sp>
      <p:grpSp>
        <p:nvGrpSpPr>
          <p:cNvPr id="14" name="Grupo 13"/>
          <p:cNvGrpSpPr/>
          <p:nvPr/>
        </p:nvGrpSpPr>
        <p:grpSpPr>
          <a:xfrm>
            <a:off x="3260407" y="4773128"/>
            <a:ext cx="2940968" cy="896381"/>
            <a:chOff x="3631" y="249939"/>
            <a:chExt cx="1587812" cy="952687"/>
          </a:xfrm>
          <a:scene3d>
            <a:camera prst="orthographicFront"/>
            <a:lightRig rig="chilly" dir="t"/>
          </a:scene3d>
        </p:grpSpPr>
        <p:sp>
          <p:nvSpPr>
            <p:cNvPr id="15" name="Rectángulo redondeado 14"/>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19" name="Rectángulo 18"/>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1600" b="1" kern="0" dirty="0">
                  <a:solidFill>
                    <a:srgbClr val="002060"/>
                  </a:solidFill>
                  <a:latin typeface="Arial"/>
                  <a:sym typeface="Arial"/>
                </a:rPr>
                <a:t>INDAGACIÓN DE MERCADO</a:t>
              </a:r>
            </a:p>
          </p:txBody>
        </p:sp>
      </p:grpSp>
      <p:grpSp>
        <p:nvGrpSpPr>
          <p:cNvPr id="22" name="Grupo 21"/>
          <p:cNvGrpSpPr/>
          <p:nvPr/>
        </p:nvGrpSpPr>
        <p:grpSpPr>
          <a:xfrm>
            <a:off x="7607762" y="4773127"/>
            <a:ext cx="2940968" cy="896381"/>
            <a:chOff x="3631" y="249939"/>
            <a:chExt cx="1587812" cy="952687"/>
          </a:xfrm>
          <a:scene3d>
            <a:camera prst="orthographicFront"/>
            <a:lightRig rig="chilly" dir="t"/>
          </a:scene3d>
        </p:grpSpPr>
        <p:sp>
          <p:nvSpPr>
            <p:cNvPr id="23" name="Rectángulo redondeado 22"/>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24" name="Rectángulo 23"/>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1600" b="1" kern="0" dirty="0">
                  <a:solidFill>
                    <a:srgbClr val="002060"/>
                  </a:solidFill>
                  <a:latin typeface="Arial"/>
                  <a:sym typeface="Arial"/>
                </a:rPr>
                <a:t>ABSOLUCIÓN DE CONSULTAS Y OBSERVACIONES</a:t>
              </a:r>
            </a:p>
          </p:txBody>
        </p:sp>
      </p:grpSp>
      <p:pic>
        <p:nvPicPr>
          <p:cNvPr id="8" name="Imagen 7"/>
          <p:cNvPicPr>
            <a:picLocks noChangeAspect="1"/>
          </p:cNvPicPr>
          <p:nvPr/>
        </p:nvPicPr>
        <p:blipFill rotWithShape="1">
          <a:blip r:embed="rId3"/>
          <a:srcRect l="1649" t="10439" r="47802" b="11905"/>
          <a:stretch/>
        </p:blipFill>
        <p:spPr>
          <a:xfrm>
            <a:off x="1004215" y="4325381"/>
            <a:ext cx="1521124" cy="1752600"/>
          </a:xfrm>
          <a:prstGeom prst="rect">
            <a:avLst/>
          </a:prstGeom>
        </p:spPr>
      </p:pic>
    </p:spTree>
    <p:extLst>
      <p:ext uri="{BB962C8B-B14F-4D97-AF65-F5344CB8AC3E}">
        <p14:creationId xmlns:p14="http://schemas.microsoft.com/office/powerpoint/2010/main" val="2841577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34362" y="266884"/>
            <a:ext cx="6123275" cy="1016000"/>
          </a:xfrm>
        </p:spPr>
        <p:txBody>
          <a:bodyPr>
            <a:normAutofit fontScale="90000"/>
          </a:bodyPr>
          <a:lstStyle/>
          <a:p>
            <a:r>
              <a:rPr lang="es-PE" sz="4000" u="sng" dirty="0">
                <a:solidFill>
                  <a:srgbClr val="FF0000"/>
                </a:solidFill>
              </a:rPr>
              <a:t>Conformación</a:t>
            </a:r>
            <a:r>
              <a:rPr lang="es-PE" sz="4000" u="sng" dirty="0"/>
              <a:t> del requerimiento</a:t>
            </a:r>
            <a:r>
              <a:rPr lang="es-PE" sz="4000" dirty="0"/>
              <a:t>:</a:t>
            </a:r>
          </a:p>
        </p:txBody>
      </p:sp>
      <p:grpSp>
        <p:nvGrpSpPr>
          <p:cNvPr id="18" name="Grupo 17"/>
          <p:cNvGrpSpPr/>
          <p:nvPr/>
        </p:nvGrpSpPr>
        <p:grpSpPr>
          <a:xfrm>
            <a:off x="8767634" y="295853"/>
            <a:ext cx="2940968" cy="896381"/>
            <a:chOff x="3631" y="249939"/>
            <a:chExt cx="1587812" cy="952687"/>
          </a:xfrm>
          <a:scene3d>
            <a:camera prst="orthographicFront"/>
            <a:lightRig rig="chilly" dir="t"/>
          </a:scene3d>
        </p:grpSpPr>
        <p:sp>
          <p:nvSpPr>
            <p:cNvPr id="19" name="Rectángulo redondeado 18"/>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20" name="Rectángulo 19"/>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2000" b="1" kern="0" dirty="0">
                  <a:solidFill>
                    <a:srgbClr val="002060"/>
                  </a:solidFill>
                  <a:latin typeface="Arial"/>
                  <a:sym typeface="Arial"/>
                </a:rPr>
                <a:t>1. CARACTERÍSTICAS TÉCNICAS</a:t>
              </a:r>
            </a:p>
          </p:txBody>
        </p:sp>
      </p:grpSp>
      <p:sp>
        <p:nvSpPr>
          <p:cNvPr id="30" name="object 2"/>
          <p:cNvSpPr/>
          <p:nvPr/>
        </p:nvSpPr>
        <p:spPr>
          <a:xfrm>
            <a:off x="590974" y="1482959"/>
            <a:ext cx="2140459" cy="766590"/>
          </a:xfrm>
          <a:prstGeom prst="rect">
            <a:avLst/>
          </a:prstGeom>
          <a:blipFill>
            <a:blip r:embed="rId3" cstate="print"/>
            <a:stretch>
              <a:fillRect/>
            </a:stretch>
          </a:blipFill>
        </p:spPr>
        <p:txBody>
          <a:bodyPr wrap="square" lIns="0" tIns="0" rIns="0" bIns="0" rtlCol="0"/>
          <a:lstStyle/>
          <a:p>
            <a:pPr>
              <a:buClr>
                <a:srgbClr val="000000"/>
              </a:buClr>
              <a:buFont typeface="Arial"/>
              <a:buNone/>
            </a:pPr>
            <a:endParaRPr kern="0">
              <a:solidFill>
                <a:srgbClr val="000000"/>
              </a:solidFill>
              <a:latin typeface="Arial"/>
              <a:cs typeface="Arial"/>
              <a:sym typeface="Arial"/>
            </a:endParaRPr>
          </a:p>
        </p:txBody>
      </p:sp>
      <p:sp>
        <p:nvSpPr>
          <p:cNvPr id="31" name="object 3"/>
          <p:cNvSpPr txBox="1"/>
          <p:nvPr/>
        </p:nvSpPr>
        <p:spPr>
          <a:xfrm>
            <a:off x="803294" y="1634296"/>
            <a:ext cx="1779484" cy="440986"/>
          </a:xfrm>
          <a:prstGeom prst="rect">
            <a:avLst/>
          </a:prstGeom>
        </p:spPr>
        <p:txBody>
          <a:bodyPr vert="horz" wrap="square" lIns="0" tIns="10001" rIns="0" bIns="0" rtlCol="0">
            <a:spAutoFit/>
          </a:bodyPr>
          <a:lstStyle/>
          <a:p>
            <a:pPr marL="9525" algn="ctr">
              <a:spcBef>
                <a:spcPts val="79"/>
              </a:spcBef>
              <a:buClr>
                <a:srgbClr val="000000"/>
              </a:buClr>
            </a:pPr>
            <a:r>
              <a:rPr lang="es-PE" sz="2800" b="1" kern="0" spc="-8" dirty="0">
                <a:solidFill>
                  <a:srgbClr val="000000"/>
                </a:solidFill>
                <a:cs typeface="Calibri"/>
                <a:sym typeface="Arial"/>
              </a:rPr>
              <a:t>BIENES</a:t>
            </a:r>
            <a:endParaRPr sz="2000" kern="0" dirty="0">
              <a:solidFill>
                <a:srgbClr val="000000"/>
              </a:solidFill>
              <a:cs typeface="Calibri"/>
              <a:sym typeface="Arial"/>
            </a:endParaRPr>
          </a:p>
        </p:txBody>
      </p:sp>
      <p:sp>
        <p:nvSpPr>
          <p:cNvPr id="32" name="object 2"/>
          <p:cNvSpPr/>
          <p:nvPr/>
        </p:nvSpPr>
        <p:spPr>
          <a:xfrm>
            <a:off x="590974" y="2930759"/>
            <a:ext cx="2140459" cy="766590"/>
          </a:xfrm>
          <a:prstGeom prst="rect">
            <a:avLst/>
          </a:prstGeom>
          <a:blipFill>
            <a:blip r:embed="rId3" cstate="print"/>
            <a:stretch>
              <a:fillRect/>
            </a:stretch>
          </a:blipFill>
        </p:spPr>
        <p:txBody>
          <a:bodyPr wrap="square" lIns="0" tIns="0" rIns="0" bIns="0" rtlCol="0"/>
          <a:lstStyle/>
          <a:p>
            <a:pPr>
              <a:buClr>
                <a:srgbClr val="000000"/>
              </a:buClr>
              <a:buFont typeface="Arial"/>
              <a:buNone/>
            </a:pPr>
            <a:endParaRPr kern="0">
              <a:solidFill>
                <a:srgbClr val="000000"/>
              </a:solidFill>
              <a:latin typeface="Arial"/>
              <a:cs typeface="Arial"/>
              <a:sym typeface="Arial"/>
            </a:endParaRPr>
          </a:p>
        </p:txBody>
      </p:sp>
      <p:sp>
        <p:nvSpPr>
          <p:cNvPr id="33" name="object 3"/>
          <p:cNvSpPr txBox="1"/>
          <p:nvPr/>
        </p:nvSpPr>
        <p:spPr>
          <a:xfrm>
            <a:off x="697065" y="3076010"/>
            <a:ext cx="1779484" cy="440986"/>
          </a:xfrm>
          <a:prstGeom prst="rect">
            <a:avLst/>
          </a:prstGeom>
        </p:spPr>
        <p:txBody>
          <a:bodyPr vert="horz" wrap="square" lIns="0" tIns="10001" rIns="0" bIns="0" rtlCol="0">
            <a:spAutoFit/>
          </a:bodyPr>
          <a:lstStyle/>
          <a:p>
            <a:pPr marL="9525" algn="ctr">
              <a:spcBef>
                <a:spcPts val="79"/>
              </a:spcBef>
              <a:buClr>
                <a:srgbClr val="000000"/>
              </a:buClr>
            </a:pPr>
            <a:r>
              <a:rPr lang="es-PE" sz="2800" b="1" kern="0" spc="-8" dirty="0">
                <a:solidFill>
                  <a:srgbClr val="000000"/>
                </a:solidFill>
                <a:cs typeface="Calibri"/>
                <a:sym typeface="Arial"/>
              </a:rPr>
              <a:t>SERVICIOS</a:t>
            </a:r>
            <a:endParaRPr sz="2000" kern="0" dirty="0">
              <a:solidFill>
                <a:srgbClr val="000000"/>
              </a:solidFill>
              <a:cs typeface="Calibri"/>
              <a:sym typeface="Arial"/>
            </a:endParaRPr>
          </a:p>
        </p:txBody>
      </p:sp>
      <p:sp>
        <p:nvSpPr>
          <p:cNvPr id="34" name="object 2"/>
          <p:cNvSpPr/>
          <p:nvPr/>
        </p:nvSpPr>
        <p:spPr>
          <a:xfrm>
            <a:off x="667175" y="4453742"/>
            <a:ext cx="2140459" cy="766590"/>
          </a:xfrm>
          <a:prstGeom prst="rect">
            <a:avLst/>
          </a:prstGeom>
          <a:blipFill>
            <a:blip r:embed="rId3" cstate="print"/>
            <a:stretch>
              <a:fillRect/>
            </a:stretch>
          </a:blipFill>
        </p:spPr>
        <p:txBody>
          <a:bodyPr wrap="square" lIns="0" tIns="0" rIns="0" bIns="0" rtlCol="0"/>
          <a:lstStyle/>
          <a:p>
            <a:pPr>
              <a:buClr>
                <a:srgbClr val="000000"/>
              </a:buClr>
              <a:buFont typeface="Arial"/>
              <a:buNone/>
            </a:pPr>
            <a:endParaRPr kern="0">
              <a:solidFill>
                <a:srgbClr val="000000"/>
              </a:solidFill>
              <a:latin typeface="Arial"/>
              <a:cs typeface="Arial"/>
              <a:sym typeface="Arial"/>
            </a:endParaRPr>
          </a:p>
        </p:txBody>
      </p:sp>
      <p:sp>
        <p:nvSpPr>
          <p:cNvPr id="35" name="object 3"/>
          <p:cNvSpPr txBox="1"/>
          <p:nvPr/>
        </p:nvSpPr>
        <p:spPr>
          <a:xfrm>
            <a:off x="834149" y="4616544"/>
            <a:ext cx="1779484" cy="440986"/>
          </a:xfrm>
          <a:prstGeom prst="rect">
            <a:avLst/>
          </a:prstGeom>
        </p:spPr>
        <p:txBody>
          <a:bodyPr vert="horz" wrap="square" lIns="0" tIns="10001" rIns="0" bIns="0" rtlCol="0">
            <a:spAutoFit/>
          </a:bodyPr>
          <a:lstStyle/>
          <a:p>
            <a:pPr marL="9525" algn="ctr">
              <a:spcBef>
                <a:spcPts val="79"/>
              </a:spcBef>
              <a:buClr>
                <a:srgbClr val="000000"/>
              </a:buClr>
            </a:pPr>
            <a:r>
              <a:rPr lang="es-PE" sz="2800" b="1" kern="0" spc="-8" dirty="0">
                <a:solidFill>
                  <a:srgbClr val="000000"/>
                </a:solidFill>
                <a:cs typeface="Calibri"/>
                <a:sym typeface="Arial"/>
              </a:rPr>
              <a:t>OBRAS</a:t>
            </a:r>
            <a:endParaRPr sz="2000" kern="0" dirty="0">
              <a:solidFill>
                <a:srgbClr val="000000"/>
              </a:solidFill>
              <a:cs typeface="Calibri"/>
              <a:sym typeface="Arial"/>
            </a:endParaRPr>
          </a:p>
        </p:txBody>
      </p:sp>
      <p:sp>
        <p:nvSpPr>
          <p:cNvPr id="17" name="12 Rectángulo redondeado"/>
          <p:cNvSpPr/>
          <p:nvPr/>
        </p:nvSpPr>
        <p:spPr>
          <a:xfrm>
            <a:off x="1770089" y="2109558"/>
            <a:ext cx="2058073" cy="570484"/>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400" kern="0" dirty="0">
                <a:solidFill>
                  <a:srgbClr val="000000"/>
                </a:solidFill>
                <a:latin typeface="Arial"/>
                <a:sym typeface="Arial"/>
              </a:rPr>
              <a:t>ESPECIFICACIONES TÉCNICAS</a:t>
            </a:r>
          </a:p>
        </p:txBody>
      </p:sp>
      <p:sp>
        <p:nvSpPr>
          <p:cNvPr id="21" name="12 Rectángulo redondeado"/>
          <p:cNvSpPr/>
          <p:nvPr/>
        </p:nvSpPr>
        <p:spPr>
          <a:xfrm>
            <a:off x="1963264" y="3477237"/>
            <a:ext cx="2140459" cy="570484"/>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400" kern="0" dirty="0">
                <a:solidFill>
                  <a:srgbClr val="000000"/>
                </a:solidFill>
                <a:latin typeface="Arial"/>
                <a:sym typeface="Arial"/>
              </a:rPr>
              <a:t>TÉRMINOS DE REFERENCIA</a:t>
            </a:r>
          </a:p>
        </p:txBody>
      </p:sp>
      <p:sp>
        <p:nvSpPr>
          <p:cNvPr id="22" name="12 Rectángulo redondeado"/>
          <p:cNvSpPr/>
          <p:nvPr/>
        </p:nvSpPr>
        <p:spPr>
          <a:xfrm>
            <a:off x="2191175" y="4935090"/>
            <a:ext cx="2140459" cy="570484"/>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400" kern="0" dirty="0">
                <a:solidFill>
                  <a:srgbClr val="000000"/>
                </a:solidFill>
                <a:latin typeface="Arial"/>
                <a:sym typeface="Arial"/>
              </a:rPr>
              <a:t>EXPEDIENTE TÉCNICO DE OBRA</a:t>
            </a:r>
          </a:p>
        </p:txBody>
      </p:sp>
      <p:sp>
        <p:nvSpPr>
          <p:cNvPr id="3" name="Rectángulo 2"/>
          <p:cNvSpPr/>
          <p:nvPr/>
        </p:nvSpPr>
        <p:spPr>
          <a:xfrm>
            <a:off x="4331633" y="1482622"/>
            <a:ext cx="7284205"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latin typeface="Helvetica" panose="020B0604020202020204" pitchFamily="34" charset="0"/>
              </a:rPr>
              <a:t>Descripción de las </a:t>
            </a:r>
            <a:r>
              <a:rPr lang="es-MX" b="1" dirty="0">
                <a:latin typeface="Helvetica" panose="020B0604020202020204" pitchFamily="34" charset="0"/>
              </a:rPr>
              <a:t>características técnicas y/o requisitos funcionales </a:t>
            </a:r>
            <a:r>
              <a:rPr lang="es-MX" dirty="0">
                <a:latin typeface="Helvetica" panose="020B0604020202020204" pitchFamily="34" charset="0"/>
              </a:rPr>
              <a:t>del bien a ser contratado. Incluye las cantidades, calidades y las condiciones bajo las que se ejecutan las obligaciones.</a:t>
            </a:r>
            <a:endParaRPr lang="en-US" dirty="0"/>
          </a:p>
        </p:txBody>
      </p:sp>
      <p:sp>
        <p:nvSpPr>
          <p:cNvPr id="4" name="Rectángulo 3"/>
          <p:cNvSpPr/>
          <p:nvPr/>
        </p:nvSpPr>
        <p:spPr>
          <a:xfrm>
            <a:off x="4331632" y="3015572"/>
            <a:ext cx="7284205"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latin typeface="Helvetica" panose="020B0604020202020204" pitchFamily="34" charset="0"/>
              </a:rPr>
              <a:t>Descripción de las </a:t>
            </a:r>
            <a:r>
              <a:rPr lang="es-MX" b="1" dirty="0">
                <a:latin typeface="Helvetica" panose="020B0604020202020204" pitchFamily="34" charset="0"/>
              </a:rPr>
              <a:t>características técnicas y las condiciones en que se ejecuta la contratación </a:t>
            </a:r>
            <a:r>
              <a:rPr lang="es-MX" dirty="0">
                <a:latin typeface="Helvetica" panose="020B0604020202020204" pitchFamily="34" charset="0"/>
              </a:rPr>
              <a:t>de servicios en general, consultoría en general y consultoría de obra. </a:t>
            </a:r>
            <a:endParaRPr lang="en-US" dirty="0"/>
          </a:p>
        </p:txBody>
      </p:sp>
      <p:sp>
        <p:nvSpPr>
          <p:cNvPr id="5" name="Rectángulo 4"/>
          <p:cNvSpPr/>
          <p:nvPr/>
        </p:nvSpPr>
        <p:spPr>
          <a:xfrm>
            <a:off x="4331632" y="4229290"/>
            <a:ext cx="7284205"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latin typeface="Helvetica" panose="020B0604020202020204" pitchFamily="34" charset="0"/>
              </a:rPr>
              <a:t>El </a:t>
            </a:r>
            <a:r>
              <a:rPr lang="en-US" b="1" dirty="0" err="1">
                <a:latin typeface="Helvetica" panose="020B0604020202020204" pitchFamily="34" charset="0"/>
              </a:rPr>
              <a:t>conjunto</a:t>
            </a:r>
            <a:r>
              <a:rPr lang="en-US" b="1" dirty="0">
                <a:latin typeface="Helvetica" panose="020B0604020202020204" pitchFamily="34" charset="0"/>
              </a:rPr>
              <a:t> de </a:t>
            </a:r>
            <a:r>
              <a:rPr lang="en-US" b="1" dirty="0" err="1">
                <a:latin typeface="Helvetica" panose="020B0604020202020204" pitchFamily="34" charset="0"/>
              </a:rPr>
              <a:t>documentos</a:t>
            </a:r>
            <a:r>
              <a:rPr lang="en-US" b="1" dirty="0">
                <a:latin typeface="Helvetica" panose="020B0604020202020204" pitchFamily="34" charset="0"/>
              </a:rPr>
              <a:t> </a:t>
            </a:r>
            <a:r>
              <a:rPr lang="en-US" dirty="0">
                <a:latin typeface="Helvetica" panose="020B0604020202020204" pitchFamily="34" charset="0"/>
              </a:rPr>
              <a:t>que </a:t>
            </a:r>
            <a:r>
              <a:rPr lang="en-US" dirty="0" err="1">
                <a:latin typeface="Helvetica" panose="020B0604020202020204" pitchFamily="34" charset="0"/>
              </a:rPr>
              <a:t>comprende</a:t>
            </a:r>
            <a:r>
              <a:rPr lang="en-US" dirty="0">
                <a:latin typeface="Helvetica" panose="020B0604020202020204" pitchFamily="34" charset="0"/>
              </a:rPr>
              <a:t>: </a:t>
            </a:r>
            <a:r>
              <a:rPr lang="en-US" dirty="0" err="1">
                <a:latin typeface="Helvetica" panose="020B0604020202020204" pitchFamily="34" charset="0"/>
              </a:rPr>
              <a:t>memoria</a:t>
            </a:r>
            <a:r>
              <a:rPr lang="en-US" dirty="0">
                <a:latin typeface="Helvetica" panose="020B0604020202020204" pitchFamily="34" charset="0"/>
              </a:rPr>
              <a:t> </a:t>
            </a:r>
            <a:r>
              <a:rPr lang="en-US" dirty="0" err="1">
                <a:latin typeface="Helvetica" panose="020B0604020202020204" pitchFamily="34" charset="0"/>
              </a:rPr>
              <a:t>descriptiva</a:t>
            </a:r>
            <a:r>
              <a:rPr lang="en-US" dirty="0">
                <a:latin typeface="Helvetica" panose="020B0604020202020204" pitchFamily="34" charset="0"/>
              </a:rPr>
              <a:t>, </a:t>
            </a:r>
            <a:r>
              <a:rPr lang="es-MX" dirty="0">
                <a:latin typeface="Helvetica" panose="020B0604020202020204" pitchFamily="34" charset="0"/>
              </a:rPr>
              <a:t>especificaciones técnicas, planos de ejecución de obra, </a:t>
            </a:r>
            <a:r>
              <a:rPr lang="es-MX" dirty="0" err="1">
                <a:latin typeface="Helvetica" panose="020B0604020202020204" pitchFamily="34" charset="0"/>
              </a:rPr>
              <a:t>metrados</a:t>
            </a:r>
            <a:r>
              <a:rPr lang="es-MX" dirty="0">
                <a:latin typeface="Helvetica" panose="020B0604020202020204" pitchFamily="34" charset="0"/>
              </a:rPr>
              <a:t>, presupuesto de obra, fecha de determinación del presupuesto de obra, análisis de precios, calendario de avance de obra valorizado, fórmulas polinómicas y, si el caso lo requiere, estudio de suelos, estudio geológico, de impacto ambiental u otros complementarios.</a:t>
            </a:r>
            <a:endParaRPr lang="en-US" dirty="0"/>
          </a:p>
        </p:txBody>
      </p:sp>
    </p:spTree>
    <p:extLst>
      <p:ext uri="{BB962C8B-B14F-4D97-AF65-F5344CB8AC3E}">
        <p14:creationId xmlns:p14="http://schemas.microsoft.com/office/powerpoint/2010/main" val="133196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7"/>
          <p:cNvGraphicFramePr>
            <a:graphicFrameLocks noGrp="1"/>
          </p:cNvGraphicFramePr>
          <p:nvPr>
            <p:ph idx="1"/>
            <p:extLst>
              <p:ext uri="{D42A27DB-BD31-4B8C-83A1-F6EECF244321}">
                <p14:modId xmlns:p14="http://schemas.microsoft.com/office/powerpoint/2010/main" val="3039855104"/>
              </p:ext>
            </p:extLst>
          </p:nvPr>
        </p:nvGraphicFramePr>
        <p:xfrm>
          <a:off x="2176895" y="290883"/>
          <a:ext cx="8229600" cy="4823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Marcador de contenido"/>
          <p:cNvSpPr txBox="1">
            <a:spLocks/>
          </p:cNvSpPr>
          <p:nvPr/>
        </p:nvSpPr>
        <p:spPr bwMode="auto">
          <a:xfrm>
            <a:off x="2690427" y="4523550"/>
            <a:ext cx="35290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defRPr/>
            </a:pPr>
            <a:r>
              <a:rPr lang="es-PE" sz="1800" b="1" dirty="0"/>
              <a:t>¿Qué insumos requiero?</a:t>
            </a:r>
          </a:p>
          <a:p>
            <a:pPr marL="0" indent="0" algn="just" eaLnBrk="1" hangingPunct="1">
              <a:buNone/>
              <a:defRPr/>
            </a:pPr>
            <a:endParaRPr lang="es-PE" sz="2200" dirty="0"/>
          </a:p>
          <a:p>
            <a:pPr algn="just" eaLnBrk="1" hangingPunct="1">
              <a:buFont typeface="Wingdings" panose="05000000000000000000" pitchFamily="2" charset="2"/>
              <a:buChar char="§"/>
              <a:defRPr/>
            </a:pPr>
            <a:endParaRPr lang="es-PE" sz="2200" dirty="0"/>
          </a:p>
          <a:p>
            <a:pPr algn="just" eaLnBrk="1" hangingPunct="1">
              <a:buFont typeface="Wingdings" panose="05000000000000000000" pitchFamily="2" charset="2"/>
              <a:buChar char="§"/>
              <a:defRPr/>
            </a:pPr>
            <a:endParaRPr lang="es-PE" sz="2200" dirty="0"/>
          </a:p>
          <a:p>
            <a:pPr algn="just" eaLnBrk="1" hangingPunct="1">
              <a:buFont typeface="Wingdings" panose="05000000000000000000" pitchFamily="2" charset="2"/>
              <a:buChar char="§"/>
              <a:defRPr/>
            </a:pPr>
            <a:endParaRPr lang="es-PE" sz="2200" dirty="0"/>
          </a:p>
          <a:p>
            <a:pPr marL="0" indent="0" algn="ctr" eaLnBrk="1" hangingPunct="1">
              <a:buNone/>
              <a:defRPr/>
            </a:pPr>
            <a:endParaRPr lang="es-PE" altLang="es-PE" sz="2600" b="1" dirty="0"/>
          </a:p>
        </p:txBody>
      </p:sp>
      <p:sp>
        <p:nvSpPr>
          <p:cNvPr id="6" name="2 Marcador de contenido"/>
          <p:cNvSpPr txBox="1">
            <a:spLocks/>
          </p:cNvSpPr>
          <p:nvPr/>
        </p:nvSpPr>
        <p:spPr bwMode="auto">
          <a:xfrm>
            <a:off x="6489315" y="4561650"/>
            <a:ext cx="35274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defRPr/>
            </a:pPr>
            <a:r>
              <a:rPr lang="es-PE" sz="1800" b="1" dirty="0"/>
              <a:t>¿Qué insumos requiero?</a:t>
            </a:r>
          </a:p>
          <a:p>
            <a:pPr marL="0" indent="0" algn="just" eaLnBrk="1" hangingPunct="1">
              <a:buNone/>
              <a:defRPr/>
            </a:pPr>
            <a:endParaRPr lang="es-PE" sz="2200" dirty="0"/>
          </a:p>
          <a:p>
            <a:pPr algn="just" eaLnBrk="1" hangingPunct="1">
              <a:buFont typeface="Wingdings" panose="05000000000000000000" pitchFamily="2" charset="2"/>
              <a:buChar char="§"/>
              <a:defRPr/>
            </a:pPr>
            <a:endParaRPr lang="es-PE" sz="2200" dirty="0"/>
          </a:p>
          <a:p>
            <a:pPr algn="just" eaLnBrk="1" hangingPunct="1">
              <a:buFont typeface="Wingdings" panose="05000000000000000000" pitchFamily="2" charset="2"/>
              <a:buChar char="§"/>
              <a:defRPr/>
            </a:pPr>
            <a:endParaRPr lang="es-PE" sz="2200" dirty="0"/>
          </a:p>
          <a:p>
            <a:pPr algn="just" eaLnBrk="1" hangingPunct="1">
              <a:buFont typeface="Wingdings" panose="05000000000000000000" pitchFamily="2" charset="2"/>
              <a:buChar char="§"/>
              <a:defRPr/>
            </a:pPr>
            <a:endParaRPr lang="es-PE" sz="2200" dirty="0"/>
          </a:p>
          <a:p>
            <a:pPr marL="0" indent="0" algn="ctr" eaLnBrk="1" hangingPunct="1">
              <a:buNone/>
              <a:defRPr/>
            </a:pPr>
            <a:endParaRPr lang="es-PE" altLang="es-PE" sz="2600" b="1" dirty="0"/>
          </a:p>
        </p:txBody>
      </p:sp>
      <p:sp>
        <p:nvSpPr>
          <p:cNvPr id="7" name="Flecha abajo 8"/>
          <p:cNvSpPr/>
          <p:nvPr/>
        </p:nvSpPr>
        <p:spPr>
          <a:xfrm>
            <a:off x="4208076" y="4421950"/>
            <a:ext cx="304800" cy="185737"/>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PE"/>
          </a:p>
        </p:txBody>
      </p:sp>
      <p:sp>
        <p:nvSpPr>
          <p:cNvPr id="8" name="Flecha abajo 13"/>
          <p:cNvSpPr/>
          <p:nvPr/>
        </p:nvSpPr>
        <p:spPr>
          <a:xfrm>
            <a:off x="8097451" y="4469575"/>
            <a:ext cx="304800" cy="185737"/>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PE"/>
          </a:p>
        </p:txBody>
      </p:sp>
      <p:sp>
        <p:nvSpPr>
          <p:cNvPr id="9" name="Rectángulo redondeado 9"/>
          <p:cNvSpPr/>
          <p:nvPr/>
        </p:nvSpPr>
        <p:spPr>
          <a:xfrm>
            <a:off x="2752339" y="4972811"/>
            <a:ext cx="6985000" cy="7445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PE" sz="1400" b="1" dirty="0">
                <a:solidFill>
                  <a:schemeClr val="tx1"/>
                </a:solidFill>
              </a:rPr>
              <a:t>CUADRO DE NECESIDADES</a:t>
            </a:r>
          </a:p>
        </p:txBody>
      </p:sp>
    </p:spTree>
    <p:extLst>
      <p:ext uri="{BB962C8B-B14F-4D97-AF65-F5344CB8AC3E}">
        <p14:creationId xmlns:p14="http://schemas.microsoft.com/office/powerpoint/2010/main" val="2504449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9112" y="812800"/>
            <a:ext cx="6595120" cy="1016000"/>
          </a:xfrm>
        </p:spPr>
        <p:txBody>
          <a:bodyPr>
            <a:normAutofit/>
          </a:bodyPr>
          <a:lstStyle/>
          <a:p>
            <a:r>
              <a:rPr lang="es-PE" sz="3600" u="sng" dirty="0">
                <a:solidFill>
                  <a:srgbClr val="FF0000"/>
                </a:solidFill>
              </a:rPr>
              <a:t>Conformación</a:t>
            </a:r>
            <a:r>
              <a:rPr lang="es-PE" sz="3600" u="sng" dirty="0"/>
              <a:t> del requerimiento</a:t>
            </a:r>
            <a:r>
              <a:rPr lang="es-PE" sz="3600" dirty="0"/>
              <a:t>:</a:t>
            </a:r>
          </a:p>
        </p:txBody>
      </p:sp>
      <p:sp>
        <p:nvSpPr>
          <p:cNvPr id="21" name="Rectangle 3"/>
          <p:cNvSpPr>
            <a:spLocks noGrp="1"/>
          </p:cNvSpPr>
          <p:nvPr>
            <p:ph idx="4294967295"/>
          </p:nvPr>
        </p:nvSpPr>
        <p:spPr>
          <a:xfrm>
            <a:off x="682537" y="1727585"/>
            <a:ext cx="10210801" cy="2913111"/>
          </a:xfrm>
        </p:spPr>
        <p:txBody>
          <a:bodyPr>
            <a:noAutofit/>
          </a:bodyPr>
          <a:lstStyle/>
          <a:p>
            <a:r>
              <a:rPr lang="es-ES" sz="2400" b="1" dirty="0">
                <a:solidFill>
                  <a:srgbClr val="FF0000"/>
                </a:solidFill>
              </a:rPr>
              <a:t>CARACTERISTICAS </a:t>
            </a:r>
          </a:p>
          <a:p>
            <a:pPr>
              <a:lnSpc>
                <a:spcPct val="150000"/>
              </a:lnSpc>
            </a:pPr>
            <a:r>
              <a:rPr lang="es-ES" sz="2400" dirty="0"/>
              <a:t>Indicar las </a:t>
            </a:r>
            <a:r>
              <a:rPr lang="es-ES" sz="2400" u="sng" dirty="0"/>
              <a:t>características o atributos técnicos</a:t>
            </a:r>
            <a:r>
              <a:rPr lang="es-ES" sz="2400" dirty="0"/>
              <a:t> que debe cumplir el bien para satisfacer la necesidad de la Entidad.</a:t>
            </a:r>
          </a:p>
        </p:txBody>
      </p:sp>
      <p:pic>
        <p:nvPicPr>
          <p:cNvPr id="22" name="Imagen 21"/>
          <p:cNvPicPr>
            <a:picLocks noChangeAspect="1"/>
          </p:cNvPicPr>
          <p:nvPr/>
        </p:nvPicPr>
        <p:blipFill>
          <a:blip r:embed="rId3"/>
          <a:stretch>
            <a:fillRect/>
          </a:stretch>
        </p:blipFill>
        <p:spPr>
          <a:xfrm>
            <a:off x="9144000" y="3276600"/>
            <a:ext cx="2441222" cy="2117576"/>
          </a:xfrm>
          <a:prstGeom prst="rect">
            <a:avLst/>
          </a:prstGeom>
        </p:spPr>
      </p:pic>
      <p:grpSp>
        <p:nvGrpSpPr>
          <p:cNvPr id="23" name="Grupo 22"/>
          <p:cNvGrpSpPr/>
          <p:nvPr/>
        </p:nvGrpSpPr>
        <p:grpSpPr>
          <a:xfrm>
            <a:off x="8184232" y="836797"/>
            <a:ext cx="3169568" cy="992003"/>
            <a:chOff x="3631" y="249939"/>
            <a:chExt cx="1587812" cy="952687"/>
          </a:xfrm>
          <a:scene3d>
            <a:camera prst="orthographicFront"/>
            <a:lightRig rig="chilly" dir="t"/>
          </a:scene3d>
        </p:grpSpPr>
        <p:sp>
          <p:nvSpPr>
            <p:cNvPr id="24" name="Rectángulo redondeado 23"/>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38" name="Rectángulo 37"/>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2000" b="1" kern="0" dirty="0">
                  <a:solidFill>
                    <a:srgbClr val="002060"/>
                  </a:solidFill>
                  <a:latin typeface="Arial"/>
                  <a:sym typeface="Arial"/>
                </a:rPr>
                <a:t>ESPECIFICACIONES TÉCNICAS</a:t>
              </a:r>
            </a:p>
          </p:txBody>
        </p:sp>
      </p:grpSp>
      <p:sp>
        <p:nvSpPr>
          <p:cNvPr id="30" name="object 2"/>
          <p:cNvSpPr/>
          <p:nvPr/>
        </p:nvSpPr>
        <p:spPr>
          <a:xfrm>
            <a:off x="10575725" y="1528283"/>
            <a:ext cx="1444751" cy="542925"/>
          </a:xfrm>
          <a:prstGeom prst="rect">
            <a:avLst/>
          </a:prstGeom>
          <a:blipFill>
            <a:blip r:embed="rId4" cstate="print"/>
            <a:stretch>
              <a:fillRect/>
            </a:stretch>
          </a:blipFill>
        </p:spPr>
        <p:txBody>
          <a:bodyPr wrap="square" lIns="0" tIns="0" rIns="0" bIns="0" rtlCol="0"/>
          <a:lstStyle/>
          <a:p>
            <a:pPr>
              <a:buClr>
                <a:srgbClr val="000000"/>
              </a:buClr>
              <a:buFont typeface="Arial"/>
              <a:buNone/>
            </a:pPr>
            <a:endParaRPr sz="1400" kern="0">
              <a:solidFill>
                <a:srgbClr val="000000"/>
              </a:solidFill>
              <a:latin typeface="Arial"/>
              <a:cs typeface="Arial"/>
              <a:sym typeface="Arial"/>
            </a:endParaRPr>
          </a:p>
        </p:txBody>
      </p:sp>
      <p:sp>
        <p:nvSpPr>
          <p:cNvPr id="31" name="object 3"/>
          <p:cNvSpPr txBox="1"/>
          <p:nvPr/>
        </p:nvSpPr>
        <p:spPr>
          <a:xfrm>
            <a:off x="10714534" y="1660874"/>
            <a:ext cx="1167134" cy="317875"/>
          </a:xfrm>
          <a:prstGeom prst="rect">
            <a:avLst/>
          </a:prstGeom>
        </p:spPr>
        <p:txBody>
          <a:bodyPr vert="horz" wrap="square" lIns="0" tIns="10001" rIns="0" bIns="0" rtlCol="0">
            <a:spAutoFit/>
          </a:bodyPr>
          <a:lstStyle/>
          <a:p>
            <a:pPr marL="9525" algn="ctr">
              <a:spcBef>
                <a:spcPts val="79"/>
              </a:spcBef>
              <a:buClr>
                <a:srgbClr val="000000"/>
              </a:buClr>
            </a:pPr>
            <a:r>
              <a:rPr lang="es-PE" sz="2000" b="1" kern="0" spc="-8" dirty="0">
                <a:solidFill>
                  <a:srgbClr val="000000"/>
                </a:solidFill>
                <a:cs typeface="Calibri"/>
                <a:sym typeface="Arial"/>
              </a:rPr>
              <a:t>BIENES</a:t>
            </a:r>
            <a:endParaRPr sz="1600" kern="0" dirty="0">
              <a:solidFill>
                <a:srgbClr val="000000"/>
              </a:solidFill>
              <a:cs typeface="Calibri"/>
              <a:sym typeface="Arial"/>
            </a:endParaRPr>
          </a:p>
        </p:txBody>
      </p:sp>
      <p:sp>
        <p:nvSpPr>
          <p:cNvPr id="3" name="Rectángulo 2"/>
          <p:cNvSpPr/>
          <p:nvPr/>
        </p:nvSpPr>
        <p:spPr>
          <a:xfrm>
            <a:off x="738237" y="3368579"/>
            <a:ext cx="8001000" cy="2677656"/>
          </a:xfrm>
          <a:prstGeom prst="rect">
            <a:avLst/>
          </a:prstGeom>
        </p:spPr>
        <p:txBody>
          <a:bodyPr wrap="square">
            <a:spAutoFit/>
          </a:bodyPr>
          <a:lstStyle/>
          <a:p>
            <a:r>
              <a:rPr lang="es-ES" sz="2400" dirty="0"/>
              <a:t>Las más usuales:</a:t>
            </a:r>
          </a:p>
          <a:p>
            <a:endParaRPr lang="es-ES" sz="2400" dirty="0"/>
          </a:p>
          <a:p>
            <a:pPr marL="342900" indent="-342900" algn="just">
              <a:buFont typeface="Wingdings" panose="05000000000000000000" pitchFamily="2" charset="2"/>
              <a:buChar char="ü"/>
            </a:pPr>
            <a:r>
              <a:rPr lang="es-ES" sz="2400" dirty="0"/>
              <a:t>Dimensiones: forma, tamaño, medidas, peso. Volumen, etc.</a:t>
            </a:r>
          </a:p>
          <a:p>
            <a:pPr marL="342900" indent="-342900" algn="just">
              <a:buFont typeface="Wingdings" panose="05000000000000000000" pitchFamily="2" charset="2"/>
              <a:buChar char="ü"/>
            </a:pPr>
            <a:r>
              <a:rPr lang="es-ES" sz="2400" dirty="0"/>
              <a:t>Material, texturas, color (</a:t>
            </a:r>
            <a:r>
              <a:rPr lang="es-ES" sz="2400" dirty="0" err="1"/>
              <a:t>ejem</a:t>
            </a:r>
            <a:r>
              <a:rPr lang="es-ES" sz="2400" dirty="0"/>
              <a:t>: cuero, tela de algodón, madera, metal, </a:t>
            </a:r>
            <a:r>
              <a:rPr lang="es-ES" sz="2400" dirty="0" err="1"/>
              <a:t>melamine</a:t>
            </a:r>
            <a:r>
              <a:rPr lang="es-ES" sz="2400" dirty="0"/>
              <a:t>, etc.).</a:t>
            </a:r>
          </a:p>
          <a:p>
            <a:pPr marL="342900" indent="-342900" algn="just">
              <a:buFont typeface="Wingdings" panose="05000000000000000000" pitchFamily="2" charset="2"/>
              <a:buChar char="ü"/>
            </a:pPr>
            <a:r>
              <a:rPr lang="es-ES" sz="2400" dirty="0"/>
              <a:t>Unidad de medida: De acuerdo al catálogo CUBSO del </a:t>
            </a:r>
            <a:r>
              <a:rPr lang="es-ES" sz="2400" dirty="0" err="1"/>
              <a:t>Osce</a:t>
            </a:r>
            <a:r>
              <a:rPr lang="es-ES" sz="2400" dirty="0"/>
              <a:t> </a:t>
            </a:r>
            <a:r>
              <a:rPr lang="es-ES" sz="2400" dirty="0" err="1"/>
              <a:t>ó</a:t>
            </a:r>
            <a:r>
              <a:rPr lang="es-ES" sz="2400" dirty="0"/>
              <a:t> del Sistema Internacional de Unidades (SI).</a:t>
            </a:r>
          </a:p>
        </p:txBody>
      </p:sp>
    </p:spTree>
    <p:extLst>
      <p:ext uri="{BB962C8B-B14F-4D97-AF65-F5344CB8AC3E}">
        <p14:creationId xmlns:p14="http://schemas.microsoft.com/office/powerpoint/2010/main" val="388947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5314" t="20517" r="3718" b="18709"/>
          <a:stretch/>
        </p:blipFill>
        <p:spPr bwMode="auto">
          <a:xfrm>
            <a:off x="2058552" y="1903656"/>
            <a:ext cx="3341295" cy="218934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5703834" y="2218157"/>
            <a:ext cx="4755044" cy="1979471"/>
            <a:chOff x="5077812" y="1429420"/>
            <a:chExt cx="6340058" cy="2639295"/>
          </a:xfrm>
        </p:grpSpPr>
        <p:grpSp>
          <p:nvGrpSpPr>
            <p:cNvPr id="7" name="Grupo 6"/>
            <p:cNvGrpSpPr/>
            <p:nvPr/>
          </p:nvGrpSpPr>
          <p:grpSpPr>
            <a:xfrm>
              <a:off x="5077812" y="1429420"/>
              <a:ext cx="4472588" cy="2639295"/>
              <a:chOff x="5649312" y="1429420"/>
              <a:chExt cx="4936030" cy="2639295"/>
            </a:xfrm>
          </p:grpSpPr>
          <p:pic>
            <p:nvPicPr>
              <p:cNvPr id="18" name="Imagen 17"/>
              <p:cNvPicPr>
                <a:picLocks noChangeAspect="1"/>
              </p:cNvPicPr>
              <p:nvPr/>
            </p:nvPicPr>
            <p:blipFill rotWithShape="1">
              <a:blip r:embed="rId3"/>
              <a:srcRect l="33769" t="26414" r="17624" b="31721"/>
              <a:stretch/>
            </p:blipFill>
            <p:spPr>
              <a:xfrm>
                <a:off x="6075335" y="1611824"/>
                <a:ext cx="4510007" cy="2183979"/>
              </a:xfrm>
              <a:prstGeom prst="rect">
                <a:avLst/>
              </a:prstGeom>
            </p:spPr>
          </p:pic>
          <p:grpSp>
            <p:nvGrpSpPr>
              <p:cNvPr id="19" name="Grupo 18"/>
              <p:cNvGrpSpPr/>
              <p:nvPr/>
            </p:nvGrpSpPr>
            <p:grpSpPr>
              <a:xfrm>
                <a:off x="5950776" y="1706146"/>
                <a:ext cx="107555" cy="923437"/>
                <a:chOff x="4983172" y="2137286"/>
                <a:chExt cx="107555" cy="426525"/>
              </a:xfrm>
            </p:grpSpPr>
            <p:cxnSp>
              <p:nvCxnSpPr>
                <p:cNvPr id="32" name="Conector recto 31"/>
                <p:cNvCxnSpPr/>
                <p:nvPr/>
              </p:nvCxnSpPr>
              <p:spPr>
                <a:xfrm>
                  <a:off x="5032186" y="2137358"/>
                  <a:ext cx="0" cy="426453"/>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4983172" y="2137286"/>
                  <a:ext cx="1075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upo 19"/>
              <p:cNvGrpSpPr/>
              <p:nvPr/>
            </p:nvGrpSpPr>
            <p:grpSpPr>
              <a:xfrm flipV="1">
                <a:off x="5939616" y="2846163"/>
                <a:ext cx="110869" cy="920942"/>
                <a:chOff x="4991341" y="2130318"/>
                <a:chExt cx="80808" cy="426453"/>
              </a:xfrm>
            </p:grpSpPr>
            <p:cxnSp>
              <p:nvCxnSpPr>
                <p:cNvPr id="30" name="Conector recto 29"/>
                <p:cNvCxnSpPr/>
                <p:nvPr/>
              </p:nvCxnSpPr>
              <p:spPr>
                <a:xfrm>
                  <a:off x="5032186" y="2130318"/>
                  <a:ext cx="0" cy="426453"/>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4991341" y="2130676"/>
                  <a:ext cx="808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ángulo 20"/>
              <p:cNvSpPr/>
              <p:nvPr/>
            </p:nvSpPr>
            <p:spPr>
              <a:xfrm>
                <a:off x="5649312" y="2584553"/>
                <a:ext cx="686883" cy="284780"/>
              </a:xfrm>
              <a:prstGeom prst="rect">
                <a:avLst/>
              </a:prstGeom>
            </p:spPr>
            <p:txBody>
              <a:bodyPr wrap="none">
                <a:spAutoFit/>
              </a:bodyPr>
              <a:lstStyle/>
              <a:p>
                <a:r>
                  <a:rPr lang="es-PE" sz="788" dirty="0"/>
                  <a:t>0.75 m</a:t>
                </a:r>
              </a:p>
            </p:txBody>
          </p:sp>
          <p:grpSp>
            <p:nvGrpSpPr>
              <p:cNvPr id="22" name="Grupo 21"/>
              <p:cNvGrpSpPr/>
              <p:nvPr/>
            </p:nvGrpSpPr>
            <p:grpSpPr>
              <a:xfrm>
                <a:off x="6195608" y="3866642"/>
                <a:ext cx="1865364" cy="83514"/>
                <a:chOff x="4770119" y="2983426"/>
                <a:chExt cx="594361" cy="83514"/>
              </a:xfrm>
            </p:grpSpPr>
            <p:cxnSp>
              <p:nvCxnSpPr>
                <p:cNvPr id="28" name="Conector recto 27"/>
                <p:cNvCxnSpPr/>
                <p:nvPr/>
              </p:nvCxnSpPr>
              <p:spPr>
                <a:xfrm>
                  <a:off x="4770120" y="3025183"/>
                  <a:ext cx="594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4770119" y="2983426"/>
                  <a:ext cx="0" cy="83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o 22"/>
              <p:cNvGrpSpPr/>
              <p:nvPr/>
            </p:nvGrpSpPr>
            <p:grpSpPr>
              <a:xfrm flipH="1">
                <a:off x="8709577" y="3851249"/>
                <a:ext cx="1810903" cy="110643"/>
                <a:chOff x="4770119" y="2983426"/>
                <a:chExt cx="594361" cy="83514"/>
              </a:xfrm>
            </p:grpSpPr>
            <p:cxnSp>
              <p:nvCxnSpPr>
                <p:cNvPr id="26" name="Conector recto 25"/>
                <p:cNvCxnSpPr/>
                <p:nvPr/>
              </p:nvCxnSpPr>
              <p:spPr>
                <a:xfrm>
                  <a:off x="4770120" y="3025183"/>
                  <a:ext cx="594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4770119" y="2983426"/>
                  <a:ext cx="0" cy="83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ángulo 23"/>
              <p:cNvSpPr/>
              <p:nvPr/>
            </p:nvSpPr>
            <p:spPr>
              <a:xfrm>
                <a:off x="8086921" y="3783935"/>
                <a:ext cx="686883" cy="284780"/>
              </a:xfrm>
              <a:prstGeom prst="rect">
                <a:avLst/>
              </a:prstGeom>
            </p:spPr>
            <p:txBody>
              <a:bodyPr wrap="none">
                <a:spAutoFit/>
              </a:bodyPr>
              <a:lstStyle/>
              <a:p>
                <a:r>
                  <a:rPr lang="es-PE" sz="788" dirty="0"/>
                  <a:t>1.75 m</a:t>
                </a:r>
              </a:p>
            </p:txBody>
          </p:sp>
          <p:sp>
            <p:nvSpPr>
              <p:cNvPr id="25" name="Rectángulo 24"/>
              <p:cNvSpPr/>
              <p:nvPr/>
            </p:nvSpPr>
            <p:spPr>
              <a:xfrm>
                <a:off x="7843608" y="1429420"/>
                <a:ext cx="848337" cy="284780"/>
              </a:xfrm>
              <a:prstGeom prst="rect">
                <a:avLst/>
              </a:prstGeom>
            </p:spPr>
            <p:txBody>
              <a:bodyPr wrap="square">
                <a:spAutoFit/>
              </a:bodyPr>
              <a:lstStyle/>
              <a:p>
                <a:pPr algn="ctr"/>
                <a:r>
                  <a:rPr lang="es-PE" sz="788" dirty="0"/>
                  <a:t>FRENTE</a:t>
                </a:r>
              </a:p>
            </p:txBody>
          </p:sp>
        </p:grpSp>
        <p:grpSp>
          <p:nvGrpSpPr>
            <p:cNvPr id="8" name="Grupo 7"/>
            <p:cNvGrpSpPr/>
            <p:nvPr/>
          </p:nvGrpSpPr>
          <p:grpSpPr>
            <a:xfrm>
              <a:off x="9655723" y="1461785"/>
              <a:ext cx="1762147" cy="2602566"/>
              <a:chOff x="9947823" y="1461785"/>
              <a:chExt cx="1762147" cy="2602566"/>
            </a:xfrm>
          </p:grpSpPr>
          <p:pic>
            <p:nvPicPr>
              <p:cNvPr id="9" name="Imagen 8"/>
              <p:cNvPicPr>
                <a:picLocks noChangeAspect="1"/>
              </p:cNvPicPr>
              <p:nvPr/>
            </p:nvPicPr>
            <p:blipFill rotWithShape="1">
              <a:blip r:embed="rId4"/>
              <a:srcRect l="64730" t="26503" r="14782" b="30078"/>
              <a:stretch/>
            </p:blipFill>
            <p:spPr>
              <a:xfrm>
                <a:off x="9947823" y="1644063"/>
                <a:ext cx="1762147" cy="2237108"/>
              </a:xfrm>
              <a:prstGeom prst="rect">
                <a:avLst/>
              </a:prstGeom>
            </p:spPr>
          </p:pic>
          <p:grpSp>
            <p:nvGrpSpPr>
              <p:cNvPr id="10" name="Grupo 9"/>
              <p:cNvGrpSpPr/>
              <p:nvPr/>
            </p:nvGrpSpPr>
            <p:grpSpPr>
              <a:xfrm>
                <a:off x="10003702" y="3866642"/>
                <a:ext cx="651655" cy="83514"/>
                <a:chOff x="5725216" y="4603242"/>
                <a:chExt cx="1690226" cy="83514"/>
              </a:xfrm>
            </p:grpSpPr>
            <p:cxnSp>
              <p:nvCxnSpPr>
                <p:cNvPr id="16" name="Conector recto 15"/>
                <p:cNvCxnSpPr/>
                <p:nvPr/>
              </p:nvCxnSpPr>
              <p:spPr>
                <a:xfrm>
                  <a:off x="5725219" y="4644999"/>
                  <a:ext cx="1690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5725216" y="4603242"/>
                  <a:ext cx="0" cy="83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upo 10"/>
              <p:cNvGrpSpPr/>
              <p:nvPr/>
            </p:nvGrpSpPr>
            <p:grpSpPr>
              <a:xfrm>
                <a:off x="11072675" y="3851249"/>
                <a:ext cx="632629" cy="110643"/>
                <a:chOff x="8003150" y="4587849"/>
                <a:chExt cx="1640878" cy="110643"/>
              </a:xfrm>
            </p:grpSpPr>
            <p:cxnSp>
              <p:nvCxnSpPr>
                <p:cNvPr id="14" name="Conector recto 13"/>
                <p:cNvCxnSpPr/>
                <p:nvPr/>
              </p:nvCxnSpPr>
              <p:spPr>
                <a:xfrm flipH="1">
                  <a:off x="8003150" y="4643171"/>
                  <a:ext cx="1640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H="1">
                  <a:off x="9644028" y="4587849"/>
                  <a:ext cx="0" cy="110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ángulo 11"/>
              <p:cNvSpPr/>
              <p:nvPr/>
            </p:nvSpPr>
            <p:spPr>
              <a:xfrm>
                <a:off x="10600646" y="3779571"/>
                <a:ext cx="622392" cy="284780"/>
              </a:xfrm>
              <a:prstGeom prst="rect">
                <a:avLst/>
              </a:prstGeom>
            </p:spPr>
            <p:txBody>
              <a:bodyPr wrap="none">
                <a:spAutoFit/>
              </a:bodyPr>
              <a:lstStyle/>
              <a:p>
                <a:r>
                  <a:rPr lang="es-PE" sz="788" dirty="0"/>
                  <a:t>0.70 m</a:t>
                </a:r>
              </a:p>
            </p:txBody>
          </p:sp>
          <p:sp>
            <p:nvSpPr>
              <p:cNvPr id="13" name="Rectángulo 12"/>
              <p:cNvSpPr/>
              <p:nvPr/>
            </p:nvSpPr>
            <p:spPr>
              <a:xfrm>
                <a:off x="10394935" y="1461785"/>
                <a:ext cx="768685" cy="284780"/>
              </a:xfrm>
              <a:prstGeom prst="rect">
                <a:avLst/>
              </a:prstGeom>
            </p:spPr>
            <p:txBody>
              <a:bodyPr wrap="square">
                <a:spAutoFit/>
              </a:bodyPr>
              <a:lstStyle/>
              <a:p>
                <a:pPr algn="ctr"/>
                <a:r>
                  <a:rPr lang="es-PE" sz="788" dirty="0"/>
                  <a:t>LATERAL</a:t>
                </a:r>
              </a:p>
            </p:txBody>
          </p:sp>
        </p:grpSp>
      </p:grpSp>
      <p:sp>
        <p:nvSpPr>
          <p:cNvPr id="34" name="Rectángulo 33"/>
          <p:cNvSpPr/>
          <p:nvPr/>
        </p:nvSpPr>
        <p:spPr>
          <a:xfrm>
            <a:off x="7838159" y="4414940"/>
            <a:ext cx="2158949" cy="954107"/>
          </a:xfrm>
          <a:prstGeom prst="rect">
            <a:avLst/>
          </a:prstGeom>
        </p:spPr>
        <p:txBody>
          <a:bodyPr wrap="square">
            <a:spAutoFit/>
          </a:bodyPr>
          <a:lstStyle/>
          <a:p>
            <a:r>
              <a:rPr lang="es-PE" sz="1400" b="1" dirty="0">
                <a:solidFill>
                  <a:srgbClr val="FF0000"/>
                </a:solidFill>
                <a:latin typeface="Helvetica Neue"/>
              </a:rPr>
              <a:t>Dimensiones</a:t>
            </a:r>
            <a:endParaRPr lang="es-PE" sz="1400" dirty="0">
              <a:solidFill>
                <a:srgbClr val="FF0000"/>
              </a:solidFill>
              <a:latin typeface="Helvetica Neue"/>
            </a:endParaRPr>
          </a:p>
          <a:p>
            <a:pPr marL="214313" indent="-214313">
              <a:buFont typeface="Arial" panose="020B0604020202020204" pitchFamily="34" charset="0"/>
              <a:buChar char="•"/>
            </a:pPr>
            <a:r>
              <a:rPr lang="es-PE" sz="1400" dirty="0">
                <a:latin typeface="Helvetica Neue"/>
              </a:rPr>
              <a:t>Ancho: 175 cm</a:t>
            </a:r>
          </a:p>
          <a:p>
            <a:pPr marL="214313" indent="-214313">
              <a:buFont typeface="Arial" panose="020B0604020202020204" pitchFamily="34" charset="0"/>
              <a:buChar char="•"/>
            </a:pPr>
            <a:r>
              <a:rPr lang="es-PE" sz="1400" dirty="0">
                <a:latin typeface="Helvetica Neue"/>
              </a:rPr>
              <a:t>Profundidad: 70 cm</a:t>
            </a:r>
          </a:p>
          <a:p>
            <a:pPr marL="214313" indent="-214313">
              <a:buFont typeface="Arial" panose="020B0604020202020204" pitchFamily="34" charset="0"/>
              <a:buChar char="•"/>
            </a:pPr>
            <a:r>
              <a:rPr lang="es-PE" sz="1400" dirty="0">
                <a:latin typeface="Helvetica Neue"/>
              </a:rPr>
              <a:t>Altura: 75 cm</a:t>
            </a:r>
          </a:p>
        </p:txBody>
      </p:sp>
      <p:sp>
        <p:nvSpPr>
          <p:cNvPr id="35" name="Rectángulo 34"/>
          <p:cNvSpPr/>
          <p:nvPr/>
        </p:nvSpPr>
        <p:spPr>
          <a:xfrm>
            <a:off x="564577" y="4027639"/>
            <a:ext cx="5471014" cy="2031325"/>
          </a:xfrm>
          <a:prstGeom prst="rect">
            <a:avLst/>
          </a:prstGeom>
        </p:spPr>
        <p:txBody>
          <a:bodyPr wrap="square">
            <a:spAutoFit/>
          </a:bodyPr>
          <a:lstStyle/>
          <a:p>
            <a:r>
              <a:rPr lang="es-PE" sz="1400" b="1" dirty="0">
                <a:solidFill>
                  <a:srgbClr val="FF0000"/>
                </a:solidFill>
                <a:latin typeface="Helvetica Neue"/>
              </a:rPr>
              <a:t>Descripción del escritorio </a:t>
            </a:r>
            <a:endParaRPr lang="es-PE" sz="1400" dirty="0">
              <a:solidFill>
                <a:srgbClr val="FF0000"/>
              </a:solidFill>
              <a:latin typeface="Helvetica Neue"/>
            </a:endParaRPr>
          </a:p>
          <a:p>
            <a:pPr marL="214313" indent="-214313">
              <a:buFont typeface="Arial" panose="020B0604020202020204" pitchFamily="34" charset="0"/>
              <a:buChar char="•"/>
            </a:pPr>
            <a:r>
              <a:rPr lang="es-PE" sz="1400" dirty="0" err="1">
                <a:latin typeface="Helvetica Neue"/>
              </a:rPr>
              <a:t>Melamina</a:t>
            </a:r>
            <a:r>
              <a:rPr lang="es-PE" sz="1400" dirty="0">
                <a:latin typeface="Helvetica Neue"/>
              </a:rPr>
              <a:t> </a:t>
            </a:r>
            <a:r>
              <a:rPr lang="es-PE" sz="1400" dirty="0" err="1">
                <a:latin typeface="Helvetica Neue"/>
              </a:rPr>
              <a:t>termofusionada</a:t>
            </a:r>
            <a:r>
              <a:rPr lang="es-PE" sz="1400" dirty="0">
                <a:latin typeface="Helvetica Neue"/>
              </a:rPr>
              <a:t> de 28 mm de espesor.</a:t>
            </a:r>
          </a:p>
          <a:p>
            <a:pPr marL="214313" indent="-214313">
              <a:buFont typeface="Arial" panose="020B0604020202020204" pitchFamily="34" charset="0"/>
              <a:buChar char="•"/>
            </a:pPr>
            <a:r>
              <a:rPr lang="es-PE" sz="1400" dirty="0">
                <a:latin typeface="Helvetica Neue"/>
              </a:rPr>
              <a:t>Cajonera de 3 gavetas y cerradura frontal</a:t>
            </a:r>
          </a:p>
          <a:p>
            <a:pPr marL="214313" indent="-214313">
              <a:buFont typeface="Arial" panose="020B0604020202020204" pitchFamily="34" charset="0"/>
              <a:buChar char="•"/>
            </a:pPr>
            <a:r>
              <a:rPr lang="es-PE" sz="1400" dirty="0">
                <a:latin typeface="Helvetica Neue"/>
              </a:rPr>
              <a:t>Cantos protegidos con </a:t>
            </a:r>
            <a:r>
              <a:rPr lang="es-PE" sz="1400" dirty="0" err="1">
                <a:latin typeface="Helvetica Neue"/>
              </a:rPr>
              <a:t>chapacinta</a:t>
            </a:r>
            <a:r>
              <a:rPr lang="es-PE" sz="1400" dirty="0">
                <a:latin typeface="Helvetica Neue"/>
              </a:rPr>
              <a:t> de </a:t>
            </a:r>
            <a:r>
              <a:rPr lang="es-PE" sz="1400" dirty="0" err="1">
                <a:latin typeface="Helvetica Neue"/>
              </a:rPr>
              <a:t>pvc</a:t>
            </a:r>
            <a:r>
              <a:rPr lang="es-PE" sz="1400" dirty="0">
                <a:latin typeface="Helvetica Neue"/>
              </a:rPr>
              <a:t> de 1 mm de espesor.</a:t>
            </a:r>
          </a:p>
          <a:p>
            <a:pPr marL="214313" indent="-214313">
              <a:buFont typeface="Arial" panose="020B0604020202020204" pitchFamily="34" charset="0"/>
              <a:buChar char="•"/>
            </a:pPr>
            <a:r>
              <a:rPr lang="es-PE" sz="1400" dirty="0">
                <a:latin typeface="Helvetica Neue"/>
              </a:rPr>
              <a:t>Tubular de 2 </a:t>
            </a:r>
            <a:r>
              <a:rPr lang="es-PE" sz="1400" dirty="0" err="1">
                <a:latin typeface="Helvetica Neue"/>
              </a:rPr>
              <a:t>x1</a:t>
            </a:r>
            <a:r>
              <a:rPr lang="es-PE" sz="1400" dirty="0">
                <a:latin typeface="Helvetica Neue"/>
              </a:rPr>
              <a:t> IN calibre 20. Frontal de lámina cal. 22.</a:t>
            </a:r>
          </a:p>
          <a:p>
            <a:pPr marL="214313" indent="-214313">
              <a:buFont typeface="Arial" panose="020B0604020202020204" pitchFamily="34" charset="0"/>
              <a:buChar char="•"/>
            </a:pPr>
            <a:r>
              <a:rPr lang="es-PE" sz="1400" dirty="0">
                <a:latin typeface="Helvetica Neue"/>
              </a:rPr>
              <a:t>Pintura </a:t>
            </a:r>
            <a:r>
              <a:rPr lang="es-PE" sz="1400" dirty="0" err="1">
                <a:latin typeface="Helvetica Neue"/>
              </a:rPr>
              <a:t>epóxica</a:t>
            </a:r>
            <a:r>
              <a:rPr lang="es-PE" sz="1400" dirty="0">
                <a:latin typeface="Helvetica Neue"/>
              </a:rPr>
              <a:t> texturizada.</a:t>
            </a:r>
          </a:p>
          <a:p>
            <a:pPr marL="214313" indent="-214313">
              <a:buFont typeface="Arial" panose="020B0604020202020204" pitchFamily="34" charset="0"/>
              <a:buChar char="•"/>
            </a:pPr>
            <a:r>
              <a:rPr lang="es-PE" sz="1400" dirty="0">
                <a:latin typeface="Helvetica Neue"/>
              </a:rPr>
              <a:t>Tubular de acero resistente a </a:t>
            </a:r>
            <a:r>
              <a:rPr lang="es-PE" sz="1400" dirty="0" err="1">
                <a:latin typeface="Helvetica Neue"/>
              </a:rPr>
              <a:t>rayaduras</a:t>
            </a:r>
            <a:r>
              <a:rPr lang="es-PE" sz="1400" dirty="0">
                <a:latin typeface="Helvetica Neue"/>
              </a:rPr>
              <a:t> y corrosión.</a:t>
            </a:r>
          </a:p>
          <a:p>
            <a:pPr marL="214313" indent="-214313">
              <a:buFont typeface="Arial" panose="020B0604020202020204" pitchFamily="34" charset="0"/>
              <a:buChar char="•"/>
            </a:pPr>
            <a:r>
              <a:rPr lang="es-PE" sz="1400" dirty="0">
                <a:latin typeface="Helvetica Neue"/>
              </a:rPr>
              <a:t>Regatón nivelador para ajustar la altura de su mueble.</a:t>
            </a:r>
          </a:p>
          <a:p>
            <a:pPr marL="214313" indent="-214313">
              <a:buFont typeface="Arial" panose="020B0604020202020204" pitchFamily="34" charset="0"/>
              <a:buChar char="•"/>
            </a:pPr>
            <a:r>
              <a:rPr lang="es-PE" sz="1400" dirty="0">
                <a:latin typeface="Helvetica Neue"/>
              </a:rPr>
              <a:t>Color negro </a:t>
            </a:r>
          </a:p>
        </p:txBody>
      </p:sp>
      <p:sp>
        <p:nvSpPr>
          <p:cNvPr id="36" name="Rectángulo 35"/>
          <p:cNvSpPr/>
          <p:nvPr/>
        </p:nvSpPr>
        <p:spPr>
          <a:xfrm>
            <a:off x="1143000" y="1707449"/>
            <a:ext cx="1411284" cy="392415"/>
          </a:xfrm>
          <a:prstGeom prst="rect">
            <a:avLst/>
          </a:prstGeom>
          <a:noFill/>
        </p:spPr>
        <p:txBody>
          <a:bodyPr wrap="none" lIns="68580" tIns="34290" rIns="68580" bIns="34290">
            <a:spAutoFit/>
          </a:bodyPr>
          <a:lstStyle/>
          <a:p>
            <a:pPr algn="ctr"/>
            <a:r>
              <a:rPr lang="es-ES" sz="2100" b="1" dirty="0">
                <a:ln w="0"/>
                <a:solidFill>
                  <a:srgbClr val="00642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Ejemplos </a:t>
            </a:r>
          </a:p>
        </p:txBody>
      </p:sp>
      <p:sp>
        <p:nvSpPr>
          <p:cNvPr id="37" name="Título 1"/>
          <p:cNvSpPr txBox="1">
            <a:spLocks/>
          </p:cNvSpPr>
          <p:nvPr/>
        </p:nvSpPr>
        <p:spPr>
          <a:xfrm>
            <a:off x="914400" y="902095"/>
            <a:ext cx="659512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600" u="sng">
                <a:solidFill>
                  <a:srgbClr val="FF0000"/>
                </a:solidFill>
              </a:rPr>
              <a:t>Conformación</a:t>
            </a:r>
            <a:r>
              <a:rPr lang="es-PE" sz="3600" u="sng"/>
              <a:t> del requerimiento</a:t>
            </a:r>
            <a:r>
              <a:rPr lang="es-PE" sz="3600"/>
              <a:t>:</a:t>
            </a:r>
            <a:endParaRPr lang="es-PE" sz="3600" dirty="0"/>
          </a:p>
        </p:txBody>
      </p:sp>
      <p:grpSp>
        <p:nvGrpSpPr>
          <p:cNvPr id="38" name="Grupo 37"/>
          <p:cNvGrpSpPr/>
          <p:nvPr/>
        </p:nvGrpSpPr>
        <p:grpSpPr>
          <a:xfrm>
            <a:off x="8184232" y="836797"/>
            <a:ext cx="3169568" cy="992003"/>
            <a:chOff x="3631" y="249939"/>
            <a:chExt cx="1587812" cy="952687"/>
          </a:xfrm>
          <a:scene3d>
            <a:camera prst="orthographicFront"/>
            <a:lightRig rig="chilly" dir="t"/>
          </a:scene3d>
        </p:grpSpPr>
        <p:sp>
          <p:nvSpPr>
            <p:cNvPr id="39" name="Rectángulo redondeado 38"/>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40" name="Rectángulo 39"/>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2000" b="1" kern="0" dirty="0">
                  <a:solidFill>
                    <a:srgbClr val="002060"/>
                  </a:solidFill>
                  <a:latin typeface="Arial"/>
                  <a:sym typeface="Arial"/>
                </a:rPr>
                <a:t>ESPECIFICACIONES TÉCNICAS</a:t>
              </a:r>
            </a:p>
          </p:txBody>
        </p:sp>
      </p:grpSp>
      <p:sp>
        <p:nvSpPr>
          <p:cNvPr id="41" name="object 2"/>
          <p:cNvSpPr/>
          <p:nvPr/>
        </p:nvSpPr>
        <p:spPr>
          <a:xfrm>
            <a:off x="10575725" y="1528283"/>
            <a:ext cx="1444751" cy="542925"/>
          </a:xfrm>
          <a:prstGeom prst="rect">
            <a:avLst/>
          </a:prstGeom>
          <a:blipFill>
            <a:blip r:embed="rId5" cstate="print"/>
            <a:stretch>
              <a:fillRect/>
            </a:stretch>
          </a:blipFill>
        </p:spPr>
        <p:txBody>
          <a:bodyPr wrap="square" lIns="0" tIns="0" rIns="0" bIns="0" rtlCol="0"/>
          <a:lstStyle/>
          <a:p>
            <a:pPr>
              <a:buClr>
                <a:srgbClr val="000000"/>
              </a:buClr>
              <a:buFont typeface="Arial"/>
              <a:buNone/>
            </a:pPr>
            <a:endParaRPr sz="1400" kern="0">
              <a:solidFill>
                <a:srgbClr val="000000"/>
              </a:solidFill>
              <a:latin typeface="Arial"/>
              <a:cs typeface="Arial"/>
              <a:sym typeface="Arial"/>
            </a:endParaRPr>
          </a:p>
        </p:txBody>
      </p:sp>
      <p:sp>
        <p:nvSpPr>
          <p:cNvPr id="42" name="object 3"/>
          <p:cNvSpPr txBox="1"/>
          <p:nvPr/>
        </p:nvSpPr>
        <p:spPr>
          <a:xfrm>
            <a:off x="10714534" y="1660874"/>
            <a:ext cx="1167134" cy="317875"/>
          </a:xfrm>
          <a:prstGeom prst="rect">
            <a:avLst/>
          </a:prstGeom>
        </p:spPr>
        <p:txBody>
          <a:bodyPr vert="horz" wrap="square" lIns="0" tIns="10001" rIns="0" bIns="0" rtlCol="0">
            <a:spAutoFit/>
          </a:bodyPr>
          <a:lstStyle/>
          <a:p>
            <a:pPr marL="9525" algn="ctr">
              <a:spcBef>
                <a:spcPts val="79"/>
              </a:spcBef>
              <a:buClr>
                <a:srgbClr val="000000"/>
              </a:buClr>
            </a:pPr>
            <a:r>
              <a:rPr lang="es-PE" sz="2000" b="1" kern="0" spc="-8" dirty="0">
                <a:solidFill>
                  <a:srgbClr val="000000"/>
                </a:solidFill>
                <a:cs typeface="Calibri"/>
                <a:sym typeface="Arial"/>
              </a:rPr>
              <a:t>BIENES</a:t>
            </a:r>
            <a:endParaRPr sz="1600" kern="0" dirty="0">
              <a:solidFill>
                <a:srgbClr val="000000"/>
              </a:solidFill>
              <a:cs typeface="Calibri"/>
              <a:sym typeface="Arial"/>
            </a:endParaRPr>
          </a:p>
        </p:txBody>
      </p:sp>
    </p:spTree>
    <p:extLst>
      <p:ext uri="{BB962C8B-B14F-4D97-AF65-F5344CB8AC3E}">
        <p14:creationId xmlns:p14="http://schemas.microsoft.com/office/powerpoint/2010/main" val="163196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ircle(in)">
                                      <p:cBhvr>
                                        <p:cTn id="10"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a:spLocks noGrp="1"/>
          </p:cNvSpPr>
          <p:nvPr>
            <p:ph idx="4294967295"/>
          </p:nvPr>
        </p:nvSpPr>
        <p:spPr>
          <a:xfrm>
            <a:off x="1046270" y="1918095"/>
            <a:ext cx="5811730" cy="2716635"/>
          </a:xfrm>
        </p:spPr>
        <p:txBody>
          <a:bodyPr>
            <a:noAutofit/>
          </a:bodyPr>
          <a:lstStyle/>
          <a:p>
            <a:r>
              <a:rPr lang="es-ES" sz="2400" dirty="0"/>
              <a:t>Indicar el </a:t>
            </a:r>
            <a:r>
              <a:rPr lang="es-ES" sz="2400" dirty="0">
                <a:solidFill>
                  <a:srgbClr val="FF0000"/>
                </a:solidFill>
              </a:rPr>
              <a:t>conjunto de actividades </a:t>
            </a:r>
            <a:r>
              <a:rPr lang="es-ES" sz="2400" dirty="0"/>
              <a:t>o tareas que llevará a cabo del proveedor mediante la utilización de RRHH (personal a cargo).</a:t>
            </a:r>
          </a:p>
          <a:p>
            <a:r>
              <a:rPr lang="es-ES" sz="2400" dirty="0"/>
              <a:t>Utilizar un </a:t>
            </a:r>
            <a:r>
              <a:rPr lang="es-ES" sz="2400" dirty="0">
                <a:solidFill>
                  <a:srgbClr val="FF0000"/>
                </a:solidFill>
              </a:rPr>
              <a:t>lenguaje preciso </a:t>
            </a:r>
            <a:r>
              <a:rPr lang="es-ES" sz="2400" dirty="0"/>
              <a:t>con verbos como: Elaborar, describir, analizar, redactar, supervisar, presentar, etc.</a:t>
            </a:r>
          </a:p>
          <a:p>
            <a:r>
              <a:rPr lang="es-ES" sz="2400" dirty="0"/>
              <a:t>Indicar si se empleará algún p</a:t>
            </a:r>
            <a:r>
              <a:rPr lang="es-ES" sz="2400" dirty="0">
                <a:solidFill>
                  <a:srgbClr val="FF0000"/>
                </a:solidFill>
              </a:rPr>
              <a:t>rocedimiento o metodología</a:t>
            </a:r>
            <a:r>
              <a:rPr lang="es-ES" sz="2400" dirty="0"/>
              <a:t>.</a:t>
            </a:r>
          </a:p>
          <a:p>
            <a:r>
              <a:rPr lang="es-ES" sz="2400" dirty="0"/>
              <a:t>Precisar qué </a:t>
            </a:r>
            <a:r>
              <a:rPr lang="es-ES" sz="2400" dirty="0">
                <a:solidFill>
                  <a:srgbClr val="FF0000"/>
                </a:solidFill>
              </a:rPr>
              <a:t>recursos</a:t>
            </a:r>
            <a:r>
              <a:rPr lang="es-ES" sz="2400" dirty="0"/>
              <a:t> proveerán las partes.</a:t>
            </a:r>
          </a:p>
        </p:txBody>
      </p:sp>
      <p:pic>
        <p:nvPicPr>
          <p:cNvPr id="10" name="Picture 4" descr="http://impulsoeconomicocdmx.com.mx/wp-content/uploads/2016/03/trabajo-en-equip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456" y="2520168"/>
            <a:ext cx="2945731" cy="319120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Título 1"/>
          <p:cNvSpPr txBox="1">
            <a:spLocks/>
          </p:cNvSpPr>
          <p:nvPr/>
        </p:nvSpPr>
        <p:spPr>
          <a:xfrm>
            <a:off x="914400" y="902095"/>
            <a:ext cx="659512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600" u="sng">
                <a:solidFill>
                  <a:srgbClr val="FF0000"/>
                </a:solidFill>
              </a:rPr>
              <a:t>Conformación</a:t>
            </a:r>
            <a:r>
              <a:rPr lang="es-PE" sz="3600" u="sng"/>
              <a:t> del requerimiento</a:t>
            </a:r>
            <a:r>
              <a:rPr lang="es-PE" sz="3600"/>
              <a:t>:</a:t>
            </a:r>
            <a:endParaRPr lang="es-PE" sz="3600" dirty="0"/>
          </a:p>
        </p:txBody>
      </p:sp>
      <p:grpSp>
        <p:nvGrpSpPr>
          <p:cNvPr id="15" name="Grupo 14"/>
          <p:cNvGrpSpPr/>
          <p:nvPr/>
        </p:nvGrpSpPr>
        <p:grpSpPr>
          <a:xfrm>
            <a:off x="8184232" y="836797"/>
            <a:ext cx="3169568" cy="992003"/>
            <a:chOff x="3631" y="249939"/>
            <a:chExt cx="1587812" cy="952687"/>
          </a:xfrm>
          <a:scene3d>
            <a:camera prst="orthographicFront"/>
            <a:lightRig rig="chilly" dir="t"/>
          </a:scene3d>
        </p:grpSpPr>
        <p:sp>
          <p:nvSpPr>
            <p:cNvPr id="16" name="Rectángulo redondeado 15"/>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17" name="Rectángulo 16"/>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2000" b="1" kern="0" dirty="0">
                  <a:solidFill>
                    <a:srgbClr val="002060"/>
                  </a:solidFill>
                  <a:latin typeface="Arial"/>
                  <a:sym typeface="Arial"/>
                </a:rPr>
                <a:t>TÉRMINOS DE REFERENCIA</a:t>
              </a:r>
            </a:p>
          </p:txBody>
        </p:sp>
      </p:grpSp>
      <p:sp>
        <p:nvSpPr>
          <p:cNvPr id="18" name="object 2"/>
          <p:cNvSpPr/>
          <p:nvPr/>
        </p:nvSpPr>
        <p:spPr>
          <a:xfrm>
            <a:off x="10575725" y="1528283"/>
            <a:ext cx="1444751" cy="542925"/>
          </a:xfrm>
          <a:prstGeom prst="rect">
            <a:avLst/>
          </a:prstGeom>
          <a:blipFill>
            <a:blip r:embed="rId4" cstate="print"/>
            <a:stretch>
              <a:fillRect/>
            </a:stretch>
          </a:blipFill>
        </p:spPr>
        <p:txBody>
          <a:bodyPr wrap="square" lIns="0" tIns="0" rIns="0" bIns="0" rtlCol="0"/>
          <a:lstStyle/>
          <a:p>
            <a:pPr>
              <a:buClr>
                <a:srgbClr val="000000"/>
              </a:buClr>
              <a:buFont typeface="Arial"/>
              <a:buNone/>
            </a:pPr>
            <a:endParaRPr sz="1400" kern="0">
              <a:solidFill>
                <a:srgbClr val="000000"/>
              </a:solidFill>
              <a:latin typeface="Arial"/>
              <a:cs typeface="Arial"/>
              <a:sym typeface="Arial"/>
            </a:endParaRPr>
          </a:p>
        </p:txBody>
      </p:sp>
      <p:sp>
        <p:nvSpPr>
          <p:cNvPr id="19" name="object 3"/>
          <p:cNvSpPr txBox="1"/>
          <p:nvPr/>
        </p:nvSpPr>
        <p:spPr>
          <a:xfrm>
            <a:off x="10714534" y="1660874"/>
            <a:ext cx="1167134" cy="317875"/>
          </a:xfrm>
          <a:prstGeom prst="rect">
            <a:avLst/>
          </a:prstGeom>
        </p:spPr>
        <p:txBody>
          <a:bodyPr vert="horz" wrap="square" lIns="0" tIns="10001" rIns="0" bIns="0" rtlCol="0">
            <a:spAutoFit/>
          </a:bodyPr>
          <a:lstStyle/>
          <a:p>
            <a:pPr marL="9525" algn="ctr">
              <a:spcBef>
                <a:spcPts val="79"/>
              </a:spcBef>
              <a:buClr>
                <a:srgbClr val="000000"/>
              </a:buClr>
            </a:pPr>
            <a:r>
              <a:rPr lang="es-PE" sz="2000" b="1" kern="0" spc="-8" dirty="0">
                <a:solidFill>
                  <a:srgbClr val="000000"/>
                </a:solidFill>
                <a:cs typeface="Calibri"/>
                <a:sym typeface="Arial"/>
              </a:rPr>
              <a:t>SERVICIOS</a:t>
            </a:r>
            <a:endParaRPr sz="1600" kern="0" dirty="0">
              <a:solidFill>
                <a:srgbClr val="000000"/>
              </a:solidFill>
              <a:cs typeface="Calibri"/>
              <a:sym typeface="Arial"/>
            </a:endParaRPr>
          </a:p>
        </p:txBody>
      </p:sp>
    </p:spTree>
    <p:extLst>
      <p:ext uri="{BB962C8B-B14F-4D97-AF65-F5344CB8AC3E}">
        <p14:creationId xmlns:p14="http://schemas.microsoft.com/office/powerpoint/2010/main" val="358212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CuadroTexto"/>
          <p:cNvSpPr txBox="1"/>
          <p:nvPr/>
        </p:nvSpPr>
        <p:spPr>
          <a:xfrm>
            <a:off x="1735424" y="970763"/>
            <a:ext cx="6775898" cy="523220"/>
          </a:xfrm>
          <a:prstGeom prst="rect">
            <a:avLst/>
          </a:prstGeom>
          <a:noFill/>
        </p:spPr>
        <p:txBody>
          <a:bodyPr wrap="square" rtlCol="0">
            <a:spAutoFit/>
          </a:bodyPr>
          <a:lstStyle/>
          <a:p>
            <a:pPr algn="ctr"/>
            <a:r>
              <a:rPr lang="es-PE" sz="2800" b="1" dirty="0">
                <a:solidFill>
                  <a:srgbClr val="0000FF"/>
                </a:solidFill>
                <a:latin typeface="Calibri" pitchFamily="34" charset="0"/>
                <a:cs typeface="Arial" charset="0"/>
              </a:rPr>
              <a:t>Ejemplo: Actividades</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60874"/>
            <a:ext cx="8417946" cy="444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1"/>
          <p:cNvSpPr txBox="1">
            <a:spLocks/>
          </p:cNvSpPr>
          <p:nvPr/>
        </p:nvSpPr>
        <p:spPr>
          <a:xfrm>
            <a:off x="3034748" y="113556"/>
            <a:ext cx="659512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600" u="sng" dirty="0">
                <a:solidFill>
                  <a:srgbClr val="FF0000"/>
                </a:solidFill>
              </a:rPr>
              <a:t>Conformación</a:t>
            </a:r>
            <a:r>
              <a:rPr lang="es-PE" sz="3600" u="sng" dirty="0"/>
              <a:t> del requerimiento</a:t>
            </a:r>
            <a:r>
              <a:rPr lang="es-PE" sz="3600" dirty="0"/>
              <a:t>:</a:t>
            </a:r>
          </a:p>
        </p:txBody>
      </p:sp>
      <p:grpSp>
        <p:nvGrpSpPr>
          <p:cNvPr id="14" name="Grupo 13"/>
          <p:cNvGrpSpPr/>
          <p:nvPr/>
        </p:nvGrpSpPr>
        <p:grpSpPr>
          <a:xfrm>
            <a:off x="8184232" y="836797"/>
            <a:ext cx="3169568" cy="992003"/>
            <a:chOff x="3631" y="249939"/>
            <a:chExt cx="1587812" cy="952687"/>
          </a:xfrm>
          <a:scene3d>
            <a:camera prst="orthographicFront"/>
            <a:lightRig rig="chilly" dir="t"/>
          </a:scene3d>
        </p:grpSpPr>
        <p:sp>
          <p:nvSpPr>
            <p:cNvPr id="15" name="Rectángulo redondeado 14"/>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16" name="Rectángulo 15"/>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2000" b="1" kern="0" dirty="0">
                  <a:solidFill>
                    <a:srgbClr val="002060"/>
                  </a:solidFill>
                  <a:latin typeface="Arial"/>
                  <a:sym typeface="Arial"/>
                </a:rPr>
                <a:t>TÉRMINOS DE REFERENCIA</a:t>
              </a:r>
            </a:p>
          </p:txBody>
        </p:sp>
      </p:grpSp>
      <p:sp>
        <p:nvSpPr>
          <p:cNvPr id="17" name="object 2"/>
          <p:cNvSpPr/>
          <p:nvPr/>
        </p:nvSpPr>
        <p:spPr>
          <a:xfrm>
            <a:off x="10575725" y="1528283"/>
            <a:ext cx="1444751" cy="542925"/>
          </a:xfrm>
          <a:prstGeom prst="rect">
            <a:avLst/>
          </a:prstGeom>
          <a:blipFill>
            <a:blip r:embed="rId4" cstate="print"/>
            <a:stretch>
              <a:fillRect/>
            </a:stretch>
          </a:blipFill>
        </p:spPr>
        <p:txBody>
          <a:bodyPr wrap="square" lIns="0" tIns="0" rIns="0" bIns="0" rtlCol="0"/>
          <a:lstStyle/>
          <a:p>
            <a:pPr>
              <a:buClr>
                <a:srgbClr val="000000"/>
              </a:buClr>
              <a:buFont typeface="Arial"/>
              <a:buNone/>
            </a:pPr>
            <a:endParaRPr sz="1400" kern="0">
              <a:solidFill>
                <a:srgbClr val="000000"/>
              </a:solidFill>
              <a:latin typeface="Arial"/>
              <a:cs typeface="Arial"/>
              <a:sym typeface="Arial"/>
            </a:endParaRPr>
          </a:p>
        </p:txBody>
      </p:sp>
      <p:sp>
        <p:nvSpPr>
          <p:cNvPr id="21" name="object 3"/>
          <p:cNvSpPr txBox="1"/>
          <p:nvPr/>
        </p:nvSpPr>
        <p:spPr>
          <a:xfrm>
            <a:off x="10714534" y="1660874"/>
            <a:ext cx="1167134" cy="317875"/>
          </a:xfrm>
          <a:prstGeom prst="rect">
            <a:avLst/>
          </a:prstGeom>
        </p:spPr>
        <p:txBody>
          <a:bodyPr vert="horz" wrap="square" lIns="0" tIns="10001" rIns="0" bIns="0" rtlCol="0">
            <a:spAutoFit/>
          </a:bodyPr>
          <a:lstStyle/>
          <a:p>
            <a:pPr marL="9525" algn="ctr">
              <a:spcBef>
                <a:spcPts val="79"/>
              </a:spcBef>
              <a:buClr>
                <a:srgbClr val="000000"/>
              </a:buClr>
            </a:pPr>
            <a:r>
              <a:rPr lang="es-PE" sz="2000" b="1" kern="0" spc="-8" dirty="0">
                <a:solidFill>
                  <a:srgbClr val="000000"/>
                </a:solidFill>
                <a:cs typeface="Calibri"/>
                <a:sym typeface="Arial"/>
              </a:rPr>
              <a:t>SERVICIOS</a:t>
            </a:r>
            <a:endParaRPr sz="1600" kern="0" dirty="0">
              <a:solidFill>
                <a:srgbClr val="000000"/>
              </a:solidFill>
              <a:cs typeface="Calibri"/>
              <a:sym typeface="Arial"/>
            </a:endParaRPr>
          </a:p>
        </p:txBody>
      </p:sp>
    </p:spTree>
    <p:extLst>
      <p:ext uri="{BB962C8B-B14F-4D97-AF65-F5344CB8AC3E}">
        <p14:creationId xmlns:p14="http://schemas.microsoft.com/office/powerpoint/2010/main" val="1715708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6835" y="1012075"/>
            <a:ext cx="6595120" cy="1016000"/>
          </a:xfrm>
        </p:spPr>
        <p:txBody>
          <a:bodyPr>
            <a:normAutofit fontScale="90000"/>
          </a:bodyPr>
          <a:lstStyle/>
          <a:p>
            <a:r>
              <a:rPr lang="es-PE" sz="4000" u="sng" dirty="0">
                <a:solidFill>
                  <a:srgbClr val="FF0000"/>
                </a:solidFill>
              </a:rPr>
              <a:t>Conformación</a:t>
            </a:r>
            <a:r>
              <a:rPr lang="es-PE" sz="4000" u="sng" dirty="0"/>
              <a:t> del requerimiento</a:t>
            </a:r>
            <a:r>
              <a:rPr lang="es-PE" sz="4000" dirty="0"/>
              <a:t>:</a:t>
            </a:r>
          </a:p>
        </p:txBody>
      </p:sp>
      <p:grpSp>
        <p:nvGrpSpPr>
          <p:cNvPr id="18" name="Grupo 17"/>
          <p:cNvGrpSpPr/>
          <p:nvPr/>
        </p:nvGrpSpPr>
        <p:grpSpPr>
          <a:xfrm>
            <a:off x="8320374" y="1012075"/>
            <a:ext cx="2940968" cy="896381"/>
            <a:chOff x="3631" y="249939"/>
            <a:chExt cx="1587812" cy="952687"/>
          </a:xfrm>
          <a:scene3d>
            <a:camera prst="orthographicFront"/>
            <a:lightRig rig="chilly" dir="t"/>
          </a:scene3d>
        </p:grpSpPr>
        <p:sp>
          <p:nvSpPr>
            <p:cNvPr id="19" name="Rectángulo redondeado 18"/>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20" name="Rectángulo 19"/>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2000" b="1" kern="0" dirty="0">
                  <a:solidFill>
                    <a:srgbClr val="002060"/>
                  </a:solidFill>
                  <a:latin typeface="Arial"/>
                  <a:sym typeface="Arial"/>
                </a:rPr>
                <a:t>2. REQUISITOS DE CALIFICACIÓN</a:t>
              </a:r>
            </a:p>
          </p:txBody>
        </p:sp>
      </p:gr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79" y="2303539"/>
            <a:ext cx="2232306" cy="364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ángulo 5"/>
          <p:cNvSpPr/>
          <p:nvPr/>
        </p:nvSpPr>
        <p:spPr>
          <a:xfrm>
            <a:off x="3962400" y="2653786"/>
            <a:ext cx="7772399" cy="2996825"/>
          </a:xfrm>
          <a:prstGeom prst="rect">
            <a:avLst/>
          </a:prstGeom>
        </p:spPr>
        <p:txBody>
          <a:bodyPr wrap="square" lIns="72242" tIns="36121" rIns="72242" bIns="36121">
            <a:spAutoFit/>
          </a:bodyPr>
          <a:lstStyle/>
          <a:p>
            <a:pPr algn="just" defTabSz="758573">
              <a:lnSpc>
                <a:spcPct val="150000"/>
              </a:lnSpc>
              <a:spcBef>
                <a:spcPts val="996"/>
              </a:spcBef>
              <a:spcAft>
                <a:spcPts val="166"/>
              </a:spcAft>
              <a:buClr>
                <a:schemeClr val="accent1"/>
              </a:buClr>
              <a:buSzPct val="100000"/>
            </a:pPr>
            <a:r>
              <a:rPr lang="es-PE" sz="2400" dirty="0">
                <a:solidFill>
                  <a:schemeClr val="tx1">
                    <a:lumMod val="75000"/>
                    <a:lumOff val="25000"/>
                  </a:schemeClr>
                </a:solidFill>
              </a:rPr>
              <a:t>Permiten determinar que los </a:t>
            </a:r>
            <a:r>
              <a:rPr lang="es-PE" sz="2400" b="1" u="sng" dirty="0">
                <a:solidFill>
                  <a:schemeClr val="tx1">
                    <a:lumMod val="75000"/>
                    <a:lumOff val="25000"/>
                  </a:schemeClr>
                </a:solidFill>
              </a:rPr>
              <a:t>postores cuentan con las </a:t>
            </a:r>
            <a:r>
              <a:rPr lang="es-PE" sz="2400" b="1" u="sng" dirty="0">
                <a:solidFill>
                  <a:srgbClr val="FF0000"/>
                </a:solidFill>
              </a:rPr>
              <a:t>capacidades</a:t>
            </a:r>
            <a:r>
              <a:rPr lang="es-PE" sz="2400" b="1" u="sng" dirty="0">
                <a:solidFill>
                  <a:schemeClr val="tx1">
                    <a:lumMod val="75000"/>
                    <a:lumOff val="25000"/>
                  </a:schemeClr>
                </a:solidFill>
              </a:rPr>
              <a:t> necesarias para ejecutar el contrato</a:t>
            </a:r>
            <a:r>
              <a:rPr lang="es-PE" sz="2400" dirty="0">
                <a:solidFill>
                  <a:schemeClr val="tx1">
                    <a:lumMod val="75000"/>
                    <a:lumOff val="25000"/>
                  </a:schemeClr>
                </a:solidFill>
              </a:rPr>
              <a:t>. </a:t>
            </a:r>
          </a:p>
          <a:p>
            <a:pPr algn="just" defTabSz="758573">
              <a:lnSpc>
                <a:spcPct val="150000"/>
              </a:lnSpc>
              <a:spcBef>
                <a:spcPts val="996"/>
              </a:spcBef>
              <a:spcAft>
                <a:spcPts val="166"/>
              </a:spcAft>
              <a:buClr>
                <a:schemeClr val="accent1"/>
              </a:buClr>
              <a:buSzPct val="100000"/>
            </a:pPr>
            <a:r>
              <a:rPr lang="es-PE" sz="2400" dirty="0">
                <a:solidFill>
                  <a:schemeClr val="tx1">
                    <a:lumMod val="75000"/>
                    <a:lumOff val="25000"/>
                  </a:schemeClr>
                </a:solidFill>
              </a:rPr>
              <a:t>Para ello, en los documentos del procedimiento de selección se establecen de manera clara y precisa los requisitos que cumplen los postores a fin de acreditar su calificación.</a:t>
            </a:r>
          </a:p>
        </p:txBody>
      </p:sp>
    </p:spTree>
    <p:extLst>
      <p:ext uri="{BB962C8B-B14F-4D97-AF65-F5344CB8AC3E}">
        <p14:creationId xmlns:p14="http://schemas.microsoft.com/office/powerpoint/2010/main" val="82976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39516" y="2031022"/>
            <a:ext cx="8712968" cy="3836944"/>
          </a:xfrm>
          <a:prstGeom prst="rect">
            <a:avLst/>
          </a:prstGeom>
        </p:spPr>
      </p:pic>
      <p:sp>
        <p:nvSpPr>
          <p:cNvPr id="4" name="Elipse 3"/>
          <p:cNvSpPr/>
          <p:nvPr/>
        </p:nvSpPr>
        <p:spPr>
          <a:xfrm>
            <a:off x="4267227" y="3133674"/>
            <a:ext cx="3177003" cy="325556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524"/>
          </a:p>
        </p:txBody>
      </p:sp>
      <p:sp>
        <p:nvSpPr>
          <p:cNvPr id="6" name="6 CuadroTexto"/>
          <p:cNvSpPr txBox="1"/>
          <p:nvPr/>
        </p:nvSpPr>
        <p:spPr>
          <a:xfrm>
            <a:off x="-38555" y="833365"/>
            <a:ext cx="12192000" cy="646331"/>
          </a:xfrm>
          <a:prstGeom prst="rect">
            <a:avLst/>
          </a:prstGeom>
          <a:noFill/>
        </p:spPr>
        <p:txBody>
          <a:bodyPr wrap="square">
            <a:spAutoFit/>
          </a:bodyPr>
          <a:lstStyle/>
          <a:p>
            <a:pPr algn="ctr">
              <a:defRPr/>
            </a:pPr>
            <a:r>
              <a:rPr lang="es-PE" altLang="es-ES" sz="3600" b="1" dirty="0">
                <a:solidFill>
                  <a:schemeClr val="accent1"/>
                </a:solidFill>
                <a:latin typeface="Calibri" panose="020F0502020204030204" pitchFamily="34" charset="0"/>
                <a:cs typeface="Tahoma" panose="020B0604030504040204" pitchFamily="34" charset="0"/>
              </a:rPr>
              <a:t>¿Cuáles son los requisitos de calificación?</a:t>
            </a:r>
          </a:p>
        </p:txBody>
      </p:sp>
      <p:sp>
        <p:nvSpPr>
          <p:cNvPr id="7" name="Forma libre 6"/>
          <p:cNvSpPr/>
          <p:nvPr/>
        </p:nvSpPr>
        <p:spPr>
          <a:xfrm>
            <a:off x="4724400" y="5633024"/>
            <a:ext cx="2209800" cy="843976"/>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accent4">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217" tIns="161217" rIns="161217" bIns="161217" numCol="1" spcCol="1270" anchor="t" anchorCtr="0">
            <a:noAutofit/>
          </a:bodyPr>
          <a:lstStyle/>
          <a:p>
            <a:pPr marL="0" lvl="1" algn="ctr" defTabSz="677365">
              <a:lnSpc>
                <a:spcPct val="90000"/>
              </a:lnSpc>
              <a:spcBef>
                <a:spcPct val="0"/>
              </a:spcBef>
              <a:spcAft>
                <a:spcPct val="15000"/>
              </a:spcAft>
            </a:pPr>
            <a:r>
              <a:rPr lang="es-PE" sz="2000" b="1" dirty="0">
                <a:latin typeface="Calibri" panose="020F0502020204030204" pitchFamily="34" charset="0"/>
              </a:rPr>
              <a:t>Condiciones Contractuales</a:t>
            </a:r>
          </a:p>
        </p:txBody>
      </p:sp>
      <p:cxnSp>
        <p:nvCxnSpPr>
          <p:cNvPr id="10" name="Conector angular 9"/>
          <p:cNvCxnSpPr/>
          <p:nvPr/>
        </p:nvCxnSpPr>
        <p:spPr>
          <a:xfrm rot="16200000" flipH="1">
            <a:off x="3600719" y="5042742"/>
            <a:ext cx="1752601" cy="494765"/>
          </a:xfrm>
          <a:prstGeom prst="bentConnector3">
            <a:avLst>
              <a:gd name="adj1" fmla="val 92261"/>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40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7"/>
          <p:cNvSpPr/>
          <p:nvPr/>
        </p:nvSpPr>
        <p:spPr>
          <a:xfrm>
            <a:off x="1407723" y="3178325"/>
            <a:ext cx="2105891" cy="2446299"/>
          </a:xfrm>
          <a:prstGeom prst="rect">
            <a:avLst/>
          </a:prstGeom>
          <a:ln w="28575">
            <a:noFill/>
          </a:ln>
        </p:spPr>
        <p:txBody>
          <a:bodyPr wrap="square" lIns="75681" tIns="37840" rIns="75681" bIns="37840">
            <a:spAutoFit/>
          </a:bodyPr>
          <a:lstStyle/>
          <a:p>
            <a:pPr>
              <a:buClr>
                <a:srgbClr val="000000"/>
              </a:buClr>
              <a:buFont typeface="Arial"/>
              <a:buNone/>
            </a:pPr>
            <a:r>
              <a:rPr lang="es-PE" b="1" kern="0" dirty="0">
                <a:solidFill>
                  <a:srgbClr val="FF0000"/>
                </a:solidFill>
                <a:latin typeface="Arial"/>
                <a:cs typeface="Arial"/>
                <a:sym typeface="Arial"/>
              </a:rPr>
              <a:t>HABILITACIÓN</a:t>
            </a:r>
          </a:p>
          <a:p>
            <a:pPr>
              <a:buClr>
                <a:srgbClr val="000000"/>
              </a:buClr>
              <a:buFont typeface="Arial"/>
              <a:buNone/>
            </a:pPr>
            <a:endParaRPr lang="es-PE" kern="0" dirty="0">
              <a:solidFill>
                <a:srgbClr val="000000"/>
              </a:solidFill>
              <a:latin typeface="Arial"/>
              <a:cs typeface="Arial"/>
              <a:sym typeface="Arial"/>
            </a:endParaRPr>
          </a:p>
          <a:p>
            <a:pPr>
              <a:buClr>
                <a:srgbClr val="000000"/>
              </a:buClr>
              <a:buFont typeface="Arial"/>
              <a:buNone/>
            </a:pPr>
            <a:r>
              <a:rPr lang="es-PE" kern="0" dirty="0">
                <a:solidFill>
                  <a:srgbClr val="000000"/>
                </a:solidFill>
                <a:latin typeface="Arial"/>
                <a:cs typeface="Arial"/>
                <a:sym typeface="Arial"/>
              </a:rPr>
              <a:t>Autorización para llevar a cabo la actividad económica materia de la contratación.</a:t>
            </a:r>
          </a:p>
          <a:p>
            <a:pPr algn="ctr">
              <a:buClr>
                <a:srgbClr val="000000"/>
              </a:buClr>
              <a:buFont typeface="Arial"/>
              <a:buNone/>
            </a:pPr>
            <a:endParaRPr lang="es-PE" sz="1400" kern="0" dirty="0">
              <a:solidFill>
                <a:srgbClr val="000000"/>
              </a:solidFill>
              <a:latin typeface="Arial"/>
              <a:cs typeface="Arial"/>
              <a:sym typeface="Arial"/>
            </a:endParaRPr>
          </a:p>
          <a:p>
            <a:pPr algn="ctr">
              <a:buClr>
                <a:srgbClr val="000000"/>
              </a:buClr>
              <a:buFont typeface="Arial"/>
              <a:buNone/>
            </a:pPr>
            <a:endParaRPr lang="es-PE" sz="1400" kern="0" dirty="0">
              <a:solidFill>
                <a:srgbClr val="FF0000"/>
              </a:solidFill>
              <a:latin typeface="Arial"/>
              <a:cs typeface="Arial"/>
              <a:sym typeface="Arial"/>
            </a:endParaRPr>
          </a:p>
        </p:txBody>
      </p:sp>
      <p:sp>
        <p:nvSpPr>
          <p:cNvPr id="15" name="Rectángulo 14"/>
          <p:cNvSpPr/>
          <p:nvPr/>
        </p:nvSpPr>
        <p:spPr>
          <a:xfrm>
            <a:off x="8561284" y="3178325"/>
            <a:ext cx="2286609" cy="1461414"/>
          </a:xfrm>
          <a:prstGeom prst="rect">
            <a:avLst/>
          </a:prstGeom>
          <a:ln>
            <a:noFill/>
          </a:ln>
        </p:spPr>
        <p:txBody>
          <a:bodyPr wrap="square" lIns="75681" tIns="37840" rIns="75681" bIns="37840">
            <a:spAutoFit/>
          </a:bodyPr>
          <a:lstStyle/>
          <a:p>
            <a:pPr>
              <a:buClr>
                <a:srgbClr val="000000"/>
              </a:buClr>
              <a:buFont typeface="Arial"/>
              <a:buNone/>
            </a:pPr>
            <a:r>
              <a:rPr lang="es-PE" b="1" kern="0" dirty="0">
                <a:solidFill>
                  <a:srgbClr val="FF0000"/>
                </a:solidFill>
                <a:latin typeface="Arial"/>
                <a:cs typeface="Arial"/>
                <a:sym typeface="Arial"/>
              </a:rPr>
              <a:t>EXPERIENCIA DEL POSTOR EN LA ESPECIALIDAD</a:t>
            </a:r>
          </a:p>
          <a:p>
            <a:pPr algn="ctr">
              <a:buClr>
                <a:srgbClr val="000000"/>
              </a:buClr>
              <a:buFont typeface="Arial"/>
              <a:buNone/>
            </a:pPr>
            <a:endParaRPr lang="es-PE" kern="0" dirty="0">
              <a:solidFill>
                <a:srgbClr val="000000"/>
              </a:solidFill>
              <a:latin typeface="Arial"/>
              <a:cs typeface="Arial"/>
              <a:sym typeface="Arial"/>
            </a:endParaRPr>
          </a:p>
          <a:p>
            <a:pPr algn="ctr">
              <a:buClr>
                <a:srgbClr val="000000"/>
              </a:buClr>
              <a:buFont typeface="Arial"/>
              <a:buNone/>
            </a:pPr>
            <a:r>
              <a:rPr lang="es-PE" kern="0" dirty="0">
                <a:solidFill>
                  <a:srgbClr val="000000"/>
                </a:solidFill>
                <a:latin typeface="Arial"/>
                <a:cs typeface="Arial"/>
                <a:sym typeface="Arial"/>
              </a:rPr>
              <a:t>.</a:t>
            </a:r>
            <a:endParaRPr lang="es-PE" sz="1400" kern="0" dirty="0">
              <a:solidFill>
                <a:srgbClr val="000000"/>
              </a:solidFill>
              <a:latin typeface="Arial"/>
              <a:cs typeface="Arial"/>
              <a:sym typeface="Arial"/>
            </a:endParaRPr>
          </a:p>
        </p:txBody>
      </p:sp>
      <p:cxnSp>
        <p:nvCxnSpPr>
          <p:cNvPr id="16" name="Conector recto 15"/>
          <p:cNvCxnSpPr/>
          <p:nvPr/>
        </p:nvCxnSpPr>
        <p:spPr>
          <a:xfrm>
            <a:off x="3886200" y="4023397"/>
            <a:ext cx="0" cy="898493"/>
          </a:xfrm>
          <a:prstGeom prst="line">
            <a:avLst/>
          </a:prstGeom>
          <a:noFill/>
          <a:ln w="19050" cap="flat" cmpd="sng" algn="ctr">
            <a:solidFill>
              <a:srgbClr val="000000"/>
            </a:solidFill>
            <a:prstDash val="sysDot"/>
          </a:ln>
          <a:effectLst/>
        </p:spPr>
      </p:cxnSp>
      <p:cxnSp>
        <p:nvCxnSpPr>
          <p:cNvPr id="17" name="Conector recto 16"/>
          <p:cNvCxnSpPr/>
          <p:nvPr/>
        </p:nvCxnSpPr>
        <p:spPr>
          <a:xfrm>
            <a:off x="8077200" y="3991687"/>
            <a:ext cx="0" cy="810557"/>
          </a:xfrm>
          <a:prstGeom prst="line">
            <a:avLst/>
          </a:prstGeom>
          <a:noFill/>
          <a:ln w="19050" cap="flat" cmpd="sng" algn="ctr">
            <a:solidFill>
              <a:srgbClr val="000000"/>
            </a:solidFill>
            <a:prstDash val="sysDot"/>
          </a:ln>
          <a:effectLst/>
        </p:spPr>
      </p:cxnSp>
      <p:sp>
        <p:nvSpPr>
          <p:cNvPr id="19" name="object 3"/>
          <p:cNvSpPr txBox="1"/>
          <p:nvPr/>
        </p:nvSpPr>
        <p:spPr>
          <a:xfrm>
            <a:off x="2793813" y="2233301"/>
            <a:ext cx="1434239" cy="500801"/>
          </a:xfrm>
          <a:prstGeom prst="rect">
            <a:avLst/>
          </a:prstGeom>
        </p:spPr>
        <p:txBody>
          <a:bodyPr vert="horz" wrap="square" lIns="0" tIns="8278" rIns="0" bIns="0" rtlCol="0">
            <a:spAutoFit/>
          </a:bodyPr>
          <a:lstStyle/>
          <a:p>
            <a:pPr marL="7883" algn="ctr">
              <a:spcBef>
                <a:spcPts val="66"/>
              </a:spcBef>
              <a:buClr>
                <a:srgbClr val="000000"/>
              </a:buClr>
            </a:pPr>
            <a:r>
              <a:rPr lang="es-PE" sz="1600" b="1" kern="0" spc="-6" dirty="0">
                <a:solidFill>
                  <a:srgbClr val="FFFFFF"/>
                </a:solidFill>
                <a:cs typeface="Calibri"/>
                <a:sym typeface="Arial"/>
              </a:rPr>
              <a:t>CAPACIDAD LEGAL</a:t>
            </a:r>
            <a:endParaRPr sz="1400" kern="0" dirty="0">
              <a:solidFill>
                <a:srgbClr val="FFFFFF"/>
              </a:solidFill>
              <a:cs typeface="Calibri"/>
              <a:sym typeface="Arial"/>
            </a:endParaRPr>
          </a:p>
        </p:txBody>
      </p:sp>
      <p:sp>
        <p:nvSpPr>
          <p:cNvPr id="21" name="object 3"/>
          <p:cNvSpPr txBox="1"/>
          <p:nvPr/>
        </p:nvSpPr>
        <p:spPr>
          <a:xfrm>
            <a:off x="5301780" y="2188941"/>
            <a:ext cx="1434239" cy="747023"/>
          </a:xfrm>
          <a:prstGeom prst="rect">
            <a:avLst/>
          </a:prstGeom>
        </p:spPr>
        <p:txBody>
          <a:bodyPr vert="horz" wrap="square" lIns="0" tIns="8278" rIns="0" bIns="0" rtlCol="0">
            <a:spAutoFit/>
          </a:bodyPr>
          <a:lstStyle/>
          <a:p>
            <a:pPr marL="7883" algn="ctr">
              <a:spcBef>
                <a:spcPts val="66"/>
              </a:spcBef>
              <a:buClr>
                <a:srgbClr val="000000"/>
              </a:buClr>
            </a:pPr>
            <a:r>
              <a:rPr lang="es-PE" sz="1600" b="1" kern="0" spc="-6" dirty="0">
                <a:solidFill>
                  <a:srgbClr val="FFFFFF"/>
                </a:solidFill>
                <a:cs typeface="Calibri"/>
                <a:sym typeface="Arial"/>
              </a:rPr>
              <a:t>CAPACIDAD TÉCNICA Y PROFESIONAL</a:t>
            </a:r>
            <a:endParaRPr sz="1400" kern="0" dirty="0">
              <a:solidFill>
                <a:srgbClr val="FFFFFF"/>
              </a:solidFill>
              <a:cs typeface="Calibri"/>
              <a:sym typeface="Arial"/>
            </a:endParaRPr>
          </a:p>
        </p:txBody>
      </p:sp>
      <p:sp>
        <p:nvSpPr>
          <p:cNvPr id="23" name="object 3"/>
          <p:cNvSpPr txBox="1"/>
          <p:nvPr/>
        </p:nvSpPr>
        <p:spPr>
          <a:xfrm>
            <a:off x="7908597" y="2159471"/>
            <a:ext cx="1434239" cy="772671"/>
          </a:xfrm>
          <a:prstGeom prst="rect">
            <a:avLst/>
          </a:prstGeom>
        </p:spPr>
        <p:txBody>
          <a:bodyPr vert="horz" wrap="square" lIns="0" tIns="8278" rIns="0" bIns="0" rtlCol="0">
            <a:spAutoFit/>
          </a:bodyPr>
          <a:lstStyle/>
          <a:p>
            <a:pPr marL="7883" algn="ctr">
              <a:spcBef>
                <a:spcPts val="66"/>
              </a:spcBef>
              <a:buClr>
                <a:srgbClr val="000000"/>
              </a:buClr>
            </a:pPr>
            <a:r>
              <a:rPr lang="es-PE" sz="1600" b="1" kern="0" spc="-6" dirty="0">
                <a:solidFill>
                  <a:srgbClr val="FFFFFF"/>
                </a:solidFill>
                <a:cs typeface="Calibri"/>
                <a:sym typeface="Arial"/>
              </a:rPr>
              <a:t>EXPERIENCIA </a:t>
            </a:r>
          </a:p>
          <a:p>
            <a:pPr marL="7883" algn="ctr">
              <a:spcBef>
                <a:spcPts val="66"/>
              </a:spcBef>
              <a:buClr>
                <a:srgbClr val="000000"/>
              </a:buClr>
            </a:pPr>
            <a:r>
              <a:rPr lang="es-PE" sz="1600" b="1" kern="0" spc="-6" dirty="0">
                <a:solidFill>
                  <a:srgbClr val="FFFFFF"/>
                </a:solidFill>
                <a:cs typeface="Calibri"/>
                <a:sym typeface="Arial"/>
              </a:rPr>
              <a:t>DEL </a:t>
            </a:r>
          </a:p>
          <a:p>
            <a:pPr marL="7883" algn="ctr">
              <a:spcBef>
                <a:spcPts val="66"/>
              </a:spcBef>
              <a:buClr>
                <a:srgbClr val="000000"/>
              </a:buClr>
            </a:pPr>
            <a:r>
              <a:rPr lang="es-PE" sz="1600" b="1" kern="0" spc="-6" dirty="0">
                <a:solidFill>
                  <a:srgbClr val="FFFFFF"/>
                </a:solidFill>
                <a:cs typeface="Calibri"/>
                <a:sym typeface="Arial"/>
              </a:rPr>
              <a:t>POSTOR</a:t>
            </a:r>
            <a:endParaRPr sz="1400" kern="0" dirty="0">
              <a:solidFill>
                <a:srgbClr val="FFFFFF"/>
              </a:solidFill>
              <a:cs typeface="Calibri"/>
              <a:sym typeface="Arial"/>
            </a:endParaRPr>
          </a:p>
        </p:txBody>
      </p:sp>
      <p:grpSp>
        <p:nvGrpSpPr>
          <p:cNvPr id="25" name="Grupo 1"/>
          <p:cNvGrpSpPr/>
          <p:nvPr/>
        </p:nvGrpSpPr>
        <p:grpSpPr>
          <a:xfrm>
            <a:off x="1430179" y="1427263"/>
            <a:ext cx="1761542" cy="789493"/>
            <a:chOff x="3631" y="249939"/>
            <a:chExt cx="1587812" cy="952687"/>
          </a:xfrm>
          <a:scene3d>
            <a:camera prst="orthographicFront"/>
            <a:lightRig rig="chilly" dir="t"/>
          </a:scene3d>
        </p:grpSpPr>
        <p:sp>
          <p:nvSpPr>
            <p:cNvPr id="26" name="Rectángulo redondeado 2"/>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27" name="Rectángulo 3"/>
            <p:cNvSpPr/>
            <p:nvPr/>
          </p:nvSpPr>
          <p:spPr>
            <a:xfrm>
              <a:off x="31534" y="277842"/>
              <a:ext cx="1532006" cy="896881"/>
            </a:xfrm>
            <a:prstGeom prst="rect">
              <a:avLst/>
            </a:prstGeom>
            <a:noFill/>
            <a:ln>
              <a:noFill/>
            </a:ln>
            <a:effectLst/>
            <a:sp3d/>
          </p:spPr>
          <p:txBody>
            <a:bodyPr spcFirstLastPara="0" vert="horz" wrap="square" lIns="54187" tIns="54187" rIns="54187" bIns="54187" numCol="1" spcCol="1270" anchor="ctr" anchorCtr="0">
              <a:noAutofit/>
            </a:bodyPr>
            <a:lstStyle/>
            <a:p>
              <a:pPr algn="ctr" defTabSz="588652">
                <a:lnSpc>
                  <a:spcPct val="90000"/>
                </a:lnSpc>
                <a:spcBef>
                  <a:spcPct val="0"/>
                </a:spcBef>
                <a:spcAft>
                  <a:spcPct val="35000"/>
                </a:spcAft>
                <a:buClr>
                  <a:srgbClr val="000000"/>
                </a:buClr>
                <a:defRPr/>
              </a:pPr>
              <a:r>
                <a:rPr lang="es-ES" sz="2000" b="1" kern="0" dirty="0">
                  <a:solidFill>
                    <a:srgbClr val="002060"/>
                  </a:solidFill>
                  <a:latin typeface="Arial"/>
                  <a:sym typeface="Arial"/>
                </a:rPr>
                <a:t>CAPACIDAD LEGAL</a:t>
              </a:r>
              <a:endParaRPr lang="es-ES" sz="1400" b="1" kern="0" dirty="0">
                <a:solidFill>
                  <a:srgbClr val="002060"/>
                </a:solidFill>
                <a:latin typeface="Arial"/>
                <a:sym typeface="Arial"/>
              </a:endParaRPr>
            </a:p>
          </p:txBody>
        </p:sp>
      </p:grpSp>
      <p:grpSp>
        <p:nvGrpSpPr>
          <p:cNvPr id="28" name="Grupo 1"/>
          <p:cNvGrpSpPr/>
          <p:nvPr/>
        </p:nvGrpSpPr>
        <p:grpSpPr>
          <a:xfrm>
            <a:off x="4228052" y="1443808"/>
            <a:ext cx="3160219" cy="789493"/>
            <a:chOff x="3631" y="249939"/>
            <a:chExt cx="1587812" cy="952687"/>
          </a:xfrm>
          <a:scene3d>
            <a:camera prst="orthographicFront"/>
            <a:lightRig rig="chilly" dir="t"/>
          </a:scene3d>
        </p:grpSpPr>
        <p:sp>
          <p:nvSpPr>
            <p:cNvPr id="29" name="Rectángulo redondeado 2"/>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30" name="Rectángulo 3"/>
            <p:cNvSpPr/>
            <p:nvPr/>
          </p:nvSpPr>
          <p:spPr>
            <a:xfrm>
              <a:off x="3631" y="277842"/>
              <a:ext cx="1559909" cy="896881"/>
            </a:xfrm>
            <a:prstGeom prst="rect">
              <a:avLst/>
            </a:prstGeom>
            <a:noFill/>
            <a:ln>
              <a:noFill/>
            </a:ln>
            <a:effectLst/>
            <a:sp3d/>
          </p:spPr>
          <p:txBody>
            <a:bodyPr spcFirstLastPara="0" vert="horz" wrap="square" lIns="54187" tIns="54187" rIns="54187" bIns="54187" numCol="1" spcCol="1270" anchor="ctr" anchorCtr="0">
              <a:noAutofit/>
            </a:bodyPr>
            <a:lstStyle/>
            <a:p>
              <a:pPr algn="ctr" defTabSz="588652">
                <a:lnSpc>
                  <a:spcPct val="90000"/>
                </a:lnSpc>
                <a:spcBef>
                  <a:spcPct val="0"/>
                </a:spcBef>
                <a:spcAft>
                  <a:spcPct val="35000"/>
                </a:spcAft>
                <a:buClr>
                  <a:srgbClr val="000000"/>
                </a:buClr>
                <a:defRPr/>
              </a:pPr>
              <a:r>
                <a:rPr lang="es-ES" sz="2000" b="1" kern="0" dirty="0">
                  <a:solidFill>
                    <a:srgbClr val="002060"/>
                  </a:solidFill>
                  <a:latin typeface="Arial"/>
                  <a:sym typeface="Arial"/>
                </a:rPr>
                <a:t>CAPACIDAD TÉCNICA PROFESIONAL</a:t>
              </a:r>
              <a:endParaRPr lang="es-ES" sz="1400" b="1" kern="0" dirty="0">
                <a:solidFill>
                  <a:srgbClr val="002060"/>
                </a:solidFill>
                <a:latin typeface="Arial"/>
                <a:sym typeface="Arial"/>
              </a:endParaRPr>
            </a:p>
          </p:txBody>
        </p:sp>
      </p:grpSp>
      <p:grpSp>
        <p:nvGrpSpPr>
          <p:cNvPr id="31" name="Grupo 1"/>
          <p:cNvGrpSpPr/>
          <p:nvPr/>
        </p:nvGrpSpPr>
        <p:grpSpPr>
          <a:xfrm>
            <a:off x="8424602" y="1306421"/>
            <a:ext cx="2097523" cy="789493"/>
            <a:chOff x="3631" y="249939"/>
            <a:chExt cx="1587812" cy="952687"/>
          </a:xfrm>
          <a:scene3d>
            <a:camera prst="orthographicFront"/>
            <a:lightRig rig="chilly" dir="t"/>
          </a:scene3d>
        </p:grpSpPr>
        <p:sp>
          <p:nvSpPr>
            <p:cNvPr id="32" name="Rectángulo redondeado 2"/>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33" name="Rectángulo 3"/>
            <p:cNvSpPr/>
            <p:nvPr/>
          </p:nvSpPr>
          <p:spPr>
            <a:xfrm>
              <a:off x="31534" y="277842"/>
              <a:ext cx="1532006" cy="896881"/>
            </a:xfrm>
            <a:prstGeom prst="rect">
              <a:avLst/>
            </a:prstGeom>
            <a:noFill/>
            <a:ln>
              <a:noFill/>
            </a:ln>
            <a:effectLst/>
            <a:sp3d/>
          </p:spPr>
          <p:txBody>
            <a:bodyPr spcFirstLastPara="0" vert="horz" wrap="square" lIns="54187" tIns="54187" rIns="54187" bIns="54187" numCol="1" spcCol="1270" anchor="ctr" anchorCtr="0">
              <a:noAutofit/>
            </a:bodyPr>
            <a:lstStyle/>
            <a:p>
              <a:pPr algn="ctr" defTabSz="588652">
                <a:lnSpc>
                  <a:spcPct val="90000"/>
                </a:lnSpc>
                <a:spcBef>
                  <a:spcPct val="0"/>
                </a:spcBef>
                <a:spcAft>
                  <a:spcPct val="35000"/>
                </a:spcAft>
                <a:buClr>
                  <a:srgbClr val="000000"/>
                </a:buClr>
                <a:defRPr/>
              </a:pPr>
              <a:r>
                <a:rPr lang="es-ES" sz="2000" b="1" kern="0" dirty="0">
                  <a:solidFill>
                    <a:srgbClr val="002060"/>
                  </a:solidFill>
                  <a:latin typeface="Arial"/>
                  <a:sym typeface="Arial"/>
                </a:rPr>
                <a:t>EXPERIENCIA DEL POSTOR</a:t>
              </a:r>
              <a:endParaRPr lang="es-ES" sz="1400" b="1" kern="0" dirty="0">
                <a:solidFill>
                  <a:srgbClr val="002060"/>
                </a:solidFill>
                <a:latin typeface="Arial"/>
                <a:sym typeface="Arial"/>
              </a:endParaRPr>
            </a:p>
          </p:txBody>
        </p:sp>
      </p:grpSp>
      <p:sp>
        <p:nvSpPr>
          <p:cNvPr id="20" name="6 CuadroTexto"/>
          <p:cNvSpPr txBox="1"/>
          <p:nvPr/>
        </p:nvSpPr>
        <p:spPr>
          <a:xfrm>
            <a:off x="2445958" y="221962"/>
            <a:ext cx="9884626" cy="646331"/>
          </a:xfrm>
          <a:prstGeom prst="rect">
            <a:avLst/>
          </a:prstGeom>
          <a:noFill/>
        </p:spPr>
        <p:txBody>
          <a:bodyPr wrap="square">
            <a:spAutoFit/>
          </a:bodyPr>
          <a:lstStyle/>
          <a:p>
            <a:pPr algn="ctr">
              <a:defRPr/>
            </a:pPr>
            <a:r>
              <a:rPr lang="es-PE" altLang="es-ES" sz="3600" b="1" dirty="0">
                <a:solidFill>
                  <a:schemeClr val="accent1"/>
                </a:solidFill>
                <a:latin typeface="Calibri" panose="020F0502020204030204" pitchFamily="34" charset="0"/>
                <a:cs typeface="Tahoma" panose="020B0604030504040204" pitchFamily="34" charset="0"/>
              </a:rPr>
              <a:t>Requisitos de Calificación </a:t>
            </a:r>
            <a:r>
              <a:rPr lang="es-PE" altLang="es-ES" sz="3600" b="1" dirty="0">
                <a:latin typeface="Calibri" panose="020F0502020204030204" pitchFamily="34" charset="0"/>
                <a:cs typeface="Tahoma" panose="020B0604030504040204" pitchFamily="34" charset="0"/>
              </a:rPr>
              <a:t>para bienes y servicios</a:t>
            </a:r>
          </a:p>
        </p:txBody>
      </p:sp>
      <p:sp>
        <p:nvSpPr>
          <p:cNvPr id="22" name="Rectángulo 2"/>
          <p:cNvSpPr/>
          <p:nvPr/>
        </p:nvSpPr>
        <p:spPr>
          <a:xfrm>
            <a:off x="4773272" y="2683617"/>
            <a:ext cx="2474275" cy="3952421"/>
          </a:xfrm>
          <a:prstGeom prst="rect">
            <a:avLst/>
          </a:prstGeom>
          <a:ln w="28575">
            <a:noFill/>
          </a:ln>
        </p:spPr>
        <p:txBody>
          <a:bodyPr wrap="square" lIns="67049" tIns="33524" rIns="67049" bIns="33524">
            <a:spAutoFit/>
          </a:bodyPr>
          <a:lstStyle/>
          <a:p>
            <a:pPr>
              <a:buClr>
                <a:srgbClr val="000000"/>
              </a:buClr>
              <a:buFont typeface="Arial"/>
              <a:buNone/>
            </a:pPr>
            <a:r>
              <a:rPr lang="es-PE" sz="1683" b="1" kern="0" dirty="0">
                <a:solidFill>
                  <a:srgbClr val="FF0000"/>
                </a:solidFill>
                <a:latin typeface="Arial"/>
                <a:cs typeface="Arial"/>
                <a:sym typeface="Arial"/>
              </a:rPr>
              <a:t>EQUIPAMIENTO ESTRATÉGICO</a:t>
            </a:r>
          </a:p>
          <a:p>
            <a:pPr>
              <a:buClr>
                <a:srgbClr val="000000"/>
              </a:buClr>
              <a:buFont typeface="Arial"/>
              <a:buNone/>
            </a:pPr>
            <a:endParaRPr lang="es-PE" sz="1683" kern="0" dirty="0">
              <a:solidFill>
                <a:srgbClr val="000000"/>
              </a:solidFill>
              <a:latin typeface="Arial"/>
              <a:cs typeface="Arial"/>
              <a:sym typeface="Arial"/>
            </a:endParaRPr>
          </a:p>
          <a:p>
            <a:pPr>
              <a:buClr>
                <a:srgbClr val="000000"/>
              </a:buClr>
              <a:buFont typeface="Arial"/>
              <a:buNone/>
            </a:pPr>
            <a:endParaRPr lang="es-PE" sz="1683" kern="0" dirty="0">
              <a:solidFill>
                <a:srgbClr val="000000"/>
              </a:solidFill>
              <a:latin typeface="Arial"/>
              <a:cs typeface="Arial"/>
              <a:sym typeface="Arial"/>
            </a:endParaRPr>
          </a:p>
          <a:p>
            <a:pPr>
              <a:buClr>
                <a:srgbClr val="000000"/>
              </a:buClr>
              <a:buFont typeface="Arial"/>
              <a:buNone/>
            </a:pPr>
            <a:r>
              <a:rPr lang="es-PE" sz="1683" b="1" kern="0" dirty="0">
                <a:solidFill>
                  <a:srgbClr val="FF0000"/>
                </a:solidFill>
                <a:latin typeface="Arial"/>
                <a:cs typeface="Arial"/>
                <a:sym typeface="Arial"/>
              </a:rPr>
              <a:t>INFRAESTRUCTURA ESTRATÉGICA</a:t>
            </a:r>
          </a:p>
          <a:p>
            <a:pPr>
              <a:buClr>
                <a:srgbClr val="000000"/>
              </a:buClr>
              <a:buFont typeface="Arial"/>
              <a:buNone/>
            </a:pPr>
            <a:endParaRPr lang="es-PE" sz="1683" kern="0" dirty="0">
              <a:solidFill>
                <a:srgbClr val="000000"/>
              </a:solidFill>
              <a:latin typeface="Arial"/>
              <a:cs typeface="Arial"/>
              <a:sym typeface="Arial"/>
            </a:endParaRPr>
          </a:p>
          <a:p>
            <a:pPr>
              <a:buClr>
                <a:srgbClr val="000000"/>
              </a:buClr>
              <a:buFont typeface="Arial"/>
              <a:buNone/>
            </a:pPr>
            <a:endParaRPr lang="es-PE" sz="1683" kern="0" dirty="0">
              <a:solidFill>
                <a:srgbClr val="000000"/>
              </a:solidFill>
              <a:latin typeface="Arial"/>
              <a:cs typeface="Arial"/>
              <a:sym typeface="Arial"/>
            </a:endParaRPr>
          </a:p>
          <a:p>
            <a:pPr>
              <a:buClr>
                <a:srgbClr val="000000"/>
              </a:buClr>
            </a:pPr>
            <a:r>
              <a:rPr lang="es-PE" sz="1683" b="1" kern="0" dirty="0">
                <a:solidFill>
                  <a:srgbClr val="FF0000"/>
                </a:solidFill>
                <a:latin typeface="Arial"/>
                <a:cs typeface="Arial"/>
                <a:sym typeface="Arial"/>
              </a:rPr>
              <a:t>CALIFICACIONES DEL PERSONAL CLAVE</a:t>
            </a:r>
          </a:p>
          <a:p>
            <a:pPr>
              <a:buClr>
                <a:srgbClr val="000000"/>
              </a:buClr>
              <a:buFont typeface="Arial"/>
              <a:buNone/>
            </a:pPr>
            <a:endParaRPr lang="es-PE" sz="1683" b="1" kern="0" dirty="0">
              <a:solidFill>
                <a:srgbClr val="FF0000"/>
              </a:solidFill>
              <a:latin typeface="Arial"/>
              <a:cs typeface="Arial"/>
              <a:sym typeface="Arial"/>
            </a:endParaRPr>
          </a:p>
          <a:p>
            <a:pPr>
              <a:buClr>
                <a:srgbClr val="000000"/>
              </a:buClr>
              <a:buFont typeface="Arial"/>
              <a:buNone/>
            </a:pPr>
            <a:r>
              <a:rPr lang="es-PE" sz="1683" b="1" kern="0" dirty="0">
                <a:solidFill>
                  <a:srgbClr val="FF0000"/>
                </a:solidFill>
                <a:latin typeface="Arial"/>
                <a:cs typeface="Arial"/>
                <a:sym typeface="Arial"/>
              </a:rPr>
              <a:t>EXPERIENCIA DEL PERSONAL CLAVE</a:t>
            </a:r>
          </a:p>
          <a:p>
            <a:pPr>
              <a:buClr>
                <a:srgbClr val="000000"/>
              </a:buClr>
              <a:buFont typeface="Arial"/>
              <a:buNone/>
            </a:pPr>
            <a:endParaRPr lang="es-PE" sz="1683" kern="0" dirty="0">
              <a:solidFill>
                <a:srgbClr val="000000"/>
              </a:solidFill>
              <a:latin typeface="Arial"/>
              <a:cs typeface="Arial"/>
              <a:sym typeface="Arial"/>
            </a:endParaRPr>
          </a:p>
          <a:p>
            <a:pPr>
              <a:buClr>
                <a:srgbClr val="000000"/>
              </a:buClr>
              <a:buFont typeface="Arial"/>
              <a:buNone/>
            </a:pPr>
            <a:endParaRPr lang="es-PE" sz="1683" kern="0" dirty="0">
              <a:solidFill>
                <a:srgbClr val="000000"/>
              </a:solidFill>
              <a:latin typeface="Arial"/>
              <a:cs typeface="Arial"/>
              <a:sym typeface="Arial"/>
            </a:endParaRPr>
          </a:p>
        </p:txBody>
      </p:sp>
    </p:spTree>
    <p:extLst>
      <p:ext uri="{BB962C8B-B14F-4D97-AF65-F5344CB8AC3E}">
        <p14:creationId xmlns:p14="http://schemas.microsoft.com/office/powerpoint/2010/main" val="48588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36177" y="1998604"/>
            <a:ext cx="8122024" cy="3600986"/>
          </a:xfrm>
          <a:prstGeom prst="rect">
            <a:avLst/>
          </a:prstGeom>
        </p:spPr>
        <p:txBody>
          <a:bodyPr wrap="square">
            <a:spAutoFit/>
          </a:bodyPr>
          <a:lstStyle/>
          <a:p>
            <a:r>
              <a:rPr lang="es-ES_tradnl" sz="2400" b="1" i="1" dirty="0">
                <a:solidFill>
                  <a:srgbClr val="385623"/>
                </a:solidFill>
                <a:latin typeface="Arial" panose="020B0604020202020204" pitchFamily="34" charset="0"/>
                <a:ea typeface="Batang" panose="02030600000101010101" pitchFamily="18" charset="-127"/>
                <a:cs typeface="Times New Roman" panose="02020603050405020304" pitchFamily="18" charset="0"/>
              </a:rPr>
              <a:t> </a:t>
            </a:r>
            <a:r>
              <a:rPr lang="es-ES_tradnl" sz="2000" i="1" u="sng" dirty="0"/>
              <a:t>Requisitos</a:t>
            </a:r>
            <a:r>
              <a:rPr lang="es-ES_tradnl" sz="2000" i="1" dirty="0"/>
              <a:t>:</a:t>
            </a:r>
            <a:endParaRPr lang="es-PE" sz="2000" dirty="0"/>
          </a:p>
          <a:p>
            <a:r>
              <a:rPr lang="es-ES_tradnl" sz="2000" i="1" dirty="0"/>
              <a:t> </a:t>
            </a:r>
            <a:r>
              <a:rPr lang="es-ES" sz="2000" i="1" dirty="0"/>
              <a:t>El postor debe contar con contrato de concesión postal vigente en el ámbito de operación requerido (local, regional, nacional o internacional) aprobado por la Dirección General de Concesiones en Comunicaciones del Ministerio de Transportes y Comunicaciones o entidad competente.</a:t>
            </a:r>
            <a:endParaRPr lang="es-PE" sz="2000" dirty="0"/>
          </a:p>
          <a:p>
            <a:r>
              <a:rPr lang="es-ES" sz="2000" i="1" dirty="0"/>
              <a:t> </a:t>
            </a:r>
            <a:endParaRPr lang="es-PE" sz="2000" dirty="0"/>
          </a:p>
          <a:p>
            <a:r>
              <a:rPr lang="es-ES_tradnl" sz="2000" i="1" u="sng" dirty="0"/>
              <a:t>Acreditación</a:t>
            </a:r>
            <a:r>
              <a:rPr lang="es-ES_tradnl" sz="2000" i="1" dirty="0"/>
              <a:t>:</a:t>
            </a:r>
            <a:endParaRPr lang="es-PE" sz="2000" dirty="0"/>
          </a:p>
          <a:p>
            <a:r>
              <a:rPr lang="es-ES_tradnl" sz="2000" i="1" dirty="0"/>
              <a:t> </a:t>
            </a:r>
            <a:r>
              <a:rPr lang="es-ES" sz="2000" i="1" dirty="0"/>
              <a:t>Copia del contrato de concesión para la prestación del servicio postal y de la Resolución Directoral aprobando la concesión postal expedida por la Dirección General de Concesiones en Comunicaciones del Ministerio de Transportes y Comunicaciones o entidad competente. </a:t>
            </a:r>
            <a:endParaRPr lang="es-PE" sz="2000" i="1" dirty="0"/>
          </a:p>
        </p:txBody>
      </p:sp>
      <p:sp>
        <p:nvSpPr>
          <p:cNvPr id="6" name="Rectángulo 5"/>
          <p:cNvSpPr/>
          <p:nvPr/>
        </p:nvSpPr>
        <p:spPr>
          <a:xfrm>
            <a:off x="152400" y="685800"/>
            <a:ext cx="11193979" cy="769441"/>
          </a:xfrm>
          <a:prstGeom prst="rect">
            <a:avLst/>
          </a:prstGeom>
        </p:spPr>
        <p:txBody>
          <a:bodyPr wrap="square">
            <a:spAutoFit/>
          </a:bodyPr>
          <a:lstStyle/>
          <a:p>
            <a:pPr algn="ctr"/>
            <a:r>
              <a:rPr lang="es-PE" sz="4400" b="1" dirty="0">
                <a:solidFill>
                  <a:srgbClr val="17406D"/>
                </a:solidFill>
                <a:latin typeface="Franklin Gothic Book" panose="020B0503020102020204"/>
                <a:ea typeface="+mj-ea"/>
                <a:cs typeface="+mj-cs"/>
              </a:rPr>
              <a:t>Requisitos de calificación </a:t>
            </a:r>
          </a:p>
        </p:txBody>
      </p:sp>
      <p:sp>
        <p:nvSpPr>
          <p:cNvPr id="9" name="object 2"/>
          <p:cNvSpPr/>
          <p:nvPr/>
        </p:nvSpPr>
        <p:spPr>
          <a:xfrm>
            <a:off x="9372600" y="1143000"/>
            <a:ext cx="1981200" cy="847725"/>
          </a:xfrm>
          <a:prstGeom prst="rect">
            <a:avLst/>
          </a:prstGeom>
          <a:blipFill>
            <a:blip r:embed="rId2" cstate="print"/>
            <a:stretch>
              <a:fillRect/>
            </a:stretch>
          </a:blipFill>
        </p:spPr>
        <p:txBody>
          <a:bodyPr wrap="square" lIns="0" tIns="0" rIns="0" bIns="0" rtlCol="0"/>
          <a:lstStyle/>
          <a:p>
            <a:pPr>
              <a:buClr>
                <a:srgbClr val="000000"/>
              </a:buClr>
              <a:buFont typeface="Arial"/>
              <a:buNone/>
            </a:pPr>
            <a:endParaRPr sz="1400" kern="0">
              <a:solidFill>
                <a:srgbClr val="000000"/>
              </a:solidFill>
              <a:latin typeface="Arial"/>
              <a:cs typeface="Arial"/>
              <a:sym typeface="Arial"/>
            </a:endParaRPr>
          </a:p>
        </p:txBody>
      </p:sp>
      <p:sp>
        <p:nvSpPr>
          <p:cNvPr id="10" name="object 3"/>
          <p:cNvSpPr txBox="1"/>
          <p:nvPr/>
        </p:nvSpPr>
        <p:spPr>
          <a:xfrm>
            <a:off x="9556304" y="1286789"/>
            <a:ext cx="1613791" cy="625652"/>
          </a:xfrm>
          <a:prstGeom prst="rect">
            <a:avLst/>
          </a:prstGeom>
        </p:spPr>
        <p:txBody>
          <a:bodyPr vert="horz" wrap="square" lIns="0" tIns="10001" rIns="0" bIns="0" rtlCol="0">
            <a:spAutoFit/>
          </a:bodyPr>
          <a:lstStyle/>
          <a:p>
            <a:pPr marL="9525" algn="ctr">
              <a:spcBef>
                <a:spcPts val="79"/>
              </a:spcBef>
              <a:buClr>
                <a:srgbClr val="000000"/>
              </a:buClr>
            </a:pPr>
            <a:r>
              <a:rPr lang="es-PE" sz="2000" b="1" kern="0" spc="-8" dirty="0">
                <a:solidFill>
                  <a:srgbClr val="000000"/>
                </a:solidFill>
                <a:cs typeface="Calibri"/>
                <a:sym typeface="Arial"/>
              </a:rPr>
              <a:t>CAPACIDAD LEGAL</a:t>
            </a:r>
            <a:endParaRPr sz="1600" kern="0" dirty="0">
              <a:solidFill>
                <a:srgbClr val="000000"/>
              </a:solidFill>
              <a:cs typeface="Calibri"/>
              <a:sym typeface="Arial"/>
            </a:endParaRPr>
          </a:p>
        </p:txBody>
      </p:sp>
      <p:pic>
        <p:nvPicPr>
          <p:cNvPr id="11" name="Imagen 10"/>
          <p:cNvPicPr>
            <a:picLocks noChangeAspect="1"/>
          </p:cNvPicPr>
          <p:nvPr/>
        </p:nvPicPr>
        <p:blipFill rotWithShape="1">
          <a:blip r:embed="rId3"/>
          <a:srcRect l="21256" r="7294"/>
          <a:stretch/>
        </p:blipFill>
        <p:spPr>
          <a:xfrm>
            <a:off x="8381999" y="2868369"/>
            <a:ext cx="3810001" cy="3000375"/>
          </a:xfrm>
          <a:prstGeom prst="rect">
            <a:avLst/>
          </a:prstGeom>
        </p:spPr>
      </p:pic>
      <p:pic>
        <p:nvPicPr>
          <p:cNvPr id="12" name="Imagen 11"/>
          <p:cNvPicPr>
            <a:picLocks noChangeAspect="1"/>
          </p:cNvPicPr>
          <p:nvPr/>
        </p:nvPicPr>
        <p:blipFill>
          <a:blip r:embed="rId4"/>
          <a:stretch>
            <a:fillRect/>
          </a:stretch>
        </p:blipFill>
        <p:spPr>
          <a:xfrm>
            <a:off x="457200" y="1229163"/>
            <a:ext cx="1932599" cy="493819"/>
          </a:xfrm>
          <a:prstGeom prst="rect">
            <a:avLst/>
          </a:prstGeom>
        </p:spPr>
      </p:pic>
    </p:spTree>
    <p:extLst>
      <p:ext uri="{BB962C8B-B14F-4D97-AF65-F5344CB8AC3E}">
        <p14:creationId xmlns:p14="http://schemas.microsoft.com/office/powerpoint/2010/main" val="31917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400" y="685800"/>
            <a:ext cx="11193979" cy="769441"/>
          </a:xfrm>
          <a:prstGeom prst="rect">
            <a:avLst/>
          </a:prstGeom>
        </p:spPr>
        <p:txBody>
          <a:bodyPr wrap="square">
            <a:spAutoFit/>
          </a:bodyPr>
          <a:lstStyle/>
          <a:p>
            <a:pPr algn="ctr"/>
            <a:r>
              <a:rPr lang="es-PE" sz="4400" b="1" dirty="0">
                <a:solidFill>
                  <a:srgbClr val="17406D"/>
                </a:solidFill>
                <a:latin typeface="Franklin Gothic Book" panose="020B0503020102020204"/>
                <a:ea typeface="+mj-ea"/>
                <a:cs typeface="+mj-cs"/>
              </a:rPr>
              <a:t>Requisitos de calificación </a:t>
            </a:r>
          </a:p>
        </p:txBody>
      </p:sp>
      <p:sp>
        <p:nvSpPr>
          <p:cNvPr id="9" name="object 2"/>
          <p:cNvSpPr/>
          <p:nvPr/>
        </p:nvSpPr>
        <p:spPr>
          <a:xfrm>
            <a:off x="9067800" y="1143001"/>
            <a:ext cx="2590800" cy="871666"/>
          </a:xfrm>
          <a:prstGeom prst="rect">
            <a:avLst/>
          </a:prstGeom>
          <a:blipFill>
            <a:blip r:embed="rId2" cstate="print"/>
            <a:stretch>
              <a:fillRect/>
            </a:stretch>
          </a:blipFill>
        </p:spPr>
        <p:txBody>
          <a:bodyPr wrap="square" lIns="0" tIns="0" rIns="0" bIns="0" rtlCol="0"/>
          <a:lstStyle/>
          <a:p>
            <a:pPr>
              <a:buClr>
                <a:srgbClr val="000000"/>
              </a:buClr>
              <a:buFont typeface="Arial"/>
              <a:buNone/>
            </a:pPr>
            <a:endParaRPr sz="1400" kern="0">
              <a:solidFill>
                <a:srgbClr val="000000"/>
              </a:solidFill>
              <a:latin typeface="Arial"/>
              <a:cs typeface="Arial"/>
              <a:sym typeface="Arial"/>
            </a:endParaRPr>
          </a:p>
        </p:txBody>
      </p:sp>
      <p:sp>
        <p:nvSpPr>
          <p:cNvPr id="10" name="object 3"/>
          <p:cNvSpPr txBox="1"/>
          <p:nvPr/>
        </p:nvSpPr>
        <p:spPr>
          <a:xfrm>
            <a:off x="9184180" y="1286789"/>
            <a:ext cx="2290716" cy="625652"/>
          </a:xfrm>
          <a:prstGeom prst="rect">
            <a:avLst/>
          </a:prstGeom>
        </p:spPr>
        <p:txBody>
          <a:bodyPr vert="horz" wrap="square" lIns="0" tIns="10001" rIns="0" bIns="0" rtlCol="0">
            <a:spAutoFit/>
          </a:bodyPr>
          <a:lstStyle/>
          <a:p>
            <a:pPr marL="9525" algn="ctr">
              <a:spcBef>
                <a:spcPts val="79"/>
              </a:spcBef>
              <a:buClr>
                <a:srgbClr val="000000"/>
              </a:buClr>
            </a:pPr>
            <a:r>
              <a:rPr lang="es-PE" sz="2000" b="1" kern="0" spc="-8" dirty="0">
                <a:solidFill>
                  <a:srgbClr val="000000"/>
                </a:solidFill>
                <a:cs typeface="Calibri"/>
                <a:sym typeface="Arial"/>
              </a:rPr>
              <a:t>CAPACIDAD TÉCNICA PROFESIONAL</a:t>
            </a:r>
            <a:endParaRPr sz="1600" kern="0" dirty="0">
              <a:solidFill>
                <a:srgbClr val="000000"/>
              </a:solidFill>
              <a:cs typeface="Calibri"/>
              <a:sym typeface="Arial"/>
            </a:endParaRPr>
          </a:p>
        </p:txBody>
      </p:sp>
      <p:pic>
        <p:nvPicPr>
          <p:cNvPr id="14" name="Imagen 13"/>
          <p:cNvPicPr>
            <a:picLocks noChangeAspect="1"/>
          </p:cNvPicPr>
          <p:nvPr/>
        </p:nvPicPr>
        <p:blipFill>
          <a:blip r:embed="rId3"/>
          <a:stretch>
            <a:fillRect/>
          </a:stretch>
        </p:blipFill>
        <p:spPr>
          <a:xfrm>
            <a:off x="685800" y="3776190"/>
            <a:ext cx="4523624" cy="493819"/>
          </a:xfrm>
          <a:prstGeom prst="rect">
            <a:avLst/>
          </a:prstGeom>
        </p:spPr>
      </p:pic>
      <p:sp>
        <p:nvSpPr>
          <p:cNvPr id="16" name="Rectángulo 15"/>
          <p:cNvSpPr/>
          <p:nvPr/>
        </p:nvSpPr>
        <p:spPr>
          <a:xfrm>
            <a:off x="769101" y="2760148"/>
            <a:ext cx="9960576" cy="923330"/>
          </a:xfrm>
          <a:prstGeom prst="rect">
            <a:avLst/>
          </a:prstGeom>
        </p:spPr>
        <p:txBody>
          <a:bodyPr wrap="square">
            <a:spAutoFit/>
          </a:bodyPr>
          <a:lstStyle/>
          <a:p>
            <a:pPr algn="just">
              <a:spcAft>
                <a:spcPts val="0"/>
              </a:spcAft>
            </a:pP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Copia de documentos que sustenten la propiedad, la posesión, el compromiso de compra venta o alquiler u otro documento que acredite la disponibilidad del equipamiento estratégico requerido.</a:t>
            </a:r>
            <a:endParaRPr lang="en-US" sz="2800" dirty="0">
              <a:solidFill>
                <a:srgbClr val="000000"/>
              </a:solidFill>
              <a:effectLst/>
              <a:latin typeface="Perpetua" panose="02020502060401020303" pitchFamily="18" charset="0"/>
              <a:ea typeface="Batang"/>
              <a:cs typeface="Times New Roman" panose="02020603050405020304" pitchFamily="18" charset="0"/>
            </a:endParaRPr>
          </a:p>
        </p:txBody>
      </p:sp>
      <p:pic>
        <p:nvPicPr>
          <p:cNvPr id="17" name="Imagen 16"/>
          <p:cNvPicPr>
            <a:picLocks noChangeAspect="1"/>
          </p:cNvPicPr>
          <p:nvPr/>
        </p:nvPicPr>
        <p:blipFill>
          <a:blip r:embed="rId4"/>
          <a:stretch>
            <a:fillRect/>
          </a:stretch>
        </p:blipFill>
        <p:spPr>
          <a:xfrm>
            <a:off x="685800" y="1611411"/>
            <a:ext cx="3773751" cy="493819"/>
          </a:xfrm>
          <a:prstGeom prst="rect">
            <a:avLst/>
          </a:prstGeom>
        </p:spPr>
      </p:pic>
      <p:pic>
        <p:nvPicPr>
          <p:cNvPr id="19" name="Imagen 18"/>
          <p:cNvPicPr>
            <a:picLocks noChangeAspect="1"/>
          </p:cNvPicPr>
          <p:nvPr/>
        </p:nvPicPr>
        <p:blipFill>
          <a:blip r:embed="rId5"/>
          <a:stretch>
            <a:fillRect/>
          </a:stretch>
        </p:blipFill>
        <p:spPr>
          <a:xfrm>
            <a:off x="685800" y="2219973"/>
            <a:ext cx="4261473" cy="493819"/>
          </a:xfrm>
          <a:prstGeom prst="rect">
            <a:avLst/>
          </a:prstGeom>
        </p:spPr>
      </p:pic>
      <p:sp>
        <p:nvSpPr>
          <p:cNvPr id="21" name="Rectángulo 20"/>
          <p:cNvSpPr/>
          <p:nvPr/>
        </p:nvSpPr>
        <p:spPr>
          <a:xfrm>
            <a:off x="838200" y="4380374"/>
            <a:ext cx="1736373" cy="369332"/>
          </a:xfrm>
          <a:prstGeom prst="rect">
            <a:avLst/>
          </a:prstGeom>
        </p:spPr>
        <p:txBody>
          <a:bodyPr wrap="none">
            <a:spAutoFit/>
          </a:bodyPr>
          <a:lstStyle/>
          <a:p>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EXPERIENCIA</a:t>
            </a:r>
            <a:endParaRPr lang="en-US" dirty="0"/>
          </a:p>
        </p:txBody>
      </p:sp>
      <p:sp>
        <p:nvSpPr>
          <p:cNvPr id="22" name="Rectángulo 21"/>
          <p:cNvSpPr/>
          <p:nvPr/>
        </p:nvSpPr>
        <p:spPr>
          <a:xfrm>
            <a:off x="838200" y="5012419"/>
            <a:ext cx="3018840" cy="369332"/>
          </a:xfrm>
          <a:prstGeom prst="rect">
            <a:avLst/>
          </a:prstGeom>
        </p:spPr>
        <p:txBody>
          <a:bodyPr wrap="none">
            <a:spAutoFit/>
          </a:bodyPr>
          <a:lstStyle/>
          <a:p>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FORMACIÓN ACADÉMICA</a:t>
            </a:r>
            <a:endParaRPr lang="en-US" dirty="0"/>
          </a:p>
        </p:txBody>
      </p:sp>
      <p:sp>
        <p:nvSpPr>
          <p:cNvPr id="23" name="Rectángulo 22"/>
          <p:cNvSpPr/>
          <p:nvPr/>
        </p:nvSpPr>
        <p:spPr>
          <a:xfrm>
            <a:off x="838200" y="5644464"/>
            <a:ext cx="1881669" cy="369332"/>
          </a:xfrm>
          <a:prstGeom prst="rect">
            <a:avLst/>
          </a:prstGeom>
        </p:spPr>
        <p:txBody>
          <a:bodyPr wrap="none">
            <a:spAutoFit/>
          </a:bodyPr>
          <a:lstStyle/>
          <a:p>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CAPACITACIÓN</a:t>
            </a:r>
            <a:endParaRPr lang="en-US" dirty="0"/>
          </a:p>
        </p:txBody>
      </p:sp>
      <p:sp>
        <p:nvSpPr>
          <p:cNvPr id="24" name="Rectángulo 23"/>
          <p:cNvSpPr/>
          <p:nvPr/>
        </p:nvSpPr>
        <p:spPr>
          <a:xfrm>
            <a:off x="4296391" y="4299436"/>
            <a:ext cx="4771409" cy="646331"/>
          </a:xfrm>
          <a:prstGeom prst="rect">
            <a:avLst/>
          </a:prstGeom>
        </p:spPr>
        <p:txBody>
          <a:bodyPr wrap="square">
            <a:spAutoFit/>
          </a:bodyPr>
          <a:lstStyle/>
          <a:p>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Consignar el tiempo mínimo en determinada actividad y en determinado puesto.</a:t>
            </a:r>
            <a:endParaRPr lang="en-US" dirty="0"/>
          </a:p>
        </p:txBody>
      </p:sp>
      <p:sp>
        <p:nvSpPr>
          <p:cNvPr id="25" name="Rectángulo 24"/>
          <p:cNvSpPr/>
          <p:nvPr/>
        </p:nvSpPr>
        <p:spPr>
          <a:xfrm>
            <a:off x="4296391" y="4915394"/>
            <a:ext cx="6905010" cy="369332"/>
          </a:xfrm>
          <a:prstGeom prst="rect">
            <a:avLst/>
          </a:prstGeom>
        </p:spPr>
        <p:txBody>
          <a:bodyPr wrap="square">
            <a:spAutoFit/>
          </a:bodyPr>
          <a:lstStyle/>
          <a:p>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Consignar grado o título requerido.</a:t>
            </a:r>
            <a:endParaRPr lang="en-US" dirty="0"/>
          </a:p>
        </p:txBody>
      </p:sp>
      <p:sp>
        <p:nvSpPr>
          <p:cNvPr id="26" name="Rectángulo 25"/>
          <p:cNvSpPr/>
          <p:nvPr/>
        </p:nvSpPr>
        <p:spPr>
          <a:xfrm>
            <a:off x="4296391" y="5546628"/>
            <a:ext cx="4314209" cy="646331"/>
          </a:xfrm>
          <a:prstGeom prst="rect">
            <a:avLst/>
          </a:prstGeom>
        </p:spPr>
        <p:txBody>
          <a:bodyPr wrap="square">
            <a:spAutoFit/>
          </a:bodyPr>
          <a:lstStyle/>
          <a:p>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Consignar la materia y cantidad de horas lectivas con un máximo de 120.</a:t>
            </a:r>
            <a:endParaRPr lang="en-US" dirty="0"/>
          </a:p>
        </p:txBody>
      </p:sp>
      <p:pic>
        <p:nvPicPr>
          <p:cNvPr id="27" name="Imagen 26"/>
          <p:cNvPicPr>
            <a:picLocks noChangeAspect="1"/>
          </p:cNvPicPr>
          <p:nvPr/>
        </p:nvPicPr>
        <p:blipFill rotWithShape="1">
          <a:blip r:embed="rId6"/>
          <a:srcRect l="32594"/>
          <a:stretch/>
        </p:blipFill>
        <p:spPr>
          <a:xfrm>
            <a:off x="8991600" y="3934811"/>
            <a:ext cx="2971800" cy="2258148"/>
          </a:xfrm>
          <a:prstGeom prst="rect">
            <a:avLst/>
          </a:prstGeom>
        </p:spPr>
      </p:pic>
    </p:spTree>
    <p:extLst>
      <p:ext uri="{BB962C8B-B14F-4D97-AF65-F5344CB8AC3E}">
        <p14:creationId xmlns:p14="http://schemas.microsoft.com/office/powerpoint/2010/main" val="312839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400" y="685800"/>
            <a:ext cx="11193979" cy="769441"/>
          </a:xfrm>
          <a:prstGeom prst="rect">
            <a:avLst/>
          </a:prstGeom>
        </p:spPr>
        <p:txBody>
          <a:bodyPr wrap="square">
            <a:spAutoFit/>
          </a:bodyPr>
          <a:lstStyle/>
          <a:p>
            <a:pPr algn="ctr"/>
            <a:r>
              <a:rPr lang="es-PE" sz="4400" b="1" dirty="0">
                <a:solidFill>
                  <a:srgbClr val="17406D"/>
                </a:solidFill>
                <a:latin typeface="Franklin Gothic Book" panose="020B0503020102020204"/>
                <a:ea typeface="+mj-ea"/>
                <a:cs typeface="+mj-cs"/>
              </a:rPr>
              <a:t>Requisitos de calificación </a:t>
            </a:r>
          </a:p>
        </p:txBody>
      </p:sp>
      <p:sp>
        <p:nvSpPr>
          <p:cNvPr id="9" name="object 2"/>
          <p:cNvSpPr/>
          <p:nvPr/>
        </p:nvSpPr>
        <p:spPr>
          <a:xfrm>
            <a:off x="9067800" y="1143001"/>
            <a:ext cx="2590800" cy="871666"/>
          </a:xfrm>
          <a:prstGeom prst="rect">
            <a:avLst/>
          </a:prstGeom>
          <a:blipFill>
            <a:blip r:embed="rId2" cstate="print"/>
            <a:stretch>
              <a:fillRect/>
            </a:stretch>
          </a:blipFill>
        </p:spPr>
        <p:txBody>
          <a:bodyPr wrap="square" lIns="0" tIns="0" rIns="0" bIns="0" rtlCol="0"/>
          <a:lstStyle/>
          <a:p>
            <a:pPr>
              <a:buClr>
                <a:srgbClr val="000000"/>
              </a:buClr>
              <a:buFont typeface="Arial"/>
              <a:buNone/>
            </a:pPr>
            <a:endParaRPr sz="1400" kern="0">
              <a:solidFill>
                <a:srgbClr val="000000"/>
              </a:solidFill>
              <a:latin typeface="Arial"/>
              <a:cs typeface="Arial"/>
              <a:sym typeface="Arial"/>
            </a:endParaRPr>
          </a:p>
        </p:txBody>
      </p:sp>
      <p:sp>
        <p:nvSpPr>
          <p:cNvPr id="10" name="object 3"/>
          <p:cNvSpPr txBox="1"/>
          <p:nvPr/>
        </p:nvSpPr>
        <p:spPr>
          <a:xfrm>
            <a:off x="9184180" y="1286789"/>
            <a:ext cx="2290716" cy="625652"/>
          </a:xfrm>
          <a:prstGeom prst="rect">
            <a:avLst/>
          </a:prstGeom>
        </p:spPr>
        <p:txBody>
          <a:bodyPr vert="horz" wrap="square" lIns="0" tIns="10001" rIns="0" bIns="0" rtlCol="0">
            <a:spAutoFit/>
          </a:bodyPr>
          <a:lstStyle/>
          <a:p>
            <a:pPr marL="9525" algn="ctr">
              <a:spcBef>
                <a:spcPts val="79"/>
              </a:spcBef>
              <a:buClr>
                <a:srgbClr val="000000"/>
              </a:buClr>
            </a:pPr>
            <a:r>
              <a:rPr lang="es-PE" sz="2000" b="1" kern="0" spc="-8" dirty="0">
                <a:solidFill>
                  <a:srgbClr val="000000"/>
                </a:solidFill>
                <a:cs typeface="Calibri"/>
                <a:sym typeface="Arial"/>
              </a:rPr>
              <a:t>EXPERIENCIA DEL POSTOR</a:t>
            </a:r>
            <a:endParaRPr sz="1600" kern="0" dirty="0">
              <a:solidFill>
                <a:srgbClr val="000000"/>
              </a:solidFill>
              <a:cs typeface="Calibri"/>
              <a:sym typeface="Arial"/>
            </a:endParaRPr>
          </a:p>
        </p:txBody>
      </p:sp>
      <p:sp>
        <p:nvSpPr>
          <p:cNvPr id="13" name="Rectángulo 12"/>
          <p:cNvSpPr/>
          <p:nvPr/>
        </p:nvSpPr>
        <p:spPr>
          <a:xfrm>
            <a:off x="2667000" y="2458129"/>
            <a:ext cx="8382000" cy="1047979"/>
          </a:xfrm>
          <a:prstGeom prst="rect">
            <a:avLst/>
          </a:prstGeom>
        </p:spPr>
        <p:txBody>
          <a:bodyPr wrap="square">
            <a:spAutoFit/>
          </a:bodyPr>
          <a:lstStyle/>
          <a:p>
            <a:pPr algn="just">
              <a:lnSpc>
                <a:spcPct val="115000"/>
              </a:lnSpc>
              <a:spcAft>
                <a:spcPts val="0"/>
              </a:spcAft>
            </a:pPr>
            <a:r>
              <a:rPr lang="es-PE" dirty="0">
                <a:solidFill>
                  <a:srgbClr val="000000"/>
                </a:solidFill>
                <a:highlight>
                  <a:srgbClr val="D3D3D3"/>
                </a:highlight>
                <a:latin typeface="Arial" panose="020B0604020202020204" pitchFamily="34" charset="0"/>
                <a:ea typeface="Batang"/>
                <a:cs typeface="Times New Roman" panose="02020603050405020304" pitchFamily="18" charset="0"/>
              </a:rPr>
              <a:t>No mayor a </a:t>
            </a:r>
            <a:r>
              <a:rPr lang="es-PE" dirty="0">
                <a:solidFill>
                  <a:srgbClr val="FF0000"/>
                </a:solidFill>
                <a:highlight>
                  <a:srgbClr val="D3D3D3"/>
                </a:highlight>
                <a:latin typeface="Arial" panose="020B0604020202020204" pitchFamily="34" charset="0"/>
                <a:ea typeface="Batang"/>
                <a:cs typeface="Times New Roman" panose="02020603050405020304" pitchFamily="18" charset="0"/>
              </a:rPr>
              <a:t>TRES (3) VECES </a:t>
            </a:r>
            <a:r>
              <a:rPr lang="es-PE" dirty="0">
                <a:solidFill>
                  <a:srgbClr val="000000"/>
                </a:solidFill>
                <a:highlight>
                  <a:srgbClr val="D3D3D3"/>
                </a:highlight>
                <a:latin typeface="Arial" panose="020B0604020202020204" pitchFamily="34" charset="0"/>
                <a:ea typeface="Batang"/>
                <a:cs typeface="Times New Roman" panose="02020603050405020304" pitchFamily="18" charset="0"/>
              </a:rPr>
              <a:t>EL VALOR ESTIMADO DE LA CONTRATACIÓN O DEL ÍTEM</a:t>
            </a:r>
            <a:r>
              <a:rPr lang="es-PE" dirty="0">
                <a:solidFill>
                  <a:srgbClr val="000000"/>
                </a:solidFill>
                <a:latin typeface="Arial" panose="020B0604020202020204" pitchFamily="34" charset="0"/>
                <a:ea typeface="Batang"/>
                <a:cs typeface="Times New Roman" panose="02020603050405020304" pitchFamily="18" charset="0"/>
              </a:rPr>
              <a:t>], por prestaciones iguales o similares al objeto de la convocatoria, durante los </a:t>
            </a:r>
            <a:r>
              <a:rPr lang="es-PE" dirty="0">
                <a:solidFill>
                  <a:srgbClr val="FF0000"/>
                </a:solidFill>
                <a:latin typeface="Arial" panose="020B0604020202020204" pitchFamily="34" charset="0"/>
                <a:ea typeface="Batang"/>
                <a:cs typeface="Times New Roman" panose="02020603050405020304" pitchFamily="18" charset="0"/>
              </a:rPr>
              <a:t>ocho (8) años </a:t>
            </a:r>
            <a:r>
              <a:rPr lang="es-PE" dirty="0">
                <a:solidFill>
                  <a:srgbClr val="000000"/>
                </a:solidFill>
                <a:latin typeface="Arial" panose="020B0604020202020204" pitchFamily="34" charset="0"/>
                <a:ea typeface="Batang"/>
                <a:cs typeface="Times New Roman" panose="02020603050405020304" pitchFamily="18" charset="0"/>
              </a:rPr>
              <a:t>anteriores a la fecha de la presentación de ofertas. </a:t>
            </a:r>
            <a:endParaRPr lang="en-US" sz="2800" dirty="0">
              <a:solidFill>
                <a:srgbClr val="000000"/>
              </a:solidFill>
              <a:effectLst/>
              <a:latin typeface="Perpetua" panose="02020502060401020303" pitchFamily="18" charset="0"/>
              <a:ea typeface="Batang"/>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914400" y="1665531"/>
            <a:ext cx="5901439" cy="493819"/>
          </a:xfrm>
          <a:prstGeom prst="rect">
            <a:avLst/>
          </a:prstGeom>
        </p:spPr>
      </p:pic>
      <p:sp>
        <p:nvSpPr>
          <p:cNvPr id="3" name="Rectángulo 2"/>
          <p:cNvSpPr/>
          <p:nvPr/>
        </p:nvSpPr>
        <p:spPr>
          <a:xfrm>
            <a:off x="762000" y="2491888"/>
            <a:ext cx="1031051" cy="369332"/>
          </a:xfrm>
          <a:prstGeom prst="rect">
            <a:avLst/>
          </a:prstGeom>
        </p:spPr>
        <p:txBody>
          <a:bodyPr wrap="none">
            <a:spAutoFit/>
          </a:bodyPr>
          <a:lstStyle/>
          <a:p>
            <a:r>
              <a:rPr lang="es-PE" dirty="0">
                <a:solidFill>
                  <a:srgbClr val="000000"/>
                </a:solidFill>
                <a:latin typeface="Arial" panose="020B0604020202020204" pitchFamily="34" charset="0"/>
                <a:cs typeface="Times New Roman" panose="02020603050405020304" pitchFamily="18" charset="0"/>
              </a:rPr>
              <a:t>BIENES</a:t>
            </a:r>
            <a:endParaRPr lang="en-US" dirty="0"/>
          </a:p>
        </p:txBody>
      </p:sp>
      <p:sp>
        <p:nvSpPr>
          <p:cNvPr id="11" name="Rectángulo 10"/>
          <p:cNvSpPr/>
          <p:nvPr/>
        </p:nvSpPr>
        <p:spPr>
          <a:xfrm>
            <a:off x="761999" y="5214689"/>
            <a:ext cx="992579" cy="369332"/>
          </a:xfrm>
          <a:prstGeom prst="rect">
            <a:avLst/>
          </a:prstGeom>
        </p:spPr>
        <p:txBody>
          <a:bodyPr wrap="none">
            <a:spAutoFit/>
          </a:bodyPr>
          <a:lstStyle/>
          <a:p>
            <a:r>
              <a:rPr lang="es-PE" dirty="0">
                <a:solidFill>
                  <a:srgbClr val="000000"/>
                </a:solidFill>
                <a:latin typeface="Arial" panose="020B0604020202020204" pitchFamily="34" charset="0"/>
                <a:cs typeface="Times New Roman" panose="02020603050405020304" pitchFamily="18" charset="0"/>
              </a:rPr>
              <a:t>OBRAS</a:t>
            </a:r>
            <a:endParaRPr lang="en-US" dirty="0"/>
          </a:p>
        </p:txBody>
      </p:sp>
      <p:sp>
        <p:nvSpPr>
          <p:cNvPr id="14" name="Rectángulo 13"/>
          <p:cNvSpPr/>
          <p:nvPr/>
        </p:nvSpPr>
        <p:spPr>
          <a:xfrm>
            <a:off x="2649638" y="5214689"/>
            <a:ext cx="8246962" cy="1047979"/>
          </a:xfrm>
          <a:prstGeom prst="rect">
            <a:avLst/>
          </a:prstGeom>
        </p:spPr>
        <p:txBody>
          <a:bodyPr wrap="square">
            <a:spAutoFit/>
          </a:bodyPr>
          <a:lstStyle/>
          <a:p>
            <a:pPr algn="just">
              <a:lnSpc>
                <a:spcPct val="115000"/>
              </a:lnSpc>
              <a:spcAft>
                <a:spcPts val="0"/>
              </a:spcAft>
            </a:pPr>
            <a:r>
              <a:rPr lang="es-PE" dirty="0">
                <a:solidFill>
                  <a:srgbClr val="000000"/>
                </a:solidFill>
                <a:highlight>
                  <a:srgbClr val="D3D3D3"/>
                </a:highlight>
                <a:latin typeface="Arial" panose="020B0604020202020204" pitchFamily="34" charset="0"/>
                <a:ea typeface="Batang"/>
                <a:cs typeface="Times New Roman" panose="02020603050405020304" pitchFamily="18" charset="0"/>
              </a:rPr>
              <a:t>No mayor a </a:t>
            </a:r>
            <a:r>
              <a:rPr lang="es-PE" dirty="0">
                <a:solidFill>
                  <a:srgbClr val="FF0000"/>
                </a:solidFill>
                <a:highlight>
                  <a:srgbClr val="D3D3D3"/>
                </a:highlight>
                <a:latin typeface="Arial" panose="020B0604020202020204" pitchFamily="34" charset="0"/>
                <a:ea typeface="Batang"/>
                <a:cs typeface="Times New Roman" panose="02020603050405020304" pitchFamily="18" charset="0"/>
              </a:rPr>
              <a:t>UNA (1) VEZ </a:t>
            </a:r>
            <a:r>
              <a:rPr lang="es-PE" dirty="0">
                <a:solidFill>
                  <a:srgbClr val="000000"/>
                </a:solidFill>
                <a:highlight>
                  <a:srgbClr val="D3D3D3"/>
                </a:highlight>
                <a:latin typeface="Arial" panose="020B0604020202020204" pitchFamily="34" charset="0"/>
                <a:ea typeface="Batang"/>
                <a:cs typeface="Times New Roman" panose="02020603050405020304" pitchFamily="18" charset="0"/>
              </a:rPr>
              <a:t>EL VALOR REFERENCIAL DE LA CONTRATACIÓN O DEL ÍTEM</a:t>
            </a:r>
            <a:r>
              <a:rPr lang="es-PE" dirty="0">
                <a:solidFill>
                  <a:srgbClr val="000000"/>
                </a:solidFill>
                <a:latin typeface="Arial" panose="020B0604020202020204" pitchFamily="34" charset="0"/>
                <a:ea typeface="Batang"/>
                <a:cs typeface="Times New Roman" panose="02020603050405020304" pitchFamily="18" charset="0"/>
              </a:rPr>
              <a:t>], por prestaciones iguales o similares al objeto de la convocatoria, durante los </a:t>
            </a:r>
            <a:r>
              <a:rPr lang="es-PE" dirty="0">
                <a:solidFill>
                  <a:srgbClr val="FF0000"/>
                </a:solidFill>
                <a:latin typeface="Arial" panose="020B0604020202020204" pitchFamily="34" charset="0"/>
                <a:ea typeface="Batang"/>
                <a:cs typeface="Times New Roman" panose="02020603050405020304" pitchFamily="18" charset="0"/>
              </a:rPr>
              <a:t>diez (10) años </a:t>
            </a:r>
            <a:r>
              <a:rPr lang="es-PE" dirty="0">
                <a:solidFill>
                  <a:srgbClr val="000000"/>
                </a:solidFill>
                <a:latin typeface="Arial" panose="020B0604020202020204" pitchFamily="34" charset="0"/>
                <a:ea typeface="Batang"/>
                <a:cs typeface="Times New Roman" panose="02020603050405020304" pitchFamily="18" charset="0"/>
              </a:rPr>
              <a:t>anteriores a la fecha de la presentación de ofertas. </a:t>
            </a:r>
            <a:endParaRPr lang="en-US" sz="2800" dirty="0">
              <a:solidFill>
                <a:srgbClr val="000000"/>
              </a:solidFill>
              <a:effectLst/>
              <a:latin typeface="Perpetua" panose="02020502060401020303" pitchFamily="18" charset="0"/>
              <a:ea typeface="Batang"/>
              <a:cs typeface="Times New Roman" panose="02020603050405020304" pitchFamily="18" charset="0"/>
            </a:endParaRPr>
          </a:p>
        </p:txBody>
      </p:sp>
      <p:sp>
        <p:nvSpPr>
          <p:cNvPr id="15" name="Rectángulo 14"/>
          <p:cNvSpPr/>
          <p:nvPr/>
        </p:nvSpPr>
        <p:spPr>
          <a:xfrm>
            <a:off x="762000" y="2819745"/>
            <a:ext cx="1437253" cy="369332"/>
          </a:xfrm>
          <a:prstGeom prst="rect">
            <a:avLst/>
          </a:prstGeom>
        </p:spPr>
        <p:txBody>
          <a:bodyPr wrap="none">
            <a:spAutoFit/>
          </a:bodyPr>
          <a:lstStyle/>
          <a:p>
            <a:r>
              <a:rPr lang="es-PE" dirty="0">
                <a:solidFill>
                  <a:srgbClr val="000000"/>
                </a:solidFill>
                <a:latin typeface="Arial" panose="020B0604020202020204" pitchFamily="34" charset="0"/>
                <a:cs typeface="Times New Roman" panose="02020603050405020304" pitchFamily="18" charset="0"/>
              </a:rPr>
              <a:t>SERVICIOS</a:t>
            </a:r>
            <a:endParaRPr lang="en-US" dirty="0"/>
          </a:p>
        </p:txBody>
      </p:sp>
      <p:sp>
        <p:nvSpPr>
          <p:cNvPr id="16" name="Rectángulo 15"/>
          <p:cNvSpPr/>
          <p:nvPr/>
        </p:nvSpPr>
        <p:spPr>
          <a:xfrm>
            <a:off x="2667000" y="3763714"/>
            <a:ext cx="8399362" cy="1366528"/>
          </a:xfrm>
          <a:prstGeom prst="rect">
            <a:avLst/>
          </a:prstGeom>
        </p:spPr>
        <p:txBody>
          <a:bodyPr wrap="square">
            <a:spAutoFit/>
          </a:bodyPr>
          <a:lstStyle/>
          <a:p>
            <a:pPr algn="just">
              <a:lnSpc>
                <a:spcPct val="115000"/>
              </a:lnSpc>
              <a:spcAft>
                <a:spcPts val="0"/>
              </a:spcAft>
            </a:pPr>
            <a:r>
              <a:rPr lang="es-PE" dirty="0">
                <a:solidFill>
                  <a:srgbClr val="000000"/>
                </a:solidFill>
                <a:highlight>
                  <a:srgbClr val="D3D3D3"/>
                </a:highlight>
                <a:latin typeface="Arial" panose="020B0604020202020204" pitchFamily="34" charset="0"/>
                <a:ea typeface="Batang"/>
                <a:cs typeface="Times New Roman" panose="02020603050405020304" pitchFamily="18" charset="0"/>
              </a:rPr>
              <a:t>No mayor a </a:t>
            </a:r>
            <a:r>
              <a:rPr lang="es-PE" dirty="0">
                <a:solidFill>
                  <a:srgbClr val="FF0000"/>
                </a:solidFill>
                <a:highlight>
                  <a:srgbClr val="D3D3D3"/>
                </a:highlight>
                <a:latin typeface="Arial" panose="020B0604020202020204" pitchFamily="34" charset="0"/>
                <a:ea typeface="Batang"/>
                <a:cs typeface="Times New Roman" panose="02020603050405020304" pitchFamily="18" charset="0"/>
              </a:rPr>
              <a:t>DOS (2) VECES </a:t>
            </a:r>
            <a:r>
              <a:rPr lang="es-PE" dirty="0">
                <a:solidFill>
                  <a:srgbClr val="000000"/>
                </a:solidFill>
                <a:highlight>
                  <a:srgbClr val="D3D3D3"/>
                </a:highlight>
                <a:latin typeface="Arial" panose="020B0604020202020204" pitchFamily="34" charset="0"/>
                <a:ea typeface="Batang"/>
                <a:cs typeface="Times New Roman" panose="02020603050405020304" pitchFamily="18" charset="0"/>
              </a:rPr>
              <a:t>EL VALOR ESTIMADO/ REFERENCIAL DE LA CONTRATACIÓN O DEL ÍTEM</a:t>
            </a:r>
            <a:r>
              <a:rPr lang="es-PE" dirty="0">
                <a:solidFill>
                  <a:srgbClr val="000000"/>
                </a:solidFill>
                <a:latin typeface="Arial" panose="020B0604020202020204" pitchFamily="34" charset="0"/>
                <a:ea typeface="Batang"/>
                <a:cs typeface="Times New Roman" panose="02020603050405020304" pitchFamily="18" charset="0"/>
              </a:rPr>
              <a:t>], por prestaciones iguales o similares al objeto de la convocatoria, durante los </a:t>
            </a:r>
            <a:r>
              <a:rPr lang="es-PE" dirty="0">
                <a:solidFill>
                  <a:srgbClr val="FF0000"/>
                </a:solidFill>
                <a:latin typeface="Arial" panose="020B0604020202020204" pitchFamily="34" charset="0"/>
                <a:ea typeface="Batang"/>
                <a:cs typeface="Times New Roman" panose="02020603050405020304" pitchFamily="18" charset="0"/>
              </a:rPr>
              <a:t>diez (10) años </a:t>
            </a:r>
            <a:r>
              <a:rPr lang="es-PE" dirty="0">
                <a:solidFill>
                  <a:srgbClr val="000000"/>
                </a:solidFill>
                <a:latin typeface="Arial" panose="020B0604020202020204" pitchFamily="34" charset="0"/>
                <a:ea typeface="Batang"/>
                <a:cs typeface="Times New Roman" panose="02020603050405020304" pitchFamily="18" charset="0"/>
              </a:rPr>
              <a:t>anteriores a la fecha de la presentación de ofertas. </a:t>
            </a:r>
            <a:endParaRPr lang="en-US" sz="2800" dirty="0">
              <a:solidFill>
                <a:srgbClr val="000000"/>
              </a:solidFill>
              <a:effectLst/>
              <a:latin typeface="Perpetua" panose="02020502060401020303" pitchFamily="18" charset="0"/>
              <a:ea typeface="Batang"/>
              <a:cs typeface="Times New Roman" panose="02020603050405020304" pitchFamily="18" charset="0"/>
            </a:endParaRPr>
          </a:p>
        </p:txBody>
      </p:sp>
      <p:sp>
        <p:nvSpPr>
          <p:cNvPr id="17" name="Rectángulo 16"/>
          <p:cNvSpPr/>
          <p:nvPr/>
        </p:nvSpPr>
        <p:spPr>
          <a:xfrm>
            <a:off x="733062" y="3849472"/>
            <a:ext cx="1830501" cy="369332"/>
          </a:xfrm>
          <a:prstGeom prst="rect">
            <a:avLst/>
          </a:prstGeom>
        </p:spPr>
        <p:txBody>
          <a:bodyPr wrap="none">
            <a:spAutoFit/>
          </a:bodyPr>
          <a:lstStyle/>
          <a:p>
            <a:r>
              <a:rPr lang="es-PE" dirty="0">
                <a:solidFill>
                  <a:srgbClr val="000000"/>
                </a:solidFill>
                <a:latin typeface="Arial" panose="020B0604020202020204" pitchFamily="34" charset="0"/>
                <a:cs typeface="Times New Roman" panose="02020603050405020304" pitchFamily="18" charset="0"/>
              </a:rPr>
              <a:t>CONSULTORÍA</a:t>
            </a:r>
            <a:endParaRPr lang="en-US" dirty="0"/>
          </a:p>
        </p:txBody>
      </p:sp>
    </p:spTree>
    <p:extLst>
      <p:ext uri="{BB962C8B-B14F-4D97-AF65-F5344CB8AC3E}">
        <p14:creationId xmlns:p14="http://schemas.microsoft.com/office/powerpoint/2010/main" val="110773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1"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3 CuadroTexto"/>
          <p:cNvSpPr txBox="1"/>
          <p:nvPr/>
        </p:nvSpPr>
        <p:spPr>
          <a:xfrm>
            <a:off x="2775387" y="766373"/>
            <a:ext cx="6490855" cy="590931"/>
          </a:xfrm>
          <a:prstGeom prst="rect">
            <a:avLst/>
          </a:prstGeom>
          <a:noFill/>
        </p:spPr>
        <p:txBody>
          <a:bodyPr wrap="square" lIns="97536" tIns="48768" rIns="97536" bIns="48768" rtlCol="0">
            <a:spAutoFit/>
          </a:bodyPr>
          <a:lstStyle/>
          <a:p>
            <a:pPr algn="ctr"/>
            <a:r>
              <a:rPr lang="es-PE" sz="3200" b="1" dirty="0"/>
              <a:t>¿Qué es la contratación pública?</a:t>
            </a:r>
          </a:p>
        </p:txBody>
      </p:sp>
      <p:sp>
        <p:nvSpPr>
          <p:cNvPr id="8" name="CuadroTexto 7"/>
          <p:cNvSpPr txBox="1"/>
          <p:nvPr/>
        </p:nvSpPr>
        <p:spPr>
          <a:xfrm>
            <a:off x="255046" y="1545590"/>
            <a:ext cx="11658600" cy="1075872"/>
          </a:xfrm>
          <a:prstGeom prst="rect">
            <a:avLst/>
          </a:prstGeom>
          <a:noFill/>
        </p:spPr>
        <p:txBody>
          <a:bodyPr wrap="square" lIns="97536" tIns="48768" rIns="97536" bIns="48768" rtlCol="0">
            <a:spAutoFit/>
          </a:bodyPr>
          <a:lstStyle/>
          <a:p>
            <a:pPr algn="ctr"/>
            <a:r>
              <a:rPr lang="es-PE" sz="2117" dirty="0"/>
              <a:t>Es el proceso a través del cual una entidad pública se abastece de bienes, servicios y obras de manera oportuna y bajo las mejores condiciones de precio y calidad, para la satisfacción de una finalidad pública en busca de mejorar las condiciones de vida de los ciudadanos. </a:t>
            </a:r>
          </a:p>
        </p:txBody>
      </p:sp>
      <p:pic>
        <p:nvPicPr>
          <p:cNvPr id="12" name="Imagen 11"/>
          <p:cNvPicPr>
            <a:picLocks noChangeAspect="1"/>
          </p:cNvPicPr>
          <p:nvPr/>
        </p:nvPicPr>
        <p:blipFill>
          <a:blip r:embed="rId3"/>
          <a:stretch>
            <a:fillRect/>
          </a:stretch>
        </p:blipFill>
        <p:spPr>
          <a:xfrm>
            <a:off x="5410200" y="3646991"/>
            <a:ext cx="1372586" cy="1612244"/>
          </a:xfrm>
          <a:prstGeom prst="rect">
            <a:avLst/>
          </a:prstGeom>
          <a:solidFill>
            <a:srgbClr val="7CACBF"/>
          </a:solidFill>
        </p:spPr>
      </p:pic>
      <p:pic>
        <p:nvPicPr>
          <p:cNvPr id="10" name="Imagen 9"/>
          <p:cNvPicPr>
            <a:picLocks noChangeAspect="1"/>
          </p:cNvPicPr>
          <p:nvPr/>
        </p:nvPicPr>
        <p:blipFill>
          <a:blip r:embed="rId4"/>
          <a:stretch>
            <a:fillRect/>
          </a:stretch>
        </p:blipFill>
        <p:spPr>
          <a:xfrm>
            <a:off x="2325650" y="2926241"/>
            <a:ext cx="1529597" cy="1648761"/>
          </a:xfrm>
          <a:prstGeom prst="rect">
            <a:avLst/>
          </a:prstGeom>
          <a:effectLst>
            <a:softEdge rad="0"/>
          </a:effectLst>
          <a:scene3d>
            <a:camera prst="orthographicFront"/>
            <a:lightRig rig="threePt" dir="t"/>
          </a:scene3d>
          <a:sp3d contourW="12700">
            <a:contourClr>
              <a:schemeClr val="tx1"/>
            </a:contourClr>
          </a:sp3d>
        </p:spPr>
      </p:pic>
      <p:pic>
        <p:nvPicPr>
          <p:cNvPr id="13" name="Imagen 12"/>
          <p:cNvPicPr>
            <a:picLocks noChangeAspect="1"/>
          </p:cNvPicPr>
          <p:nvPr/>
        </p:nvPicPr>
        <p:blipFill>
          <a:blip r:embed="rId5"/>
          <a:stretch>
            <a:fillRect/>
          </a:stretch>
        </p:blipFill>
        <p:spPr>
          <a:xfrm>
            <a:off x="8418717" y="2964790"/>
            <a:ext cx="1529597" cy="1648761"/>
          </a:xfrm>
          <a:prstGeom prst="rect">
            <a:avLst/>
          </a:prstGeom>
          <a:effectLst>
            <a:softEdge rad="0"/>
          </a:effectLst>
          <a:scene3d>
            <a:camera prst="orthographicFront"/>
            <a:lightRig rig="threePt" dir="t"/>
          </a:scene3d>
          <a:sp3d contourW="12700">
            <a:contourClr>
              <a:schemeClr val="tx1"/>
            </a:contourClr>
          </a:sp3d>
        </p:spPr>
      </p:pic>
      <p:pic>
        <p:nvPicPr>
          <p:cNvPr id="6" name="Imagen 5"/>
          <p:cNvPicPr>
            <a:picLocks noChangeAspect="1"/>
          </p:cNvPicPr>
          <p:nvPr/>
        </p:nvPicPr>
        <p:blipFill>
          <a:blip r:embed="rId6"/>
          <a:stretch>
            <a:fillRect/>
          </a:stretch>
        </p:blipFill>
        <p:spPr>
          <a:xfrm>
            <a:off x="5752523" y="3725217"/>
            <a:ext cx="689509" cy="252164"/>
          </a:xfrm>
          <a:prstGeom prst="rect">
            <a:avLst/>
          </a:prstGeom>
        </p:spPr>
      </p:pic>
      <p:sp>
        <p:nvSpPr>
          <p:cNvPr id="2" name="1 Rectángulo"/>
          <p:cNvSpPr/>
          <p:nvPr/>
        </p:nvSpPr>
        <p:spPr>
          <a:xfrm>
            <a:off x="2179912" y="4764045"/>
            <a:ext cx="1821076" cy="483146"/>
          </a:xfrm>
          <a:prstGeom prst="rect">
            <a:avLst/>
          </a:prstGeom>
        </p:spPr>
        <p:txBody>
          <a:bodyPr wrap="none">
            <a:spAutoFit/>
          </a:bodyPr>
          <a:lstStyle/>
          <a:p>
            <a:pPr algn="ctr">
              <a:lnSpc>
                <a:spcPct val="150000"/>
              </a:lnSpc>
            </a:pPr>
            <a:r>
              <a:rPr lang="es-PE" sz="1693" b="1" dirty="0"/>
              <a:t>ENTIDAD PÚBLICA</a:t>
            </a:r>
          </a:p>
        </p:txBody>
      </p:sp>
      <p:sp>
        <p:nvSpPr>
          <p:cNvPr id="9" name="8 Rectángulo"/>
          <p:cNvSpPr/>
          <p:nvPr/>
        </p:nvSpPr>
        <p:spPr>
          <a:xfrm>
            <a:off x="8418717" y="4764045"/>
            <a:ext cx="1308948" cy="483146"/>
          </a:xfrm>
          <a:prstGeom prst="rect">
            <a:avLst/>
          </a:prstGeom>
        </p:spPr>
        <p:txBody>
          <a:bodyPr wrap="none">
            <a:spAutoFit/>
          </a:bodyPr>
          <a:lstStyle/>
          <a:p>
            <a:pPr algn="ctr">
              <a:lnSpc>
                <a:spcPct val="150000"/>
              </a:lnSpc>
            </a:pPr>
            <a:r>
              <a:rPr lang="es-PE" sz="1693" b="1" dirty="0"/>
              <a:t>PROVEEDOR</a:t>
            </a:r>
          </a:p>
        </p:txBody>
      </p:sp>
      <p:sp>
        <p:nvSpPr>
          <p:cNvPr id="20" name="Google Shape;105;p3"/>
          <p:cNvSpPr txBox="1"/>
          <p:nvPr/>
        </p:nvSpPr>
        <p:spPr>
          <a:xfrm>
            <a:off x="5493478" y="2496691"/>
            <a:ext cx="1779326" cy="1372397"/>
          </a:xfrm>
          <a:prstGeom prst="rect">
            <a:avLst/>
          </a:prstGeom>
          <a:noFill/>
          <a:ln>
            <a:noFill/>
          </a:ln>
        </p:spPr>
        <p:txBody>
          <a:bodyPr spcFirstLastPara="1" wrap="square" lIns="68569" tIns="34275" rIns="68569" bIns="34275" anchor="t" anchorCtr="0">
            <a:spAutoFit/>
          </a:bodyPr>
          <a:lstStyle/>
          <a:p>
            <a:pPr marL="285750" indent="-285750">
              <a:buFont typeface="Arial" panose="020B0604020202020204" pitchFamily="34" charset="0"/>
              <a:buChar char="•"/>
            </a:pPr>
            <a:r>
              <a:rPr lang="es-PE" sz="2117" dirty="0">
                <a:sym typeface="Geo"/>
              </a:rPr>
              <a:t>Bienes</a:t>
            </a:r>
            <a:endParaRPr sz="2117" dirty="0"/>
          </a:p>
          <a:p>
            <a:pPr marL="285750" indent="-285750">
              <a:buFont typeface="Arial" panose="020B0604020202020204" pitchFamily="34" charset="0"/>
              <a:buChar char="•"/>
            </a:pPr>
            <a:r>
              <a:rPr lang="es-PE" sz="2117" dirty="0">
                <a:sym typeface="Geo"/>
              </a:rPr>
              <a:t>Servicios</a:t>
            </a:r>
          </a:p>
          <a:p>
            <a:pPr marL="285750" indent="-285750">
              <a:buFont typeface="Arial" panose="020B0604020202020204" pitchFamily="34" charset="0"/>
              <a:buChar char="•"/>
            </a:pPr>
            <a:r>
              <a:rPr lang="es-PE" sz="2117" dirty="0">
                <a:sym typeface="Geo"/>
              </a:rPr>
              <a:t>Obras</a:t>
            </a:r>
            <a:endParaRPr lang="es-PE" sz="2117" dirty="0"/>
          </a:p>
          <a:p>
            <a:pPr marL="285750" indent="-285750">
              <a:buFont typeface="Arial" panose="020B0604020202020204" pitchFamily="34" charset="0"/>
              <a:buChar char="•"/>
            </a:pPr>
            <a:endParaRPr sz="2117" dirty="0"/>
          </a:p>
        </p:txBody>
      </p:sp>
      <p:sp>
        <p:nvSpPr>
          <p:cNvPr id="5" name="Flecha arriba 4"/>
          <p:cNvSpPr/>
          <p:nvPr/>
        </p:nvSpPr>
        <p:spPr>
          <a:xfrm rot="16200000">
            <a:off x="7244498" y="3936578"/>
            <a:ext cx="304801" cy="674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p:cNvPicPr>
            <a:picLocks noChangeAspect="1"/>
          </p:cNvPicPr>
          <p:nvPr/>
        </p:nvPicPr>
        <p:blipFill>
          <a:blip r:embed="rId7"/>
          <a:stretch>
            <a:fillRect/>
          </a:stretch>
        </p:blipFill>
        <p:spPr>
          <a:xfrm rot="13850032">
            <a:off x="4520136" y="3983998"/>
            <a:ext cx="536494" cy="579170"/>
          </a:xfrm>
          <a:prstGeom prst="rect">
            <a:avLst/>
          </a:prstGeom>
        </p:spPr>
      </p:pic>
    </p:spTree>
    <p:extLst>
      <p:ext uri="{BB962C8B-B14F-4D97-AF65-F5344CB8AC3E}">
        <p14:creationId xmlns:p14="http://schemas.microsoft.com/office/powerpoint/2010/main" val="2766792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p:bldP spid="20" grpId="0"/>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27" b="9193"/>
          <a:stretch/>
        </p:blipFill>
        <p:spPr bwMode="auto">
          <a:xfrm>
            <a:off x="1328530" y="205409"/>
            <a:ext cx="10169898" cy="577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7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1757" y="783475"/>
            <a:ext cx="6595120" cy="1016000"/>
          </a:xfrm>
        </p:spPr>
        <p:txBody>
          <a:bodyPr>
            <a:normAutofit fontScale="90000"/>
          </a:bodyPr>
          <a:lstStyle/>
          <a:p>
            <a:r>
              <a:rPr lang="es-PE" sz="4000" u="sng" dirty="0">
                <a:solidFill>
                  <a:srgbClr val="FF0000"/>
                </a:solidFill>
              </a:rPr>
              <a:t>Conformación</a:t>
            </a:r>
            <a:r>
              <a:rPr lang="es-PE" sz="4000" u="sng" dirty="0"/>
              <a:t> del requerimiento</a:t>
            </a:r>
            <a:r>
              <a:rPr lang="es-PE" sz="4000" dirty="0"/>
              <a:t>:</a:t>
            </a:r>
          </a:p>
        </p:txBody>
      </p:sp>
      <p:grpSp>
        <p:nvGrpSpPr>
          <p:cNvPr id="18" name="Grupo 17"/>
          <p:cNvGrpSpPr/>
          <p:nvPr/>
        </p:nvGrpSpPr>
        <p:grpSpPr>
          <a:xfrm>
            <a:off x="8320374" y="1012075"/>
            <a:ext cx="2940968" cy="896381"/>
            <a:chOff x="3631" y="249939"/>
            <a:chExt cx="1587812" cy="952687"/>
          </a:xfrm>
          <a:scene3d>
            <a:camera prst="orthographicFront"/>
            <a:lightRig rig="chilly" dir="t"/>
          </a:scene3d>
        </p:grpSpPr>
        <p:sp>
          <p:nvSpPr>
            <p:cNvPr id="19" name="Rectángulo redondeado 18"/>
            <p:cNvSpPr/>
            <p:nvPr/>
          </p:nvSpPr>
          <p:spPr>
            <a:xfrm>
              <a:off x="3631" y="249939"/>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20" name="Rectángulo 19"/>
            <p:cNvSpPr/>
            <p:nvPr/>
          </p:nvSpPr>
          <p:spPr>
            <a:xfrm>
              <a:off x="31534" y="277842"/>
              <a:ext cx="1532006" cy="896881"/>
            </a:xfrm>
            <a:prstGeom prst="rect">
              <a:avLst/>
            </a:prstGeom>
            <a:noFill/>
            <a:ln>
              <a:noFill/>
            </a:ln>
            <a:effectLst/>
            <a:sp3d/>
          </p:spPr>
          <p:txBody>
            <a:bodyPr spcFirstLastPara="0" vert="horz" wrap="square" lIns="51606" tIns="51606" rIns="51606" bIns="51606" numCol="1" spcCol="1270" anchor="ctr" anchorCtr="0">
              <a:noAutofit/>
            </a:bodyPr>
            <a:lstStyle/>
            <a:p>
              <a:pPr algn="ctr" defTabSz="630762">
                <a:lnSpc>
                  <a:spcPct val="90000"/>
                </a:lnSpc>
                <a:spcBef>
                  <a:spcPct val="0"/>
                </a:spcBef>
                <a:spcAft>
                  <a:spcPct val="35000"/>
                </a:spcAft>
                <a:buClr>
                  <a:srgbClr val="000000"/>
                </a:buClr>
                <a:defRPr/>
              </a:pPr>
              <a:r>
                <a:rPr lang="es-ES" sz="2000" b="1" kern="0" dirty="0">
                  <a:solidFill>
                    <a:srgbClr val="002060"/>
                  </a:solidFill>
                  <a:latin typeface="Arial"/>
                  <a:sym typeface="Arial"/>
                </a:rPr>
                <a:t>3. CONDICIONES CONTRACTUALES</a:t>
              </a:r>
            </a:p>
          </p:txBody>
        </p:sp>
      </p:grpSp>
      <p:sp>
        <p:nvSpPr>
          <p:cNvPr id="24" name="Rectángulo 5"/>
          <p:cNvSpPr/>
          <p:nvPr/>
        </p:nvSpPr>
        <p:spPr>
          <a:xfrm>
            <a:off x="1051757" y="1752738"/>
            <a:ext cx="10439399" cy="569687"/>
          </a:xfrm>
          <a:prstGeom prst="rect">
            <a:avLst/>
          </a:prstGeom>
        </p:spPr>
        <p:txBody>
          <a:bodyPr wrap="square" lIns="72242" tIns="36121" rIns="72242" bIns="36121">
            <a:spAutoFit/>
          </a:bodyPr>
          <a:lstStyle/>
          <a:p>
            <a:pPr algn="just" defTabSz="758573">
              <a:lnSpc>
                <a:spcPct val="150000"/>
              </a:lnSpc>
              <a:spcBef>
                <a:spcPts val="996"/>
              </a:spcBef>
              <a:spcAft>
                <a:spcPts val="166"/>
              </a:spcAft>
              <a:buClr>
                <a:schemeClr val="accent1"/>
              </a:buClr>
              <a:buSzPct val="100000"/>
            </a:pPr>
            <a:r>
              <a:rPr lang="es-PE" sz="2400" dirty="0">
                <a:solidFill>
                  <a:schemeClr val="tx1">
                    <a:lumMod val="75000"/>
                    <a:lumOff val="25000"/>
                  </a:schemeClr>
                </a:solidFill>
              </a:rPr>
              <a:t>Reglas que permiten la ejecución de la prestación.</a:t>
            </a:r>
          </a:p>
        </p:txBody>
      </p:sp>
      <p:sp>
        <p:nvSpPr>
          <p:cNvPr id="8" name="Rectángulo 7"/>
          <p:cNvSpPr/>
          <p:nvPr/>
        </p:nvSpPr>
        <p:spPr>
          <a:xfrm>
            <a:off x="1348635" y="2540138"/>
            <a:ext cx="4922821" cy="3416320"/>
          </a:xfrm>
          <a:prstGeom prst="rect">
            <a:avLst/>
          </a:prstGeom>
        </p:spPr>
        <p:txBody>
          <a:bodyPr wrap="square">
            <a:spAutoFit/>
          </a:bodyPr>
          <a:lstStyle/>
          <a:p>
            <a:pPr marL="214313" indent="-214313">
              <a:buFont typeface="Arial" panose="020B0604020202020204" pitchFamily="34" charset="0"/>
              <a:buChar char="•"/>
            </a:pPr>
            <a:r>
              <a:rPr lang="es-PE" sz="2400" dirty="0"/>
              <a:t>Año de fabricación mínimo del bien.</a:t>
            </a:r>
          </a:p>
          <a:p>
            <a:pPr marL="214313" indent="-214313">
              <a:buFont typeface="Arial" panose="020B0604020202020204" pitchFamily="34" charset="0"/>
              <a:buChar char="•"/>
            </a:pPr>
            <a:r>
              <a:rPr lang="es-PE" sz="2400" dirty="0"/>
              <a:t>Garantía comercial.</a:t>
            </a:r>
          </a:p>
          <a:p>
            <a:pPr marL="214313" indent="-214313">
              <a:buFont typeface="Arial" panose="020B0604020202020204" pitchFamily="34" charset="0"/>
              <a:buChar char="•"/>
            </a:pPr>
            <a:r>
              <a:rPr lang="es-PE" sz="2400" dirty="0"/>
              <a:t>Fecha de expiración.</a:t>
            </a:r>
          </a:p>
          <a:p>
            <a:pPr marL="214313" indent="-214313">
              <a:buFont typeface="Arial" panose="020B0604020202020204" pitchFamily="34" charset="0"/>
              <a:buChar char="•"/>
            </a:pPr>
            <a:r>
              <a:rPr lang="es-PE" sz="2400" dirty="0"/>
              <a:t>Embalaje.</a:t>
            </a:r>
          </a:p>
          <a:p>
            <a:pPr marL="214313" indent="-214313">
              <a:buFont typeface="Arial" panose="020B0604020202020204" pitchFamily="34" charset="0"/>
              <a:buChar char="•"/>
            </a:pPr>
            <a:r>
              <a:rPr lang="es-PE" sz="2400" dirty="0"/>
              <a:t>Condiciones que debe reunir para su almacenamiento.</a:t>
            </a:r>
          </a:p>
          <a:p>
            <a:pPr marL="214313" indent="-214313">
              <a:buFont typeface="Arial" panose="020B0604020202020204" pitchFamily="34" charset="0"/>
              <a:buChar char="•"/>
            </a:pPr>
            <a:r>
              <a:rPr lang="es-PE" sz="2400" dirty="0"/>
              <a:t>Compatibilidad con algún equipo o componente.</a:t>
            </a:r>
          </a:p>
          <a:p>
            <a:pPr marL="214313" indent="-214313">
              <a:buFont typeface="Arial" panose="020B0604020202020204" pitchFamily="34" charset="0"/>
              <a:buChar char="•"/>
            </a:pPr>
            <a:r>
              <a:rPr lang="es-PE" sz="2400" dirty="0"/>
              <a:t>Otras penalidades.</a:t>
            </a:r>
          </a:p>
        </p:txBody>
      </p:sp>
      <p:pic>
        <p:nvPicPr>
          <p:cNvPr id="9" name="Imagen 8"/>
          <p:cNvPicPr>
            <a:picLocks noChangeAspect="1"/>
          </p:cNvPicPr>
          <p:nvPr/>
        </p:nvPicPr>
        <p:blipFill>
          <a:blip r:embed="rId3"/>
          <a:stretch>
            <a:fillRect/>
          </a:stretch>
        </p:blipFill>
        <p:spPr>
          <a:xfrm>
            <a:off x="8339665" y="2894555"/>
            <a:ext cx="2441222" cy="2117576"/>
          </a:xfrm>
          <a:prstGeom prst="rect">
            <a:avLst/>
          </a:prstGeom>
        </p:spPr>
      </p:pic>
    </p:spTree>
    <p:extLst>
      <p:ext uri="{BB962C8B-B14F-4D97-AF65-F5344CB8AC3E}">
        <p14:creationId xmlns:p14="http://schemas.microsoft.com/office/powerpoint/2010/main" val="8331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AB9F89A-4B6B-434C-BD45-D9833507DBFF}"/>
              </a:ext>
            </a:extLst>
          </p:cNvPr>
          <p:cNvSpPr/>
          <p:nvPr/>
        </p:nvSpPr>
        <p:spPr>
          <a:xfrm>
            <a:off x="1169505" y="1684753"/>
            <a:ext cx="1411284" cy="392415"/>
          </a:xfrm>
          <a:prstGeom prst="rect">
            <a:avLst/>
          </a:prstGeom>
          <a:noFill/>
        </p:spPr>
        <p:txBody>
          <a:bodyPr wrap="none" lIns="68580" tIns="34290" rIns="68580" bIns="34290">
            <a:spAutoFit/>
          </a:bodyPr>
          <a:lstStyle/>
          <a:p>
            <a:pPr algn="ctr"/>
            <a:r>
              <a:rPr lang="es-ES" sz="2100" b="1" dirty="0">
                <a:ln w="0"/>
                <a:solidFill>
                  <a:srgbClr val="00642D"/>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Ejemplos </a:t>
            </a:r>
          </a:p>
        </p:txBody>
      </p:sp>
      <p:sp>
        <p:nvSpPr>
          <p:cNvPr id="6" name="Rectángulo 5">
            <a:extLst>
              <a:ext uri="{FF2B5EF4-FFF2-40B4-BE49-F238E27FC236}">
                <a16:creationId xmlns:a16="http://schemas.microsoft.com/office/drawing/2014/main" id="{A8F08BF3-0ED6-4B62-8AC3-3F2E5F951AB0}"/>
              </a:ext>
            </a:extLst>
          </p:cNvPr>
          <p:cNvSpPr/>
          <p:nvPr/>
        </p:nvSpPr>
        <p:spPr>
          <a:xfrm>
            <a:off x="1169505" y="1154027"/>
            <a:ext cx="8615752" cy="369332"/>
          </a:xfrm>
          <a:prstGeom prst="rect">
            <a:avLst/>
          </a:prstGeom>
        </p:spPr>
        <p:txBody>
          <a:bodyPr wrap="square">
            <a:spAutoFit/>
          </a:bodyPr>
          <a:lstStyle/>
          <a:p>
            <a:pPr algn="just"/>
            <a:r>
              <a:rPr lang="es-PE" b="1" u="sng" dirty="0">
                <a:solidFill>
                  <a:srgbClr val="FF0000"/>
                </a:solidFill>
              </a:rPr>
              <a:t>Otras Penalidades:</a:t>
            </a:r>
          </a:p>
        </p:txBody>
      </p:sp>
      <p:graphicFrame>
        <p:nvGraphicFramePr>
          <p:cNvPr id="7" name="Tabla 6">
            <a:extLst>
              <a:ext uri="{FF2B5EF4-FFF2-40B4-BE49-F238E27FC236}">
                <a16:creationId xmlns:a16="http://schemas.microsoft.com/office/drawing/2014/main" id="{325D5A17-27C6-4B92-A939-719DBFC18451}"/>
              </a:ext>
            </a:extLst>
          </p:cNvPr>
          <p:cNvGraphicFramePr>
            <a:graphicFrameLocks noGrp="1"/>
          </p:cNvGraphicFramePr>
          <p:nvPr>
            <p:extLst>
              <p:ext uri="{D42A27DB-BD31-4B8C-83A1-F6EECF244321}">
                <p14:modId xmlns:p14="http://schemas.microsoft.com/office/powerpoint/2010/main" val="791290467"/>
              </p:ext>
            </p:extLst>
          </p:nvPr>
        </p:nvGraphicFramePr>
        <p:xfrm>
          <a:off x="1278835" y="2383928"/>
          <a:ext cx="6798611" cy="3713779"/>
        </p:xfrm>
        <a:graphic>
          <a:graphicData uri="http://schemas.openxmlformats.org/drawingml/2006/table">
            <a:tbl>
              <a:tblPr firstRow="1" bandRow="1">
                <a:tableStyleId>{616DA210-FB5B-4158-B5E0-FEB733F419BA}</a:tableStyleId>
              </a:tblPr>
              <a:tblGrid>
                <a:gridCol w="427739">
                  <a:extLst>
                    <a:ext uri="{9D8B030D-6E8A-4147-A177-3AD203B41FA5}">
                      <a16:colId xmlns:a16="http://schemas.microsoft.com/office/drawing/2014/main" val="2681687749"/>
                    </a:ext>
                  </a:extLst>
                </a:gridCol>
                <a:gridCol w="2467059">
                  <a:extLst>
                    <a:ext uri="{9D8B030D-6E8A-4147-A177-3AD203B41FA5}">
                      <a16:colId xmlns:a16="http://schemas.microsoft.com/office/drawing/2014/main" val="947235494"/>
                    </a:ext>
                  </a:extLst>
                </a:gridCol>
                <a:gridCol w="1258999">
                  <a:extLst>
                    <a:ext uri="{9D8B030D-6E8A-4147-A177-3AD203B41FA5}">
                      <a16:colId xmlns:a16="http://schemas.microsoft.com/office/drawing/2014/main" val="360006794"/>
                    </a:ext>
                  </a:extLst>
                </a:gridCol>
                <a:gridCol w="2644814">
                  <a:extLst>
                    <a:ext uri="{9D8B030D-6E8A-4147-A177-3AD203B41FA5}">
                      <a16:colId xmlns:a16="http://schemas.microsoft.com/office/drawing/2014/main" val="3953781021"/>
                    </a:ext>
                  </a:extLst>
                </a:gridCol>
              </a:tblGrid>
              <a:tr h="561273">
                <a:tc>
                  <a:txBody>
                    <a:bodyPr/>
                    <a:lstStyle/>
                    <a:p>
                      <a:pPr marL="0" indent="0" algn="ctr">
                        <a:lnSpc>
                          <a:spcPct val="115000"/>
                        </a:lnSpc>
                        <a:spcAft>
                          <a:spcPts val="0"/>
                        </a:spcAft>
                        <a:tabLst>
                          <a:tab pos="0" algn="l"/>
                        </a:tabLst>
                      </a:pPr>
                      <a:r>
                        <a:rPr lang="es-PE" sz="1600" dirty="0" err="1">
                          <a:effectLst/>
                        </a:rPr>
                        <a:t>Nº</a:t>
                      </a:r>
                      <a:endParaRPr lang="es-PE" sz="1600" i="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solidFill>
                      <a:schemeClr val="bg1">
                        <a:lumMod val="85000"/>
                      </a:schemeClr>
                    </a:solidFill>
                  </a:tcPr>
                </a:tc>
                <a:tc>
                  <a:txBody>
                    <a:bodyPr/>
                    <a:lstStyle/>
                    <a:p>
                      <a:pPr marL="457200" algn="ctr">
                        <a:lnSpc>
                          <a:spcPct val="115000"/>
                        </a:lnSpc>
                        <a:spcAft>
                          <a:spcPts val="0"/>
                        </a:spcAft>
                      </a:pPr>
                      <a:r>
                        <a:rPr lang="es-PE" sz="1600" dirty="0">
                          <a:effectLst/>
                        </a:rPr>
                        <a:t>SUPUESTO</a:t>
                      </a:r>
                      <a:endParaRPr lang="es-PE" sz="1600" i="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solidFill>
                      <a:schemeClr val="bg1">
                        <a:lumMod val="85000"/>
                      </a:schemeClr>
                    </a:solidFill>
                  </a:tcPr>
                </a:tc>
                <a:tc>
                  <a:txBody>
                    <a:bodyPr/>
                    <a:lstStyle/>
                    <a:p>
                      <a:pPr marL="0" indent="0" algn="ctr">
                        <a:lnSpc>
                          <a:spcPct val="115000"/>
                        </a:lnSpc>
                        <a:spcAft>
                          <a:spcPts val="0"/>
                        </a:spcAft>
                      </a:pPr>
                      <a:r>
                        <a:rPr lang="es-PE" sz="1600" dirty="0">
                          <a:effectLst/>
                        </a:rPr>
                        <a:t>FORMA DE CÁLCULO</a:t>
                      </a:r>
                      <a:endParaRPr lang="es-PE" sz="1600" i="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solidFill>
                      <a:schemeClr val="bg1">
                        <a:lumMod val="85000"/>
                      </a:schemeClr>
                    </a:solidFill>
                  </a:tcPr>
                </a:tc>
                <a:tc>
                  <a:txBody>
                    <a:bodyPr/>
                    <a:lstStyle/>
                    <a:p>
                      <a:pPr marL="0" indent="0" algn="ctr">
                        <a:lnSpc>
                          <a:spcPct val="115000"/>
                        </a:lnSpc>
                        <a:spcAft>
                          <a:spcPts val="0"/>
                        </a:spcAft>
                      </a:pPr>
                      <a:r>
                        <a:rPr lang="es-PE" sz="1600" dirty="0">
                          <a:effectLst/>
                        </a:rPr>
                        <a:t>PROCEDIMIENTO</a:t>
                      </a:r>
                      <a:endParaRPr lang="es-PE" sz="1600" i="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solidFill>
                      <a:schemeClr val="bg1">
                        <a:lumMod val="85000"/>
                      </a:schemeClr>
                    </a:solidFill>
                  </a:tcPr>
                </a:tc>
                <a:extLst>
                  <a:ext uri="{0D108BD9-81ED-4DB2-BD59-A6C34878D82A}">
                    <a16:rowId xmlns:a16="http://schemas.microsoft.com/office/drawing/2014/main" val="1248507663"/>
                  </a:ext>
                </a:extLst>
              </a:tr>
              <a:tr h="1721250">
                <a:tc>
                  <a:txBody>
                    <a:bodyPr/>
                    <a:lstStyle/>
                    <a:p>
                      <a:pPr marL="0" indent="0" algn="ctr">
                        <a:lnSpc>
                          <a:spcPct val="115000"/>
                        </a:lnSpc>
                        <a:spcAft>
                          <a:spcPts val="0"/>
                        </a:spcAft>
                      </a:pPr>
                      <a:r>
                        <a:rPr lang="es-PE" sz="1600" dirty="0">
                          <a:effectLst/>
                        </a:rPr>
                        <a:t>1</a:t>
                      </a:r>
                      <a:endParaRPr lang="es-PE" sz="160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nchor="ctr">
                    <a:noFill/>
                  </a:tcPr>
                </a:tc>
                <a:tc>
                  <a:txBody>
                    <a:bodyPr/>
                    <a:lstStyle/>
                    <a:p>
                      <a:pPr marL="182563" indent="0" algn="just">
                        <a:lnSpc>
                          <a:spcPct val="115000"/>
                        </a:lnSpc>
                        <a:spcAft>
                          <a:spcPts val="0"/>
                        </a:spcAft>
                      </a:pPr>
                      <a:r>
                        <a:rPr lang="es-PE" sz="1600" dirty="0">
                          <a:effectLst/>
                        </a:rPr>
                        <a:t>El agente de seguridad no porta en su turno el Carné de identificación personal vigente, otorgado por la SUCAMEC. </a:t>
                      </a:r>
                      <a:endParaRPr lang="es-PE" sz="160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nchor="ctr">
                    <a:noFill/>
                  </a:tcPr>
                </a:tc>
                <a:tc>
                  <a:txBody>
                    <a:bodyPr/>
                    <a:lstStyle/>
                    <a:p>
                      <a:pPr marL="0" indent="0" algn="ctr">
                        <a:lnSpc>
                          <a:spcPct val="115000"/>
                        </a:lnSpc>
                        <a:spcAft>
                          <a:spcPts val="0"/>
                        </a:spcAft>
                      </a:pPr>
                      <a:r>
                        <a:rPr lang="es-PE" sz="1600" dirty="0">
                          <a:effectLst/>
                        </a:rPr>
                        <a:t>5% de la UIT  por ocurrencia</a:t>
                      </a:r>
                      <a:endParaRPr lang="es-PE" sz="160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nchor="ctr">
                    <a:noFill/>
                  </a:tcPr>
                </a:tc>
                <a:tc>
                  <a:txBody>
                    <a:bodyPr/>
                    <a:lstStyle/>
                    <a:p>
                      <a:pPr marL="0" indent="0" algn="just">
                        <a:lnSpc>
                          <a:spcPct val="115000"/>
                        </a:lnSpc>
                        <a:spcAft>
                          <a:spcPts val="0"/>
                        </a:spcAft>
                      </a:pPr>
                      <a:r>
                        <a:rPr lang="es-PE" sz="1600" kern="1200" dirty="0">
                          <a:solidFill>
                            <a:schemeClr val="tx1"/>
                          </a:solidFill>
                          <a:effectLst/>
                          <a:latin typeface="+mn-lt"/>
                          <a:ea typeface="+mn-ea"/>
                          <a:cs typeface="+mn-cs"/>
                        </a:rPr>
                        <a:t>Según reporte del área usuaria</a:t>
                      </a:r>
                    </a:p>
                  </a:txBody>
                  <a:tcPr marL="13335" marR="13335" marT="0" marB="0" anchor="ctr">
                    <a:noFill/>
                  </a:tcPr>
                </a:tc>
                <a:extLst>
                  <a:ext uri="{0D108BD9-81ED-4DB2-BD59-A6C34878D82A}">
                    <a16:rowId xmlns:a16="http://schemas.microsoft.com/office/drawing/2014/main" val="3984909194"/>
                  </a:ext>
                </a:extLst>
              </a:tr>
              <a:tr h="1431256">
                <a:tc>
                  <a:txBody>
                    <a:bodyPr/>
                    <a:lstStyle/>
                    <a:p>
                      <a:pPr marL="0" indent="0" algn="ctr">
                        <a:lnSpc>
                          <a:spcPct val="115000"/>
                        </a:lnSpc>
                        <a:spcAft>
                          <a:spcPts val="0"/>
                        </a:spcAft>
                      </a:pPr>
                      <a:r>
                        <a:rPr lang="es-PE" sz="1600" dirty="0">
                          <a:solidFill>
                            <a:srgbClr val="000000"/>
                          </a:solidFill>
                          <a:effectLst/>
                          <a:latin typeface="Arial" panose="020B0604020202020204" pitchFamily="34" charset="0"/>
                          <a:ea typeface="Batang" panose="02030600000101010101" pitchFamily="18" charset="-127"/>
                          <a:cs typeface="Arial" panose="020B0604020202020204" pitchFamily="34" charset="0"/>
                        </a:rPr>
                        <a:t>2</a:t>
                      </a:r>
                    </a:p>
                  </a:txBody>
                  <a:tcPr marL="13335" marR="13335" marT="0" marB="0" anchor="ctr"/>
                </a:tc>
                <a:tc>
                  <a:txBody>
                    <a:bodyPr/>
                    <a:lstStyle/>
                    <a:p>
                      <a:pPr marL="182563" indent="0" algn="just">
                        <a:lnSpc>
                          <a:spcPct val="115000"/>
                        </a:lnSpc>
                        <a:spcAft>
                          <a:spcPts val="0"/>
                        </a:spcAft>
                      </a:pPr>
                      <a:r>
                        <a:rPr lang="es-PE" sz="1600" dirty="0">
                          <a:effectLst/>
                        </a:rPr>
                        <a:t>El Personal de limpieza no cuenta con la indumentaria requerido para realizar el trabajo.</a:t>
                      </a:r>
                      <a:endParaRPr lang="es-PE" sz="160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nchor="ctr"/>
                </a:tc>
                <a:tc>
                  <a:txBody>
                    <a:bodyPr/>
                    <a:lstStyle/>
                    <a:p>
                      <a:pPr marL="0" indent="0" algn="ctr">
                        <a:lnSpc>
                          <a:spcPct val="115000"/>
                        </a:lnSpc>
                        <a:spcAft>
                          <a:spcPts val="0"/>
                        </a:spcAft>
                      </a:pPr>
                      <a:r>
                        <a:rPr lang="es-PE" sz="1600" dirty="0">
                          <a:effectLst/>
                        </a:rPr>
                        <a:t>1% de la UIT  por ocurrencia</a:t>
                      </a:r>
                      <a:endParaRPr lang="es-PE" sz="160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nchor="ctr"/>
                </a:tc>
                <a:tc>
                  <a:txBody>
                    <a:bodyPr/>
                    <a:lstStyle/>
                    <a:p>
                      <a:pPr marL="0" indent="0" algn="ctr">
                        <a:lnSpc>
                          <a:spcPct val="115000"/>
                        </a:lnSpc>
                        <a:spcAft>
                          <a:spcPts val="0"/>
                        </a:spcAft>
                      </a:pPr>
                      <a:r>
                        <a:rPr lang="es-PE" sz="1600" kern="1200" dirty="0">
                          <a:solidFill>
                            <a:schemeClr val="tx1"/>
                          </a:solidFill>
                          <a:effectLst/>
                          <a:latin typeface="+mn-lt"/>
                          <a:ea typeface="+mn-ea"/>
                          <a:cs typeface="+mn-cs"/>
                        </a:rPr>
                        <a:t>Según informe del área usuaria, sustentado por medio de fotografía que acredite dicho incumplimiento </a:t>
                      </a:r>
                      <a:endParaRPr lang="es-PE" sz="1600" dirty="0">
                        <a:solidFill>
                          <a:srgbClr val="000000"/>
                        </a:solidFill>
                        <a:effectLst/>
                        <a:latin typeface="Arial" panose="020B0604020202020204" pitchFamily="34" charset="0"/>
                        <a:ea typeface="Batang" panose="02030600000101010101" pitchFamily="18" charset="-127"/>
                        <a:cs typeface="Arial" panose="020B0604020202020204" pitchFamily="34" charset="0"/>
                      </a:endParaRPr>
                    </a:p>
                  </a:txBody>
                  <a:tcPr marL="13335" marR="13335" marT="0" marB="0" anchor="ctr"/>
                </a:tc>
                <a:extLst>
                  <a:ext uri="{0D108BD9-81ED-4DB2-BD59-A6C34878D82A}">
                    <a16:rowId xmlns:a16="http://schemas.microsoft.com/office/drawing/2014/main" val="906902106"/>
                  </a:ext>
                </a:extLst>
              </a:tr>
            </a:tbl>
          </a:graphicData>
        </a:graphic>
      </p:graphicFrame>
      <p:sp>
        <p:nvSpPr>
          <p:cNvPr id="9" name="Rectángulo 8"/>
          <p:cNvSpPr/>
          <p:nvPr/>
        </p:nvSpPr>
        <p:spPr>
          <a:xfrm>
            <a:off x="1960531" y="500929"/>
            <a:ext cx="8395484" cy="600164"/>
          </a:xfrm>
          <a:prstGeom prst="rect">
            <a:avLst/>
          </a:prstGeom>
        </p:spPr>
        <p:txBody>
          <a:bodyPr wrap="square">
            <a:spAutoFit/>
          </a:bodyPr>
          <a:lstStyle/>
          <a:p>
            <a:pPr algn="ctr"/>
            <a:r>
              <a:rPr lang="es-PE" sz="3300" b="1" dirty="0">
                <a:solidFill>
                  <a:srgbClr val="17406D"/>
                </a:solidFill>
                <a:latin typeface="Franklin Gothic Book" panose="020B0503020102020204"/>
                <a:ea typeface="+mj-ea"/>
                <a:cs typeface="+mj-cs"/>
              </a:rPr>
              <a:t>Condiciones Contractuales </a:t>
            </a:r>
          </a:p>
        </p:txBody>
      </p:sp>
      <p:pic>
        <p:nvPicPr>
          <p:cNvPr id="10" name="Picture 2" descr="Resultado de imagen para vigilante de seguridad peru">
            <a:extLst>
              <a:ext uri="{FF2B5EF4-FFF2-40B4-BE49-F238E27FC236}">
                <a16:creationId xmlns:a16="http://schemas.microsoft.com/office/drawing/2014/main" id="{574E9DB1-F4F7-46D2-83CD-EAED73FB7C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09" r="26697"/>
          <a:stretch/>
        </p:blipFill>
        <p:spPr bwMode="auto">
          <a:xfrm>
            <a:off x="8221549" y="1154027"/>
            <a:ext cx="2055357" cy="2007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ichoacantrespuntocero.com/wp-content/uploads/2018/03/cbA54lT-1300x975.jpg">
            <a:extLst>
              <a:ext uri="{FF2B5EF4-FFF2-40B4-BE49-F238E27FC236}">
                <a16:creationId xmlns:a16="http://schemas.microsoft.com/office/drawing/2014/main" id="{9A2E993D-9558-47AD-BD06-0D260976972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472" t="15000" r="22361" b="10370"/>
          <a:stretch/>
        </p:blipFill>
        <p:spPr bwMode="auto">
          <a:xfrm>
            <a:off x="10088217" y="3588026"/>
            <a:ext cx="1705846" cy="216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213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F1DF9-A774-432C-8750-0C8805264118}"/>
              </a:ext>
            </a:extLst>
          </p:cNvPr>
          <p:cNvSpPr>
            <a:spLocks noGrp="1"/>
          </p:cNvSpPr>
          <p:nvPr>
            <p:ph type="title"/>
          </p:nvPr>
        </p:nvSpPr>
        <p:spPr>
          <a:xfrm>
            <a:off x="838200" y="1742245"/>
            <a:ext cx="10515600" cy="1686755"/>
          </a:xfrm>
        </p:spPr>
        <p:txBody>
          <a:bodyPr>
            <a:noAutofit/>
          </a:bodyPr>
          <a:lstStyle/>
          <a:p>
            <a:br>
              <a:rPr lang="es-ES" sz="3200" dirty="0">
                <a:latin typeface="Times New Roman" panose="02020603050405020304" pitchFamily="18" charset="0"/>
                <a:cs typeface="Times New Roman" panose="02020603050405020304" pitchFamily="18" charset="0"/>
              </a:rPr>
            </a:br>
            <a:br>
              <a:rPr lang="es-ES" sz="3200" b="1" dirty="0">
                <a:latin typeface="Times New Roman" panose="02020603050405020304" pitchFamily="18" charset="0"/>
                <a:cs typeface="Times New Roman" panose="02020603050405020304" pitchFamily="18" charset="0"/>
              </a:rPr>
            </a:br>
            <a:r>
              <a:rPr lang="es-PE" sz="3200" b="1" i="1" dirty="0">
                <a:effectLst/>
                <a:latin typeface="Times New Roman" panose="02020603050405020304" pitchFamily="18" charset="0"/>
                <a:ea typeface="Calibri" panose="020F0502020204030204" pitchFamily="34" charset="0"/>
              </a:rPr>
              <a:t>Programación de Necesidades, Fraccionamiento y Contrataciones Directas</a:t>
            </a:r>
            <a:endParaRPr lang="es-PE" sz="3200" b="1" dirty="0">
              <a:latin typeface="Times New Roman" panose="02020603050405020304" pitchFamily="18" charset="0"/>
              <a:cs typeface="Times New Roman" panose="02020603050405020304" pitchFamily="18" charset="0"/>
            </a:endParaRPr>
          </a:p>
        </p:txBody>
      </p:sp>
      <p:sp>
        <p:nvSpPr>
          <p:cNvPr id="3" name="Marcador de texto 2">
            <a:extLst>
              <a:ext uri="{FF2B5EF4-FFF2-40B4-BE49-F238E27FC236}">
                <a16:creationId xmlns:a16="http://schemas.microsoft.com/office/drawing/2014/main" id="{410A5064-38A0-467D-B656-B2E33D44CF9D}"/>
              </a:ext>
            </a:extLst>
          </p:cNvPr>
          <p:cNvSpPr>
            <a:spLocks noGrp="1"/>
          </p:cNvSpPr>
          <p:nvPr>
            <p:ph type="body" idx="1"/>
          </p:nvPr>
        </p:nvSpPr>
        <p:spPr>
          <a:xfrm>
            <a:off x="5764696" y="4492277"/>
            <a:ext cx="4920147" cy="569844"/>
          </a:xfrm>
        </p:spPr>
        <p:txBody>
          <a:bodyPr>
            <a:normAutofit/>
          </a:bodyPr>
          <a:lstStyle/>
          <a:p>
            <a:pPr algn="r"/>
            <a:r>
              <a:rPr lang="es-PE" sz="1800" b="0" i="0" u="none" strike="noStrike" baseline="0" dirty="0">
                <a:solidFill>
                  <a:srgbClr val="000000"/>
                </a:solidFill>
                <a:latin typeface="Times New Roman" panose="02020603050405020304" pitchFamily="18" charset="0"/>
                <a:cs typeface="Times New Roman" panose="02020603050405020304" pitchFamily="18" charset="0"/>
              </a:rPr>
              <a:t>PONENTE: DR. ROY ÁLVAREZ</a:t>
            </a:r>
            <a:endParaRPr lang="es-P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030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374832D3-C89F-4EB0-9A5D-0458C68590BF}"/>
              </a:ext>
            </a:extLst>
          </p:cNvPr>
          <p:cNvGraphicFramePr/>
          <p:nvPr>
            <p:extLst>
              <p:ext uri="{D42A27DB-BD31-4B8C-83A1-F6EECF244321}">
                <p14:modId xmlns:p14="http://schemas.microsoft.com/office/powerpoint/2010/main" val="1132467455"/>
              </p:ext>
            </p:extLst>
          </p:nvPr>
        </p:nvGraphicFramePr>
        <p:xfrm>
          <a:off x="1358348" y="2362200"/>
          <a:ext cx="10439400" cy="3329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1"/>
          <p:cNvGrpSpPr/>
          <p:nvPr/>
        </p:nvGrpSpPr>
        <p:grpSpPr>
          <a:xfrm>
            <a:off x="3072716" y="567829"/>
            <a:ext cx="2286000" cy="1066800"/>
            <a:chOff x="3631" y="249940"/>
            <a:chExt cx="1587812" cy="952687"/>
          </a:xfrm>
          <a:scene3d>
            <a:camera prst="orthographicFront"/>
            <a:lightRig rig="chilly" dir="t"/>
          </a:scene3d>
        </p:grpSpPr>
        <p:sp>
          <p:nvSpPr>
            <p:cNvPr id="5" name="Rectángulo redondeado 2"/>
            <p:cNvSpPr/>
            <p:nvPr/>
          </p:nvSpPr>
          <p:spPr>
            <a:xfrm>
              <a:off x="3631" y="249940"/>
              <a:ext cx="1587812" cy="952687"/>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7" name="Rectángulo 3"/>
            <p:cNvSpPr/>
            <p:nvPr/>
          </p:nvSpPr>
          <p:spPr>
            <a:xfrm>
              <a:off x="31534" y="277842"/>
              <a:ext cx="1532006" cy="896881"/>
            </a:xfrm>
            <a:prstGeom prst="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54187" tIns="54187" rIns="54187" bIns="54187" numCol="1" spcCol="1270" anchor="ctr" anchorCtr="0">
              <a:noAutofit/>
            </a:bodyPr>
            <a:lstStyle/>
            <a:p>
              <a:pPr algn="ctr" defTabSz="588652">
                <a:lnSpc>
                  <a:spcPct val="90000"/>
                </a:lnSpc>
                <a:spcBef>
                  <a:spcPct val="0"/>
                </a:spcBef>
                <a:spcAft>
                  <a:spcPct val="35000"/>
                </a:spcAft>
                <a:buClr>
                  <a:srgbClr val="000000"/>
                </a:buClr>
                <a:defRPr/>
              </a:pPr>
              <a:r>
                <a:rPr lang="es-ES" sz="2400" b="1" kern="0" dirty="0">
                  <a:solidFill>
                    <a:srgbClr val="002060"/>
                  </a:solidFill>
                  <a:latin typeface="Arial"/>
                  <a:sym typeface="Arial"/>
                </a:rPr>
                <a:t>NORMAS TÉCNICAS</a:t>
              </a:r>
              <a:endParaRPr lang="es-ES" sz="1600" b="1" kern="0" dirty="0">
                <a:solidFill>
                  <a:srgbClr val="002060"/>
                </a:solidFill>
                <a:latin typeface="Arial"/>
                <a:sym typeface="Arial"/>
              </a:endParaRPr>
            </a:p>
          </p:txBody>
        </p:sp>
      </p:grpSp>
      <p:sp>
        <p:nvSpPr>
          <p:cNvPr id="9" name="object 12"/>
          <p:cNvSpPr/>
          <p:nvPr/>
        </p:nvSpPr>
        <p:spPr>
          <a:xfrm rot="16200000">
            <a:off x="5895432" y="783534"/>
            <a:ext cx="493772" cy="470583"/>
          </a:xfrm>
          <a:custGeom>
            <a:avLst/>
            <a:gdLst/>
            <a:ahLst/>
            <a:cxnLst/>
            <a:rect l="l" t="t" r="r" b="b"/>
            <a:pathLst>
              <a:path w="365759" h="403860">
                <a:moveTo>
                  <a:pt x="365759" y="220980"/>
                </a:moveTo>
                <a:lnTo>
                  <a:pt x="0" y="220980"/>
                </a:lnTo>
                <a:lnTo>
                  <a:pt x="182879" y="403860"/>
                </a:lnTo>
                <a:lnTo>
                  <a:pt x="365759" y="220980"/>
                </a:lnTo>
                <a:close/>
              </a:path>
              <a:path w="365759" h="403860">
                <a:moveTo>
                  <a:pt x="274319" y="0"/>
                </a:moveTo>
                <a:lnTo>
                  <a:pt x="91439" y="0"/>
                </a:lnTo>
                <a:lnTo>
                  <a:pt x="91439" y="220980"/>
                </a:lnTo>
                <a:lnTo>
                  <a:pt x="274319" y="220980"/>
                </a:lnTo>
                <a:lnTo>
                  <a:pt x="274319" y="0"/>
                </a:lnTo>
                <a:close/>
              </a:path>
            </a:pathLst>
          </a:custGeom>
          <a:solidFill>
            <a:srgbClr val="FF0000"/>
          </a:solidFill>
        </p:spPr>
        <p:txBody>
          <a:bodyPr wrap="square" lIns="0" tIns="0" rIns="0" bIns="0" rtlCol="0"/>
          <a:lstStyle/>
          <a:p>
            <a:endParaRPr sz="1355"/>
          </a:p>
        </p:txBody>
      </p:sp>
      <p:grpSp>
        <p:nvGrpSpPr>
          <p:cNvPr id="10" name="Grupo 1"/>
          <p:cNvGrpSpPr/>
          <p:nvPr/>
        </p:nvGrpSpPr>
        <p:grpSpPr>
          <a:xfrm>
            <a:off x="7106479" y="771517"/>
            <a:ext cx="3505200" cy="758769"/>
            <a:chOff x="3631" y="249940"/>
            <a:chExt cx="1587812" cy="952687"/>
          </a:xfrm>
          <a:scene3d>
            <a:camera prst="orthographicFront"/>
            <a:lightRig rig="chilly" dir="t"/>
          </a:scene3d>
        </p:grpSpPr>
        <p:sp>
          <p:nvSpPr>
            <p:cNvPr id="11" name="Rectángulo redondeado 2"/>
            <p:cNvSpPr/>
            <p:nvPr/>
          </p:nvSpPr>
          <p:spPr>
            <a:xfrm>
              <a:off x="3631" y="249940"/>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12" name="Rectángulo 3"/>
            <p:cNvSpPr/>
            <p:nvPr/>
          </p:nvSpPr>
          <p:spPr>
            <a:xfrm>
              <a:off x="31534" y="277842"/>
              <a:ext cx="1532006" cy="896881"/>
            </a:xfrm>
            <a:prstGeom prst="rect">
              <a:avLst/>
            </a:prstGeom>
            <a:noFill/>
            <a:ln>
              <a:noFill/>
            </a:ln>
            <a:effectLst/>
            <a:sp3d/>
          </p:spPr>
          <p:txBody>
            <a:bodyPr spcFirstLastPara="0" vert="horz" wrap="square" lIns="54187" tIns="54187" rIns="54187" bIns="54187" numCol="1" spcCol="1270" anchor="ctr" anchorCtr="0">
              <a:noAutofit/>
            </a:bodyPr>
            <a:lstStyle/>
            <a:p>
              <a:pPr algn="ctr" defTabSz="588652">
                <a:lnSpc>
                  <a:spcPct val="90000"/>
                </a:lnSpc>
                <a:spcBef>
                  <a:spcPct val="0"/>
                </a:spcBef>
                <a:spcAft>
                  <a:spcPct val="35000"/>
                </a:spcAft>
                <a:buClr>
                  <a:srgbClr val="000000"/>
                </a:buClr>
                <a:defRPr/>
              </a:pPr>
              <a:r>
                <a:rPr lang="es-ES" b="1" kern="0" dirty="0">
                  <a:solidFill>
                    <a:srgbClr val="002060"/>
                  </a:solidFill>
                  <a:latin typeface="Arial"/>
                  <a:sym typeface="Arial"/>
                </a:rPr>
                <a:t>SÓLO LAS DE CARÁCTER OBLIGATORIO</a:t>
              </a:r>
              <a:endParaRPr lang="es-ES" sz="1200" b="1" kern="0" dirty="0">
                <a:solidFill>
                  <a:srgbClr val="002060"/>
                </a:solidFill>
                <a:latin typeface="Arial"/>
                <a:sym typeface="Arial"/>
              </a:endParaRPr>
            </a:p>
          </p:txBody>
        </p:sp>
      </p:grpSp>
    </p:spTree>
    <p:extLst>
      <p:ext uri="{BB962C8B-B14F-4D97-AF65-F5344CB8AC3E}">
        <p14:creationId xmlns:p14="http://schemas.microsoft.com/office/powerpoint/2010/main" val="12158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45757" y="498888"/>
            <a:ext cx="4569984" cy="567399"/>
          </a:xfrm>
          <a:prstGeom prst="rect">
            <a:avLst/>
          </a:prstGeom>
        </p:spPr>
        <p:txBody>
          <a:bodyPr>
            <a:spAutoFit/>
          </a:bodyPr>
          <a:lstStyle/>
          <a:p>
            <a:pPr defTabSz="774222">
              <a:lnSpc>
                <a:spcPct val="85000"/>
              </a:lnSpc>
              <a:defRPr/>
            </a:pPr>
            <a:r>
              <a:rPr lang="es-PE" altLang="es-PE" sz="3600" b="1" spc="-42" dirty="0">
                <a:solidFill>
                  <a:srgbClr val="1D4667"/>
                </a:solidFill>
                <a:ea typeface="+mj-ea"/>
                <a:cs typeface="+mj-cs"/>
              </a:rPr>
              <a:t>Gestión de riesgos</a:t>
            </a:r>
          </a:p>
        </p:txBody>
      </p:sp>
      <p:sp>
        <p:nvSpPr>
          <p:cNvPr id="28677" name="Rectángulo 3"/>
          <p:cNvSpPr>
            <a:spLocks noChangeArrowheads="1"/>
          </p:cNvSpPr>
          <p:nvPr/>
        </p:nvSpPr>
        <p:spPr bwMode="auto">
          <a:xfrm>
            <a:off x="683784" y="1408258"/>
            <a:ext cx="1066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es-PE" altLang="es-PE" sz="2000" dirty="0"/>
              <a:t>En los contratos de obra se deben identificar y asignar los riesgos previsibles de ocurrir durante la ejecución de la misma. Dicho análisis forma parte del expediente técnico.</a:t>
            </a:r>
          </a:p>
        </p:txBody>
      </p:sp>
      <p:sp>
        <p:nvSpPr>
          <p:cNvPr id="32774" name="Rectángulo 4"/>
          <p:cNvSpPr>
            <a:spLocks noChangeArrowheads="1"/>
          </p:cNvSpPr>
          <p:nvPr/>
        </p:nvSpPr>
        <p:spPr bwMode="auto">
          <a:xfrm>
            <a:off x="597486" y="4737725"/>
            <a:ext cx="62706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PE" altLang="es-PE" sz="2000" dirty="0">
                <a:latin typeface="Calibri" panose="020F0502020204030204" pitchFamily="34" charset="0"/>
              </a:rPr>
              <a:t>La gestión de riesgos busca incrementar la </a:t>
            </a:r>
            <a:r>
              <a:rPr lang="es-PE" altLang="es-PE" sz="2000" b="1" dirty="0">
                <a:latin typeface="Calibri" panose="020F0502020204030204" pitchFamily="34" charset="0"/>
              </a:rPr>
              <a:t>eficiencia de las inversiones en las obras públicas</a:t>
            </a:r>
            <a:r>
              <a:rPr lang="es-PE" altLang="es-PE" sz="2000" dirty="0">
                <a:latin typeface="Calibri" panose="020F0502020204030204" pitchFamily="34" charset="0"/>
              </a:rPr>
              <a:t>. Para facilitar su aplicación el OSCE publicó la Directiva N° 012-2017-OSCE/CD.</a:t>
            </a:r>
          </a:p>
        </p:txBody>
      </p:sp>
      <p:pic>
        <p:nvPicPr>
          <p:cNvPr id="3277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7291" y="2306616"/>
            <a:ext cx="4191000" cy="224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1"/>
          <p:cNvGrpSpPr/>
          <p:nvPr/>
        </p:nvGrpSpPr>
        <p:grpSpPr>
          <a:xfrm>
            <a:off x="7777338" y="302426"/>
            <a:ext cx="3505200" cy="758769"/>
            <a:chOff x="3631" y="249940"/>
            <a:chExt cx="1587812" cy="952687"/>
          </a:xfrm>
          <a:scene3d>
            <a:camera prst="orthographicFront"/>
            <a:lightRig rig="chilly" dir="t"/>
          </a:scene3d>
        </p:grpSpPr>
        <p:sp>
          <p:nvSpPr>
            <p:cNvPr id="7" name="Rectángulo redondeado 2"/>
            <p:cNvSpPr/>
            <p:nvPr/>
          </p:nvSpPr>
          <p:spPr>
            <a:xfrm>
              <a:off x="3631" y="249940"/>
              <a:ext cx="1587812" cy="952687"/>
            </a:xfrm>
            <a:prstGeom prst="roundRect">
              <a:avLst>
                <a:gd name="adj" fmla="val 10000"/>
              </a:avLst>
            </a:prstGeom>
            <a:solidFill>
              <a:srgbClr val="FFFFFF"/>
            </a:solidFill>
            <a:ln w="25400" cap="flat" cmpd="sng" algn="ctr">
              <a:solidFill>
                <a:srgbClr val="000000"/>
              </a:solidFill>
              <a:prstDash val="solid"/>
            </a:ln>
            <a:effectLst/>
          </p:spPr>
        </p:sp>
        <p:sp>
          <p:nvSpPr>
            <p:cNvPr id="8" name="Rectángulo 3"/>
            <p:cNvSpPr/>
            <p:nvPr/>
          </p:nvSpPr>
          <p:spPr>
            <a:xfrm>
              <a:off x="31534" y="277842"/>
              <a:ext cx="1532006" cy="896881"/>
            </a:xfrm>
            <a:prstGeom prst="rect">
              <a:avLst/>
            </a:prstGeom>
            <a:noFill/>
            <a:ln>
              <a:noFill/>
            </a:ln>
            <a:effectLst/>
            <a:sp3d/>
          </p:spPr>
          <p:txBody>
            <a:bodyPr spcFirstLastPara="0" vert="horz" wrap="square" lIns="54187" tIns="54187" rIns="54187" bIns="54187" numCol="1" spcCol="1270" anchor="ctr" anchorCtr="0">
              <a:noAutofit/>
            </a:bodyPr>
            <a:lstStyle/>
            <a:p>
              <a:pPr algn="ctr" defTabSz="588652">
                <a:lnSpc>
                  <a:spcPct val="90000"/>
                </a:lnSpc>
                <a:spcBef>
                  <a:spcPct val="0"/>
                </a:spcBef>
                <a:spcAft>
                  <a:spcPct val="35000"/>
                </a:spcAft>
                <a:buClr>
                  <a:srgbClr val="000000"/>
                </a:buClr>
                <a:defRPr/>
              </a:pPr>
              <a:r>
                <a:rPr lang="es-ES" b="1" kern="0" dirty="0">
                  <a:solidFill>
                    <a:srgbClr val="002060"/>
                  </a:solidFill>
                  <a:latin typeface="Arial"/>
                  <a:sym typeface="Arial"/>
                </a:rPr>
                <a:t>EJECUCIÓN DE OBRAS</a:t>
              </a:r>
              <a:endParaRPr lang="es-ES" sz="1200" b="1" kern="0" dirty="0">
                <a:solidFill>
                  <a:srgbClr val="002060"/>
                </a:solidFill>
                <a:latin typeface="Arial"/>
                <a:sym typeface="Arial"/>
              </a:endParaRPr>
            </a:p>
          </p:txBody>
        </p:sp>
      </p:grpSp>
      <p:sp>
        <p:nvSpPr>
          <p:cNvPr id="9" name="Rectángulo 1"/>
          <p:cNvSpPr>
            <a:spLocks noChangeArrowheads="1"/>
          </p:cNvSpPr>
          <p:nvPr/>
        </p:nvSpPr>
        <p:spPr bwMode="auto">
          <a:xfrm>
            <a:off x="6954395" y="2842591"/>
            <a:ext cx="5151087" cy="321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AR PL SungtiL GB" charset="0"/>
                <a:cs typeface="AR PL SungtiL GB" charset="0"/>
              </a:defRPr>
            </a:lvl1pPr>
            <a:lvl2pPr>
              <a:defRPr>
                <a:solidFill>
                  <a:schemeClr val="tx1"/>
                </a:solidFill>
                <a:latin typeface="Arial" panose="020B0604020202020204" pitchFamily="34" charset="0"/>
                <a:ea typeface="AR PL SungtiL GB" charset="0"/>
                <a:cs typeface="AR PL SungtiL GB" charset="0"/>
              </a:defRPr>
            </a:lvl2pPr>
            <a:lvl3pPr>
              <a:defRPr>
                <a:solidFill>
                  <a:schemeClr val="tx1"/>
                </a:solidFill>
                <a:latin typeface="Arial" panose="020B0604020202020204" pitchFamily="34" charset="0"/>
                <a:ea typeface="AR PL SungtiL GB" charset="0"/>
                <a:cs typeface="AR PL SungtiL GB" charset="0"/>
              </a:defRPr>
            </a:lvl3pPr>
            <a:lvl4pPr>
              <a:defRPr>
                <a:solidFill>
                  <a:schemeClr val="tx1"/>
                </a:solidFill>
                <a:latin typeface="Arial" panose="020B0604020202020204" pitchFamily="34" charset="0"/>
                <a:ea typeface="AR PL SungtiL GB" charset="0"/>
                <a:cs typeface="AR PL SungtiL GB" charset="0"/>
              </a:defRPr>
            </a:lvl4pPr>
            <a:lvl5pPr>
              <a:defRPr>
                <a:solidFill>
                  <a:schemeClr val="tx1"/>
                </a:solidFill>
                <a:latin typeface="Arial" panose="020B0604020202020204" pitchFamily="34" charset="0"/>
                <a:ea typeface="AR PL SungtiL GB" charset="0"/>
                <a:cs typeface="AR PL SungtiL GB"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 PL SungtiL GB" charset="0"/>
                <a:cs typeface="AR PL SungtiL GB"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 PL SungtiL GB" charset="0"/>
                <a:cs typeface="AR PL SungtiL GB"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 PL SungtiL GB" charset="0"/>
                <a:cs typeface="AR PL SungtiL GB"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 PL SungtiL GB" charset="0"/>
                <a:cs typeface="AR PL SungtiL GB" charset="0"/>
              </a:defRPr>
            </a:lvl9pPr>
          </a:lstStyle>
          <a:p>
            <a:pPr marL="451630" indent="-451630">
              <a:buClr>
                <a:srgbClr val="92D050"/>
              </a:buClr>
              <a:buSzPct val="150000"/>
              <a:buFont typeface="Wingdings" panose="05000000000000000000" pitchFamily="2" charset="2"/>
              <a:buChar char="ü"/>
              <a:defRPr/>
            </a:pPr>
            <a:r>
              <a:rPr lang="es-PE" altLang="es-PE" sz="1693" dirty="0">
                <a:latin typeface="+mn-lt"/>
              </a:rPr>
              <a:t>Riesgo de errores o deficiencias en el diseño </a:t>
            </a:r>
          </a:p>
          <a:p>
            <a:pPr marL="451630" indent="-451630">
              <a:buClr>
                <a:srgbClr val="92D050"/>
              </a:buClr>
              <a:buSzPct val="150000"/>
              <a:buFont typeface="Wingdings" panose="05000000000000000000" pitchFamily="2" charset="2"/>
              <a:buChar char="ü"/>
              <a:defRPr/>
            </a:pPr>
            <a:r>
              <a:rPr lang="es-PE" altLang="es-PE" sz="1693" dirty="0">
                <a:latin typeface="+mn-lt"/>
              </a:rPr>
              <a:t>Riesgo de construcción</a:t>
            </a:r>
          </a:p>
          <a:p>
            <a:pPr marL="451630" indent="-451630">
              <a:buClr>
                <a:srgbClr val="92D050"/>
              </a:buClr>
              <a:buSzPct val="150000"/>
              <a:buFont typeface="Wingdings" panose="05000000000000000000" pitchFamily="2" charset="2"/>
              <a:buChar char="ü"/>
              <a:defRPr/>
            </a:pPr>
            <a:r>
              <a:rPr lang="es-PE" altLang="es-PE" sz="1693" dirty="0">
                <a:latin typeface="+mn-lt"/>
              </a:rPr>
              <a:t>Riesgo de expropiación de terrenos</a:t>
            </a:r>
          </a:p>
          <a:p>
            <a:pPr marL="451630" indent="-451630">
              <a:buClr>
                <a:srgbClr val="92D050"/>
              </a:buClr>
              <a:buSzPct val="150000"/>
              <a:buFont typeface="Wingdings" panose="05000000000000000000" pitchFamily="2" charset="2"/>
              <a:buChar char="ü"/>
              <a:defRPr/>
            </a:pPr>
            <a:r>
              <a:rPr lang="es-PE" altLang="es-PE" sz="1693" dirty="0">
                <a:latin typeface="+mn-lt"/>
              </a:rPr>
              <a:t>Riesgo geológico/geotécnico</a:t>
            </a:r>
          </a:p>
          <a:p>
            <a:pPr marL="451630" indent="-451630">
              <a:buClr>
                <a:srgbClr val="92D050"/>
              </a:buClr>
              <a:buSzPct val="150000"/>
              <a:buFont typeface="Wingdings" panose="05000000000000000000" pitchFamily="2" charset="2"/>
              <a:buChar char="ü"/>
              <a:defRPr/>
            </a:pPr>
            <a:r>
              <a:rPr lang="es-PE" altLang="es-PE" sz="1693" dirty="0">
                <a:latin typeface="+mn-lt"/>
              </a:rPr>
              <a:t>Riesgo de interferencias/servicios afectados</a:t>
            </a:r>
          </a:p>
          <a:p>
            <a:pPr marL="451630" indent="-451630">
              <a:buClr>
                <a:srgbClr val="92D050"/>
              </a:buClr>
              <a:buSzPct val="150000"/>
              <a:buFont typeface="Wingdings" panose="05000000000000000000" pitchFamily="2" charset="2"/>
              <a:buChar char="ü"/>
              <a:defRPr/>
            </a:pPr>
            <a:r>
              <a:rPr lang="es-PE" altLang="es-PE" sz="1693" dirty="0">
                <a:latin typeface="+mn-lt"/>
              </a:rPr>
              <a:t>Riesgo ambiental</a:t>
            </a:r>
          </a:p>
          <a:p>
            <a:pPr marL="451630" indent="-451630">
              <a:buClr>
                <a:srgbClr val="92D050"/>
              </a:buClr>
              <a:buSzPct val="150000"/>
              <a:buFont typeface="Wingdings" panose="05000000000000000000" pitchFamily="2" charset="2"/>
              <a:buChar char="ü"/>
              <a:defRPr/>
            </a:pPr>
            <a:r>
              <a:rPr lang="es-PE" altLang="es-PE" sz="1693" dirty="0">
                <a:latin typeface="+mn-lt"/>
              </a:rPr>
              <a:t>Riesgo arqueológico</a:t>
            </a:r>
          </a:p>
          <a:p>
            <a:pPr marL="451630" indent="-451630">
              <a:buClr>
                <a:srgbClr val="92D050"/>
              </a:buClr>
              <a:buSzPct val="150000"/>
              <a:buFont typeface="Wingdings" panose="05000000000000000000" pitchFamily="2" charset="2"/>
              <a:buChar char="ü"/>
              <a:defRPr/>
            </a:pPr>
            <a:r>
              <a:rPr lang="es-PE" altLang="es-PE" sz="1693" dirty="0">
                <a:latin typeface="+mn-lt"/>
              </a:rPr>
              <a:t>Riesgo de obtención de permisos y licencias</a:t>
            </a:r>
          </a:p>
          <a:p>
            <a:pPr marL="451630" indent="-451630">
              <a:buClr>
                <a:srgbClr val="92D050"/>
              </a:buClr>
              <a:buSzPct val="150000"/>
              <a:buFont typeface="Wingdings" panose="05000000000000000000" pitchFamily="2" charset="2"/>
              <a:buChar char="ü"/>
              <a:defRPr/>
            </a:pPr>
            <a:r>
              <a:rPr lang="es-PE" altLang="es-PE" sz="1693" dirty="0">
                <a:latin typeface="+mn-lt"/>
              </a:rPr>
              <a:t>Riesgos de eventos de fuerza mayor o caso fortuito </a:t>
            </a:r>
          </a:p>
          <a:p>
            <a:pPr marL="451630" indent="-451630">
              <a:buClr>
                <a:srgbClr val="92D050"/>
              </a:buClr>
              <a:buSzPct val="150000"/>
              <a:buFont typeface="Wingdings" panose="05000000000000000000" pitchFamily="2" charset="2"/>
              <a:buChar char="ü"/>
              <a:defRPr/>
            </a:pPr>
            <a:r>
              <a:rPr lang="es-PE" altLang="es-PE" sz="1693" dirty="0">
                <a:latin typeface="+mn-lt"/>
              </a:rPr>
              <a:t>Riesgos regulatorios o normativos</a:t>
            </a:r>
          </a:p>
          <a:p>
            <a:pPr marL="451630" indent="-451630">
              <a:buClr>
                <a:srgbClr val="92D050"/>
              </a:buClr>
              <a:buSzPct val="150000"/>
              <a:buFont typeface="Wingdings" panose="05000000000000000000" pitchFamily="2" charset="2"/>
              <a:buChar char="ü"/>
              <a:defRPr/>
            </a:pPr>
            <a:r>
              <a:rPr lang="es-PE" altLang="es-PE" sz="1693" dirty="0">
                <a:latin typeface="+mn-lt"/>
              </a:rPr>
              <a:t>Riesgos vinculados a accidentes de construcción y daños a terceros</a:t>
            </a:r>
          </a:p>
        </p:txBody>
      </p:sp>
      <p:sp>
        <p:nvSpPr>
          <p:cNvPr id="10" name="Rectángulo 9"/>
          <p:cNvSpPr/>
          <p:nvPr/>
        </p:nvSpPr>
        <p:spPr>
          <a:xfrm>
            <a:off x="6954395" y="2246308"/>
            <a:ext cx="4586768" cy="406265"/>
          </a:xfrm>
          <a:prstGeom prst="rect">
            <a:avLst/>
          </a:prstGeom>
        </p:spPr>
        <p:txBody>
          <a:bodyPr wrap="none">
            <a:spAutoFit/>
          </a:bodyPr>
          <a:lstStyle/>
          <a:p>
            <a:pPr defTabSz="774222">
              <a:lnSpc>
                <a:spcPct val="85000"/>
              </a:lnSpc>
              <a:defRPr/>
            </a:pPr>
            <a:r>
              <a:rPr lang="es-PE" sz="2400" b="1" spc="-42" dirty="0">
                <a:solidFill>
                  <a:srgbClr val="1D4667"/>
                </a:solidFill>
                <a:ea typeface="+mj-ea"/>
                <a:cs typeface="+mj-cs"/>
              </a:rPr>
              <a:t>Lista enunciativa de posibles riesgos</a:t>
            </a:r>
          </a:p>
        </p:txBody>
      </p:sp>
    </p:spTree>
    <p:extLst>
      <p:ext uri="{BB962C8B-B14F-4D97-AF65-F5344CB8AC3E}">
        <p14:creationId xmlns:p14="http://schemas.microsoft.com/office/powerpoint/2010/main" val="11121095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D79BCD7-1888-48A2-A75A-FA19F70F4239}"/>
              </a:ext>
            </a:extLst>
          </p:cNvPr>
          <p:cNvSpPr/>
          <p:nvPr/>
        </p:nvSpPr>
        <p:spPr>
          <a:xfrm>
            <a:off x="5036486" y="400429"/>
            <a:ext cx="8648364" cy="5632311"/>
          </a:xfrm>
          <a:prstGeom prst="rect">
            <a:avLst/>
          </a:prstGeom>
        </p:spPr>
        <p:txBody>
          <a:bodyPr wrap="square">
            <a:spAutoFit/>
          </a:bodyPr>
          <a:lstStyle/>
          <a:p>
            <a:pPr marL="369444" indent="-321450" algn="just">
              <a:buFont typeface="Century Gothic" panose="020B0502020202020204" pitchFamily="34" charset="0"/>
              <a:buAutoNum type="arabicPeriod"/>
            </a:pPr>
            <a:r>
              <a:rPr lang="es-PE" altLang="es-PE" sz="2000" b="1" dirty="0"/>
              <a:t>Denominación de la Contratación</a:t>
            </a:r>
          </a:p>
          <a:p>
            <a:pPr marL="369444" indent="-321450" algn="just">
              <a:buFont typeface="Century Gothic" panose="020B0502020202020204" pitchFamily="34" charset="0"/>
              <a:buAutoNum type="arabicPeriod"/>
            </a:pPr>
            <a:r>
              <a:rPr lang="es-PE" altLang="es-PE" sz="2000" b="1" dirty="0"/>
              <a:t>Finalidad Pública</a:t>
            </a:r>
          </a:p>
          <a:p>
            <a:pPr marL="369444" indent="-321450" algn="just">
              <a:buFont typeface="Century Gothic" panose="020B0502020202020204" pitchFamily="34" charset="0"/>
              <a:buAutoNum type="arabicPeriod"/>
            </a:pPr>
            <a:r>
              <a:rPr lang="es-PE" altLang="es-PE" sz="2000" b="1" dirty="0"/>
              <a:t>Antecedentes</a:t>
            </a:r>
          </a:p>
          <a:p>
            <a:pPr marL="369444" indent="-321450" algn="just">
              <a:buFont typeface="Century Gothic" panose="020B0502020202020204" pitchFamily="34" charset="0"/>
              <a:buAutoNum type="arabicPeriod"/>
            </a:pPr>
            <a:r>
              <a:rPr lang="es-ES" altLang="es-PE" sz="2000" b="1" dirty="0"/>
              <a:t>Vinculación con el POI</a:t>
            </a:r>
            <a:endParaRPr lang="es-PE" altLang="es-PE" sz="2000" b="1" dirty="0"/>
          </a:p>
          <a:p>
            <a:pPr marL="369444" indent="-321450" algn="just">
              <a:buFont typeface="Century Gothic" panose="020B0502020202020204" pitchFamily="34" charset="0"/>
              <a:buAutoNum type="arabicPeriod"/>
            </a:pPr>
            <a:r>
              <a:rPr lang="es-PE" altLang="es-PE" sz="2000" b="1" dirty="0"/>
              <a:t>Alcance y Descripción de la prestación a contratar:</a:t>
            </a:r>
          </a:p>
          <a:p>
            <a:pPr lvl="3" algn="just" hangingPunct="1">
              <a:buFont typeface="Wingdings" panose="05000000000000000000" pitchFamily="2" charset="2"/>
              <a:buChar char="Ø"/>
            </a:pPr>
            <a:r>
              <a:rPr lang="es-PE" altLang="es-PE" sz="2000" b="1" dirty="0"/>
              <a:t>Características y condiciones</a:t>
            </a:r>
          </a:p>
          <a:p>
            <a:pPr lvl="3" algn="just" hangingPunct="1">
              <a:buFont typeface="Wingdings" panose="05000000000000000000" pitchFamily="2" charset="2"/>
              <a:buChar char="Ø"/>
            </a:pPr>
            <a:r>
              <a:rPr lang="es-PE" altLang="es-PE" sz="2000" b="1" dirty="0"/>
              <a:t>Prestaciones accesorias</a:t>
            </a:r>
          </a:p>
          <a:p>
            <a:pPr lvl="3" algn="just" hangingPunct="1">
              <a:buFont typeface="Wingdings" panose="05000000000000000000" pitchFamily="2" charset="2"/>
              <a:buChar char="Ø"/>
            </a:pPr>
            <a:r>
              <a:rPr lang="es-PE" altLang="es-PE" sz="2000" b="1" dirty="0"/>
              <a:t>Requisitos del proveedor y del personal</a:t>
            </a:r>
          </a:p>
          <a:p>
            <a:pPr lvl="3" algn="just" hangingPunct="1">
              <a:buFont typeface="Wingdings" panose="05000000000000000000" pitchFamily="2" charset="2"/>
              <a:buChar char="Ø"/>
            </a:pPr>
            <a:r>
              <a:rPr lang="es-PE" altLang="es-PE" sz="2000" b="1" dirty="0"/>
              <a:t>Entregables</a:t>
            </a:r>
          </a:p>
          <a:p>
            <a:pPr lvl="3" algn="just" hangingPunct="1">
              <a:buFont typeface="Wingdings" panose="05000000000000000000" pitchFamily="2" charset="2"/>
              <a:buChar char="Ø"/>
            </a:pPr>
            <a:r>
              <a:rPr lang="es-PE" altLang="es-PE" sz="2000" b="1" dirty="0"/>
              <a:t>Otras condiciones</a:t>
            </a:r>
          </a:p>
          <a:p>
            <a:pPr lvl="3" algn="just" hangingPunct="1">
              <a:buFont typeface="Wingdings" panose="05000000000000000000" pitchFamily="2" charset="2"/>
              <a:buChar char="Ø"/>
            </a:pPr>
            <a:r>
              <a:rPr lang="es-PE" altLang="es-PE" sz="2000" b="1" dirty="0"/>
              <a:t>Adelantos</a:t>
            </a:r>
          </a:p>
          <a:p>
            <a:pPr lvl="3" algn="just" hangingPunct="1">
              <a:buFont typeface="Wingdings" panose="05000000000000000000" pitchFamily="2" charset="2"/>
              <a:buChar char="Ø"/>
            </a:pPr>
            <a:r>
              <a:rPr lang="es-PE" altLang="es-PE" sz="2000" b="1" dirty="0"/>
              <a:t>Subcontratación </a:t>
            </a:r>
          </a:p>
          <a:p>
            <a:pPr lvl="3" algn="just" hangingPunct="1">
              <a:buFont typeface="Wingdings" panose="05000000000000000000" pitchFamily="2" charset="2"/>
              <a:buChar char="Ø"/>
            </a:pPr>
            <a:r>
              <a:rPr lang="es-PE" altLang="es-PE" sz="2000" b="1" dirty="0"/>
              <a:t>Penalidades</a:t>
            </a:r>
          </a:p>
          <a:p>
            <a:pPr lvl="3" algn="just" hangingPunct="1">
              <a:buFont typeface="Wingdings" panose="05000000000000000000" pitchFamily="2" charset="2"/>
              <a:buChar char="Ø"/>
            </a:pPr>
            <a:r>
              <a:rPr lang="es-PE" altLang="es-PE" sz="2000" b="1" dirty="0"/>
              <a:t>Reajustes</a:t>
            </a:r>
          </a:p>
          <a:p>
            <a:pPr lvl="3" algn="just" hangingPunct="1">
              <a:buFont typeface="Wingdings" panose="05000000000000000000" pitchFamily="2" charset="2"/>
              <a:buChar char="Ø"/>
            </a:pPr>
            <a:r>
              <a:rPr lang="en-US" altLang="es-PE" sz="2000" b="1" dirty="0" err="1"/>
              <a:t>Medidas</a:t>
            </a:r>
            <a:r>
              <a:rPr lang="en-US" altLang="es-PE" sz="2000" b="1" dirty="0"/>
              <a:t> de Control</a:t>
            </a:r>
          </a:p>
          <a:p>
            <a:pPr lvl="3" algn="just" hangingPunct="1">
              <a:buFont typeface="Wingdings" panose="05000000000000000000" pitchFamily="2" charset="2"/>
              <a:buChar char="Ø"/>
            </a:pPr>
            <a:endParaRPr lang="es-PE" altLang="es-PE" sz="2000" b="1" dirty="0"/>
          </a:p>
          <a:p>
            <a:pPr marL="369444" indent="-321450" algn="just">
              <a:buFont typeface="Century Gothic" panose="020B0502020202020204" pitchFamily="34" charset="0"/>
              <a:buAutoNum type="arabicPeriod"/>
            </a:pPr>
            <a:r>
              <a:rPr lang="es-ES" altLang="es-PE" sz="2000" b="1" dirty="0"/>
              <a:t>REQUISITOS DE CALIFICACIÓN</a:t>
            </a:r>
            <a:endParaRPr lang="es-PE" altLang="es-PE" sz="2000" b="1" dirty="0"/>
          </a:p>
          <a:p>
            <a:pPr marL="369444" indent="-321450" algn="just">
              <a:buFont typeface="Century Gothic" panose="020B0502020202020204" pitchFamily="34" charset="0"/>
              <a:buAutoNum type="arabicPeriod"/>
            </a:pPr>
            <a:r>
              <a:rPr lang="es-PE" altLang="es-PE" sz="2000" b="1" dirty="0"/>
              <a:t>Anexos</a:t>
            </a:r>
          </a:p>
        </p:txBody>
      </p:sp>
      <p:sp>
        <p:nvSpPr>
          <p:cNvPr id="9" name="12 Rectángulo redondeado"/>
          <p:cNvSpPr/>
          <p:nvPr/>
        </p:nvSpPr>
        <p:spPr>
          <a:xfrm>
            <a:off x="795130" y="2103782"/>
            <a:ext cx="3810000" cy="1752600"/>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2800" kern="0" dirty="0">
                <a:solidFill>
                  <a:srgbClr val="000000"/>
                </a:solidFill>
                <a:latin typeface="Arial"/>
                <a:sym typeface="Arial"/>
              </a:rPr>
              <a:t>ESTRUCTURA BÁSICA DEL REQUERIMIENTO</a:t>
            </a:r>
          </a:p>
        </p:txBody>
      </p:sp>
    </p:spTree>
    <p:extLst>
      <p:ext uri="{BB962C8B-B14F-4D97-AF65-F5344CB8AC3E}">
        <p14:creationId xmlns:p14="http://schemas.microsoft.com/office/powerpoint/2010/main" val="15702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9374" y="1447009"/>
            <a:ext cx="10205826" cy="1344984"/>
          </a:xfrm>
          <a:prstGeom prst="rect">
            <a:avLst/>
          </a:prstGeom>
        </p:spPr>
        <p:txBody>
          <a:bodyPr vert="horz" wrap="square" lIns="0" tIns="7620" rIns="0" bIns="0" rtlCol="0">
            <a:spAutoFit/>
          </a:bodyPr>
          <a:lstStyle/>
          <a:p>
            <a:pPr marL="22861" marR="18289" algn="just">
              <a:lnSpc>
                <a:spcPct val="150000"/>
              </a:lnSpc>
              <a:spcBef>
                <a:spcPts val="60"/>
              </a:spcBef>
            </a:pPr>
            <a:r>
              <a:rPr sz="2000" spc="-3" dirty="0">
                <a:latin typeface="Calibri" panose="020F0502020204030204" pitchFamily="34" charset="0"/>
                <a:cs typeface="Calibri" panose="020F0502020204030204" pitchFamily="34" charset="0"/>
              </a:rPr>
              <a:t>Los </a:t>
            </a:r>
            <a:r>
              <a:rPr sz="2000" spc="-7" dirty="0">
                <a:latin typeface="Calibri" panose="020F0502020204030204" pitchFamily="34" charset="0"/>
                <a:cs typeface="Calibri" panose="020F0502020204030204" pitchFamily="34" charset="0"/>
              </a:rPr>
              <a:t>Ministerios </a:t>
            </a:r>
            <a:r>
              <a:rPr sz="2000" dirty="0">
                <a:latin typeface="Calibri" panose="020F0502020204030204" pitchFamily="34" charset="0"/>
                <a:cs typeface="Calibri" panose="020F0502020204030204" pitchFamily="34" charset="0"/>
              </a:rPr>
              <a:t>y </a:t>
            </a:r>
            <a:r>
              <a:rPr sz="2000" spc="-3" dirty="0">
                <a:latin typeface="Calibri" panose="020F0502020204030204" pitchFamily="34" charset="0"/>
                <a:cs typeface="Calibri" panose="020F0502020204030204" pitchFamily="34" charset="0"/>
              </a:rPr>
              <a:t>sus </a:t>
            </a:r>
            <a:r>
              <a:rPr sz="2000" spc="-7" dirty="0">
                <a:latin typeface="Calibri" panose="020F0502020204030204" pitchFamily="34" charset="0"/>
                <a:cs typeface="Calibri" panose="020F0502020204030204" pitchFamily="34" charset="0"/>
              </a:rPr>
              <a:t>organismos públicos, programas </a:t>
            </a:r>
            <a:r>
              <a:rPr sz="2000" dirty="0">
                <a:latin typeface="Calibri" panose="020F0502020204030204" pitchFamily="34" charset="0"/>
                <a:cs typeface="Calibri" panose="020F0502020204030204" pitchFamily="34" charset="0"/>
              </a:rPr>
              <a:t>o </a:t>
            </a:r>
            <a:r>
              <a:rPr sz="2000" spc="-8" dirty="0">
                <a:latin typeface="Calibri" panose="020F0502020204030204" pitchFamily="34" charset="0"/>
                <a:cs typeface="Calibri" panose="020F0502020204030204" pitchFamily="34" charset="0"/>
              </a:rPr>
              <a:t>proyectos </a:t>
            </a:r>
            <a:r>
              <a:rPr sz="2000" spc="-3" dirty="0">
                <a:latin typeface="Calibri" panose="020F0502020204030204" pitchFamily="34" charset="0"/>
                <a:cs typeface="Calibri" panose="020F0502020204030204" pitchFamily="34" charset="0"/>
              </a:rPr>
              <a:t>adscritos pueden difundir </a:t>
            </a:r>
            <a:r>
              <a:rPr sz="2000" dirty="0">
                <a:latin typeface="Calibri" panose="020F0502020204030204" pitchFamily="34" charset="0"/>
                <a:cs typeface="Calibri" panose="020F0502020204030204" pitchFamily="34" charset="0"/>
              </a:rPr>
              <a:t>a  </a:t>
            </a:r>
            <a:r>
              <a:rPr sz="2000" spc="-8" dirty="0">
                <a:latin typeface="Calibri" panose="020F0502020204030204" pitchFamily="34" charset="0"/>
                <a:cs typeface="Calibri" panose="020F0502020204030204" pitchFamily="34" charset="0"/>
              </a:rPr>
              <a:t>través </a:t>
            </a:r>
            <a:r>
              <a:rPr sz="2000" dirty="0">
                <a:latin typeface="Calibri" panose="020F0502020204030204" pitchFamily="34" charset="0"/>
                <a:cs typeface="Calibri" panose="020F0502020204030204" pitchFamily="34" charset="0"/>
              </a:rPr>
              <a:t>del </a:t>
            </a:r>
            <a:r>
              <a:rPr sz="2000" spc="-8" dirty="0">
                <a:latin typeface="Calibri" panose="020F0502020204030204" pitchFamily="34" charset="0"/>
                <a:cs typeface="Calibri" panose="020F0502020204030204" pitchFamily="34" charset="0"/>
              </a:rPr>
              <a:t>SEACE </a:t>
            </a:r>
            <a:r>
              <a:rPr sz="2000" dirty="0">
                <a:latin typeface="Calibri" panose="020F0502020204030204" pitchFamily="34" charset="0"/>
                <a:cs typeface="Calibri" panose="020F0502020204030204" pitchFamily="34" charset="0"/>
              </a:rPr>
              <a:t>el </a:t>
            </a:r>
            <a:r>
              <a:rPr sz="2000" spc="-3" dirty="0">
                <a:latin typeface="Calibri" panose="020F0502020204030204" pitchFamily="34" charset="0"/>
                <a:cs typeface="Calibri" panose="020F0502020204030204" pitchFamily="34" charset="0"/>
              </a:rPr>
              <a:t>requerimiento </a:t>
            </a:r>
            <a:r>
              <a:rPr sz="2000" spc="-7" dirty="0">
                <a:latin typeface="Calibri" panose="020F0502020204030204" pitchFamily="34" charset="0"/>
                <a:cs typeface="Calibri" panose="020F0502020204030204" pitchFamily="34" charset="0"/>
              </a:rPr>
              <a:t>con </a:t>
            </a:r>
            <a:r>
              <a:rPr sz="2000" spc="-3" dirty="0">
                <a:latin typeface="Calibri" panose="020F0502020204030204" pitchFamily="34" charset="0"/>
                <a:cs typeface="Calibri" panose="020F0502020204030204" pitchFamily="34" charset="0"/>
              </a:rPr>
              <a:t>la finalidad </a:t>
            </a:r>
            <a:r>
              <a:rPr sz="2000" dirty="0">
                <a:latin typeface="Calibri" panose="020F0502020204030204" pitchFamily="34" charset="0"/>
                <a:cs typeface="Calibri" panose="020F0502020204030204" pitchFamily="34" charset="0"/>
              </a:rPr>
              <a:t>de </a:t>
            </a:r>
            <a:r>
              <a:rPr sz="2000" spc="-3" dirty="0">
                <a:latin typeface="Calibri" panose="020F0502020204030204" pitchFamily="34" charset="0"/>
                <a:cs typeface="Calibri" panose="020F0502020204030204" pitchFamily="34" charset="0"/>
              </a:rPr>
              <a:t>recibir </a:t>
            </a:r>
            <a:r>
              <a:rPr sz="2000" spc="-7" dirty="0">
                <a:latin typeface="Calibri" panose="020F0502020204030204" pitchFamily="34" charset="0"/>
                <a:cs typeface="Calibri" panose="020F0502020204030204" pitchFamily="34" charset="0"/>
              </a:rPr>
              <a:t>consultas </a:t>
            </a:r>
            <a:r>
              <a:rPr sz="2000" dirty="0">
                <a:latin typeface="Calibri" panose="020F0502020204030204" pitchFamily="34" charset="0"/>
                <a:cs typeface="Calibri" panose="020F0502020204030204" pitchFamily="34" charset="0"/>
              </a:rPr>
              <a:t>y </a:t>
            </a:r>
            <a:r>
              <a:rPr sz="2000" spc="-3" dirty="0">
                <a:latin typeface="Calibri" panose="020F0502020204030204" pitchFamily="34" charset="0"/>
                <a:cs typeface="Calibri" panose="020F0502020204030204" pitchFamily="34" charset="0"/>
              </a:rPr>
              <a:t>observaciones </a:t>
            </a:r>
            <a:r>
              <a:rPr sz="2000" dirty="0">
                <a:latin typeface="Calibri" panose="020F0502020204030204" pitchFamily="34" charset="0"/>
                <a:cs typeface="Calibri" panose="020F0502020204030204" pitchFamily="34" charset="0"/>
              </a:rPr>
              <a:t>de </a:t>
            </a:r>
            <a:r>
              <a:rPr sz="2000" spc="-3" dirty="0">
                <a:latin typeface="Calibri" panose="020F0502020204030204" pitchFamily="34" charset="0"/>
                <a:cs typeface="Calibri" panose="020F0502020204030204" pitchFamily="34" charset="0"/>
              </a:rPr>
              <a:t>los  </a:t>
            </a:r>
            <a:r>
              <a:rPr sz="2000" spc="-7" dirty="0">
                <a:latin typeface="Calibri" panose="020F0502020204030204" pitchFamily="34" charset="0"/>
                <a:cs typeface="Calibri" panose="020F0502020204030204" pitchFamily="34" charset="0"/>
              </a:rPr>
              <a:t>proveedores </a:t>
            </a:r>
            <a:r>
              <a:rPr sz="2000" dirty="0">
                <a:latin typeface="Calibri" panose="020F0502020204030204" pitchFamily="34" charset="0"/>
                <a:cs typeface="Calibri" panose="020F0502020204030204" pitchFamily="34" charset="0"/>
              </a:rPr>
              <a:t>del </a:t>
            </a:r>
            <a:r>
              <a:rPr sz="2000" spc="-7" dirty="0">
                <a:latin typeface="Calibri" panose="020F0502020204030204" pitchFamily="34" charset="0"/>
                <a:cs typeface="Calibri" panose="020F0502020204030204" pitchFamily="34" charset="0"/>
              </a:rPr>
              <a:t>rubro </a:t>
            </a:r>
            <a:r>
              <a:rPr sz="2000" dirty="0">
                <a:latin typeface="Calibri" panose="020F0502020204030204" pitchFamily="34" charset="0"/>
                <a:cs typeface="Calibri" panose="020F0502020204030204" pitchFamily="34" charset="0"/>
              </a:rPr>
              <a:t>que </a:t>
            </a:r>
            <a:r>
              <a:rPr sz="2000" spc="-7" dirty="0">
                <a:latin typeface="Calibri" panose="020F0502020204030204" pitchFamily="34" charset="0"/>
                <a:cs typeface="Calibri" panose="020F0502020204030204" pitchFamily="34" charset="0"/>
              </a:rPr>
              <a:t>permitan </a:t>
            </a:r>
            <a:r>
              <a:rPr sz="2000" dirty="0" err="1">
                <a:latin typeface="Calibri" panose="020F0502020204030204" pitchFamily="34" charset="0"/>
                <a:cs typeface="Calibri" panose="020F0502020204030204" pitchFamily="34" charset="0"/>
              </a:rPr>
              <a:t>su</a:t>
            </a:r>
            <a:r>
              <a:rPr sz="2000" spc="54" dirty="0">
                <a:latin typeface="Calibri" panose="020F0502020204030204" pitchFamily="34" charset="0"/>
                <a:cs typeface="Calibri" panose="020F0502020204030204" pitchFamily="34" charset="0"/>
              </a:rPr>
              <a:t> </a:t>
            </a:r>
            <a:r>
              <a:rPr sz="2000" spc="-7" dirty="0" err="1">
                <a:latin typeface="Calibri" panose="020F0502020204030204" pitchFamily="34" charset="0"/>
                <a:cs typeface="Calibri" panose="020F0502020204030204" pitchFamily="34" charset="0"/>
              </a:rPr>
              <a:t>perfeccionamiento</a:t>
            </a:r>
            <a:r>
              <a:rPr sz="2000" spc="-7"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p:txBody>
      </p:sp>
      <p:sp>
        <p:nvSpPr>
          <p:cNvPr id="19" name="object 19"/>
          <p:cNvSpPr txBox="1"/>
          <p:nvPr/>
        </p:nvSpPr>
        <p:spPr>
          <a:xfrm>
            <a:off x="838852" y="5730358"/>
            <a:ext cx="11073694" cy="284693"/>
          </a:xfrm>
          <a:prstGeom prst="rect">
            <a:avLst/>
          </a:prstGeom>
        </p:spPr>
        <p:txBody>
          <a:bodyPr vert="horz" wrap="square" lIns="0" tIns="7620" rIns="0" bIns="0" rtlCol="0">
            <a:spAutoFit/>
          </a:bodyPr>
          <a:lstStyle/>
          <a:p>
            <a:pPr marL="138309">
              <a:spcBef>
                <a:spcPts val="60"/>
              </a:spcBef>
            </a:pPr>
            <a:r>
              <a:rPr dirty="0">
                <a:solidFill>
                  <a:srgbClr val="EC7C30"/>
                </a:solidFill>
                <a:latin typeface="Calibri" panose="020F0502020204030204" pitchFamily="34" charset="0"/>
                <a:cs typeface="Calibri" panose="020F0502020204030204" pitchFamily="34" charset="0"/>
              </a:rPr>
              <a:t>En </a:t>
            </a:r>
            <a:r>
              <a:rPr spc="-7" dirty="0">
                <a:solidFill>
                  <a:srgbClr val="EC7C30"/>
                </a:solidFill>
                <a:latin typeface="Calibri" panose="020F0502020204030204" pitchFamily="34" charset="0"/>
                <a:cs typeface="Calibri" panose="020F0502020204030204" pitchFamily="34" charset="0"/>
              </a:rPr>
              <a:t>este caso, </a:t>
            </a:r>
            <a:r>
              <a:rPr dirty="0">
                <a:solidFill>
                  <a:srgbClr val="EC7C30"/>
                </a:solidFill>
                <a:latin typeface="Calibri" panose="020F0502020204030204" pitchFamily="34" charset="0"/>
                <a:cs typeface="Calibri" panose="020F0502020204030204" pitchFamily="34" charset="0"/>
              </a:rPr>
              <a:t>no </a:t>
            </a:r>
            <a:r>
              <a:rPr spc="-3" dirty="0">
                <a:solidFill>
                  <a:srgbClr val="EC7C30"/>
                </a:solidFill>
                <a:latin typeface="Calibri" panose="020F0502020204030204" pitchFamily="34" charset="0"/>
                <a:cs typeface="Calibri" panose="020F0502020204030204" pitchFamily="34" charset="0"/>
              </a:rPr>
              <a:t>procede formular consultas </a:t>
            </a:r>
            <a:r>
              <a:rPr dirty="0">
                <a:solidFill>
                  <a:srgbClr val="EC7C30"/>
                </a:solidFill>
                <a:latin typeface="Calibri" panose="020F0502020204030204" pitchFamily="34" charset="0"/>
                <a:cs typeface="Calibri" panose="020F0502020204030204" pitchFamily="34" charset="0"/>
              </a:rPr>
              <a:t>u </a:t>
            </a:r>
            <a:r>
              <a:rPr spc="-3" dirty="0">
                <a:solidFill>
                  <a:srgbClr val="EC7C30"/>
                </a:solidFill>
                <a:latin typeface="Calibri" panose="020F0502020204030204" pitchFamily="34" charset="0"/>
                <a:cs typeface="Calibri" panose="020F0502020204030204" pitchFamily="34" charset="0"/>
              </a:rPr>
              <a:t>observaciones </a:t>
            </a:r>
            <a:r>
              <a:rPr dirty="0">
                <a:solidFill>
                  <a:srgbClr val="EC7C30"/>
                </a:solidFill>
                <a:latin typeface="Calibri" panose="020F0502020204030204" pitchFamily="34" charset="0"/>
                <a:cs typeface="Calibri" panose="020F0502020204030204" pitchFamily="34" charset="0"/>
              </a:rPr>
              <a:t>al </a:t>
            </a:r>
            <a:r>
              <a:rPr spc="-3" dirty="0">
                <a:solidFill>
                  <a:srgbClr val="EC7C30"/>
                </a:solidFill>
                <a:latin typeface="Calibri" panose="020F0502020204030204" pitchFamily="34" charset="0"/>
                <a:cs typeface="Calibri" panose="020F0502020204030204" pitchFamily="34" charset="0"/>
              </a:rPr>
              <a:t>requerimiento </a:t>
            </a:r>
            <a:r>
              <a:rPr spc="-7" dirty="0">
                <a:solidFill>
                  <a:srgbClr val="EC7C30"/>
                </a:solidFill>
                <a:latin typeface="Calibri" panose="020F0502020204030204" pitchFamily="34" charset="0"/>
                <a:cs typeface="Calibri" panose="020F0502020204030204" pitchFamily="34" charset="0"/>
              </a:rPr>
              <a:t>durante </a:t>
            </a:r>
            <a:r>
              <a:rPr dirty="0">
                <a:solidFill>
                  <a:srgbClr val="EC7C30"/>
                </a:solidFill>
                <a:latin typeface="Calibri" panose="020F0502020204030204" pitchFamily="34" charset="0"/>
                <a:cs typeface="Calibri" panose="020F0502020204030204" pitchFamily="34" charset="0"/>
              </a:rPr>
              <a:t>el </a:t>
            </a:r>
            <a:r>
              <a:rPr spc="-3" dirty="0">
                <a:solidFill>
                  <a:srgbClr val="EC7C30"/>
                </a:solidFill>
                <a:latin typeface="Calibri" panose="020F0502020204030204" pitchFamily="34" charset="0"/>
                <a:cs typeface="Calibri" panose="020F0502020204030204" pitchFamily="34" charset="0"/>
              </a:rPr>
              <a:t>procedimiento </a:t>
            </a:r>
            <a:r>
              <a:rPr dirty="0">
                <a:solidFill>
                  <a:srgbClr val="EC7C30"/>
                </a:solidFill>
                <a:latin typeface="Calibri" panose="020F0502020204030204" pitchFamily="34" charset="0"/>
                <a:cs typeface="Calibri" panose="020F0502020204030204" pitchFamily="34" charset="0"/>
              </a:rPr>
              <a:t>de</a:t>
            </a:r>
            <a:r>
              <a:rPr spc="12" dirty="0">
                <a:solidFill>
                  <a:srgbClr val="EC7C30"/>
                </a:solidFill>
                <a:latin typeface="Calibri" panose="020F0502020204030204" pitchFamily="34" charset="0"/>
                <a:cs typeface="Calibri" panose="020F0502020204030204" pitchFamily="34" charset="0"/>
              </a:rPr>
              <a:t> </a:t>
            </a:r>
            <a:r>
              <a:rPr spc="-3" dirty="0">
                <a:solidFill>
                  <a:srgbClr val="EC7C30"/>
                </a:solidFill>
                <a:latin typeface="Calibri" panose="020F0502020204030204" pitchFamily="34" charset="0"/>
                <a:cs typeface="Calibri" panose="020F0502020204030204" pitchFamily="34" charset="0"/>
              </a:rPr>
              <a:t>selección</a:t>
            </a:r>
            <a:r>
              <a:rPr lang="es-MX" spc="-3" dirty="0">
                <a:solidFill>
                  <a:srgbClr val="EC7C30"/>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
        <p:nvSpPr>
          <p:cNvPr id="22" name="Rectángulo 21"/>
          <p:cNvSpPr/>
          <p:nvPr/>
        </p:nvSpPr>
        <p:spPr>
          <a:xfrm>
            <a:off x="1775520" y="722493"/>
            <a:ext cx="8395484" cy="600164"/>
          </a:xfrm>
          <a:prstGeom prst="rect">
            <a:avLst/>
          </a:prstGeom>
        </p:spPr>
        <p:txBody>
          <a:bodyPr wrap="square">
            <a:spAutoFit/>
          </a:bodyPr>
          <a:lstStyle/>
          <a:p>
            <a:pPr algn="ctr"/>
            <a:r>
              <a:rPr lang="es-PE" sz="3300" b="1" dirty="0">
                <a:solidFill>
                  <a:srgbClr val="17406D"/>
                </a:solidFill>
                <a:latin typeface="Franklin Gothic Book" panose="020B0503020102020204"/>
                <a:ea typeface="+mj-ea"/>
                <a:cs typeface="+mj-cs"/>
              </a:rPr>
              <a:t>Difusión de Requerimiento</a:t>
            </a:r>
          </a:p>
        </p:txBody>
      </p:sp>
      <p:sp>
        <p:nvSpPr>
          <p:cNvPr id="29" name="3 Rectángulo"/>
          <p:cNvSpPr/>
          <p:nvPr/>
        </p:nvSpPr>
        <p:spPr>
          <a:xfrm>
            <a:off x="1066799" y="3641590"/>
            <a:ext cx="1476975" cy="854208"/>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1400" dirty="0">
                <a:solidFill>
                  <a:srgbClr val="343433"/>
                </a:solidFill>
              </a:rPr>
              <a:t>DIFUSIÓN DE REQUERIMIENTO</a:t>
            </a:r>
          </a:p>
        </p:txBody>
      </p:sp>
      <p:sp>
        <p:nvSpPr>
          <p:cNvPr id="30" name="4 Rectángulo"/>
          <p:cNvSpPr/>
          <p:nvPr/>
        </p:nvSpPr>
        <p:spPr>
          <a:xfrm>
            <a:off x="3763939" y="3579241"/>
            <a:ext cx="1722461" cy="916557"/>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1400" dirty="0">
                <a:solidFill>
                  <a:srgbClr val="343433"/>
                </a:solidFill>
              </a:rPr>
              <a:t>FORMULACIÓN DE CONSULTAS Y OBSERVACIONES</a:t>
            </a:r>
          </a:p>
        </p:txBody>
      </p:sp>
      <p:sp>
        <p:nvSpPr>
          <p:cNvPr id="32" name="10 Flecha derecha"/>
          <p:cNvSpPr/>
          <p:nvPr/>
        </p:nvSpPr>
        <p:spPr>
          <a:xfrm>
            <a:off x="2633945" y="3701795"/>
            <a:ext cx="1039824" cy="505021"/>
          </a:xfrm>
          <a:prstGeom prst="rightArrow">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1524" dirty="0">
                <a:solidFill>
                  <a:schemeClr val="tx1"/>
                </a:solidFill>
              </a:rPr>
              <a:t>5 DÍAS</a:t>
            </a:r>
          </a:p>
        </p:txBody>
      </p:sp>
      <p:sp>
        <p:nvSpPr>
          <p:cNvPr id="35" name="25 CuadroTexto"/>
          <p:cNvSpPr txBox="1"/>
          <p:nvPr/>
        </p:nvSpPr>
        <p:spPr>
          <a:xfrm>
            <a:off x="4670317" y="2991294"/>
            <a:ext cx="1578684" cy="242360"/>
          </a:xfrm>
          <a:prstGeom prst="rect">
            <a:avLst/>
          </a:prstGeom>
          <a:noFill/>
        </p:spPr>
        <p:txBody>
          <a:bodyPr wrap="square" lIns="68562" tIns="34283" rIns="68562" bIns="34283" rtlCol="0">
            <a:spAutoFit/>
          </a:bodyPr>
          <a:lstStyle/>
          <a:p>
            <a:r>
              <a:rPr lang="es-PE" sz="1125" b="1" dirty="0">
                <a:solidFill>
                  <a:srgbClr val="1D4667"/>
                </a:solidFill>
              </a:rPr>
              <a:t>Min. 10 Días hábiles</a:t>
            </a:r>
          </a:p>
        </p:txBody>
      </p:sp>
      <p:sp>
        <p:nvSpPr>
          <p:cNvPr id="43" name="10 Flecha derecha"/>
          <p:cNvSpPr/>
          <p:nvPr/>
        </p:nvSpPr>
        <p:spPr>
          <a:xfrm>
            <a:off x="5636663" y="3641590"/>
            <a:ext cx="1039824" cy="505021"/>
          </a:xfrm>
          <a:prstGeom prst="rightArrow">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1524" dirty="0">
                <a:solidFill>
                  <a:schemeClr val="tx1"/>
                </a:solidFill>
              </a:rPr>
              <a:t>3 DÍAS</a:t>
            </a:r>
          </a:p>
        </p:txBody>
      </p:sp>
      <p:sp>
        <p:nvSpPr>
          <p:cNvPr id="44" name="4 Rectángulo"/>
          <p:cNvSpPr/>
          <p:nvPr/>
        </p:nvSpPr>
        <p:spPr>
          <a:xfrm>
            <a:off x="6794457" y="3567566"/>
            <a:ext cx="1563916" cy="928233"/>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1400" dirty="0">
                <a:solidFill>
                  <a:srgbClr val="343433"/>
                </a:solidFill>
              </a:rPr>
              <a:t>ABSOLUCIÓN </a:t>
            </a:r>
            <a:r>
              <a:rPr lang="es-PE" sz="1400" b="1" dirty="0">
                <a:solidFill>
                  <a:srgbClr val="343433"/>
                </a:solidFill>
              </a:rPr>
              <a:t>PRELIMINAR</a:t>
            </a:r>
            <a:r>
              <a:rPr lang="es-PE" sz="1400" dirty="0">
                <a:solidFill>
                  <a:srgbClr val="343433"/>
                </a:solidFill>
              </a:rPr>
              <a:t> DE CONSULTAS Y OBSERVACIONES</a:t>
            </a:r>
          </a:p>
        </p:txBody>
      </p:sp>
      <p:sp>
        <p:nvSpPr>
          <p:cNvPr id="46" name="10 Flecha derecha"/>
          <p:cNvSpPr/>
          <p:nvPr/>
        </p:nvSpPr>
        <p:spPr>
          <a:xfrm>
            <a:off x="8521913" y="3618972"/>
            <a:ext cx="1039824" cy="505021"/>
          </a:xfrm>
          <a:prstGeom prst="rightArrow">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1524" dirty="0">
                <a:solidFill>
                  <a:schemeClr val="tx1"/>
                </a:solidFill>
              </a:rPr>
              <a:t>3 DÍAS</a:t>
            </a:r>
          </a:p>
        </p:txBody>
      </p:sp>
      <p:sp>
        <p:nvSpPr>
          <p:cNvPr id="48" name="4 Rectángulo"/>
          <p:cNvSpPr/>
          <p:nvPr/>
        </p:nvSpPr>
        <p:spPr>
          <a:xfrm>
            <a:off x="9774753" y="3600112"/>
            <a:ext cx="1563916" cy="928233"/>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1400" dirty="0">
                <a:solidFill>
                  <a:srgbClr val="343433"/>
                </a:solidFill>
              </a:rPr>
              <a:t>ABSOLUCIÓN </a:t>
            </a:r>
            <a:r>
              <a:rPr lang="es-PE" sz="1400" b="1" dirty="0">
                <a:solidFill>
                  <a:srgbClr val="343433"/>
                </a:solidFill>
              </a:rPr>
              <a:t>PRESENCIAL</a:t>
            </a:r>
            <a:r>
              <a:rPr lang="es-PE" sz="1400" dirty="0">
                <a:solidFill>
                  <a:srgbClr val="343433"/>
                </a:solidFill>
              </a:rPr>
              <a:t> DE CONSULTAS Y OBSERVACIONES</a:t>
            </a:r>
          </a:p>
        </p:txBody>
      </p:sp>
      <p:pic>
        <p:nvPicPr>
          <p:cNvPr id="1026" name="Picture 2" descr="Facultad de Ciencias jurídicas y Empresar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009" y="4844083"/>
            <a:ext cx="1409765" cy="6059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Facultad de Ciencias jurídicas y Empresar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434" y="4844082"/>
            <a:ext cx="1409765" cy="60595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Facultad de Ciencias jurídicas y Empresar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608" y="4838395"/>
            <a:ext cx="1409765" cy="605951"/>
          </a:xfrm>
          <a:prstGeom prst="rect">
            <a:avLst/>
          </a:prstGeom>
          <a:noFill/>
          <a:extLst>
            <a:ext uri="{909E8E84-426E-40DD-AFC4-6F175D3DCCD1}">
              <a14:hiddenFill xmlns:a14="http://schemas.microsoft.com/office/drawing/2010/main">
                <a:solidFill>
                  <a:srgbClr val="FFFFFF"/>
                </a:solidFill>
              </a14:hiddenFill>
            </a:ext>
          </a:extLst>
        </p:spPr>
      </p:pic>
      <p:sp>
        <p:nvSpPr>
          <p:cNvPr id="49" name="Rectángulo 48"/>
          <p:cNvSpPr/>
          <p:nvPr/>
        </p:nvSpPr>
        <p:spPr>
          <a:xfrm>
            <a:off x="9739962" y="4956704"/>
            <a:ext cx="159870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PE" b="1" dirty="0">
                <a:solidFill>
                  <a:srgbClr val="343433"/>
                </a:solidFill>
              </a:rPr>
              <a:t>ACTO PÚBLICO</a:t>
            </a:r>
            <a:endParaRPr lang="en-US" b="1" dirty="0"/>
          </a:p>
        </p:txBody>
      </p:sp>
    </p:spTree>
    <p:extLst>
      <p:ext uri="{BB962C8B-B14F-4D97-AF65-F5344CB8AC3E}">
        <p14:creationId xmlns:p14="http://schemas.microsoft.com/office/powerpoint/2010/main" val="1803776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Modalidad y Sistema de Contratación</a:t>
            </a:r>
          </a:p>
        </p:txBody>
      </p:sp>
    </p:spTree>
    <p:extLst>
      <p:ext uri="{BB962C8B-B14F-4D97-AF65-F5344CB8AC3E}">
        <p14:creationId xmlns:p14="http://schemas.microsoft.com/office/powerpoint/2010/main" val="4094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569210" y="1035951"/>
            <a:ext cx="2472100" cy="89558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77402" tIns="38701" rIns="77402" bIns="38701" rtlCol="0" anchor="ctr"/>
          <a:lstStyle/>
          <a:p>
            <a:pPr algn="ctr" defTabSz="387027"/>
            <a:r>
              <a:rPr lang="es-PE" sz="2400" b="1" dirty="0">
                <a:solidFill>
                  <a:prstClr val="white"/>
                </a:solidFill>
                <a:latin typeface="Calibri" pitchFamily="34" charset="0"/>
              </a:rPr>
              <a:t>REQUERIMIENTO</a:t>
            </a:r>
          </a:p>
        </p:txBody>
      </p:sp>
      <p:sp>
        <p:nvSpPr>
          <p:cNvPr id="5" name="Rectángulo redondeado 4"/>
          <p:cNvSpPr/>
          <p:nvPr/>
        </p:nvSpPr>
        <p:spPr>
          <a:xfrm>
            <a:off x="1842397" y="2743201"/>
            <a:ext cx="1865175" cy="895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77402" tIns="38701" rIns="77402" bIns="38701" rtlCol="0" anchor="ctr"/>
          <a:lstStyle/>
          <a:p>
            <a:pPr algn="ctr" defTabSz="387027"/>
            <a:r>
              <a:rPr lang="es-PE" sz="1600" b="1" dirty="0">
                <a:solidFill>
                  <a:prstClr val="black"/>
                </a:solidFill>
                <a:latin typeface="Calibri" pitchFamily="34" charset="0"/>
              </a:rPr>
              <a:t>CONDICIÓN DE PAGO</a:t>
            </a:r>
          </a:p>
        </p:txBody>
      </p:sp>
      <p:sp>
        <p:nvSpPr>
          <p:cNvPr id="9" name="Rectángulo redondeado 8"/>
          <p:cNvSpPr/>
          <p:nvPr/>
        </p:nvSpPr>
        <p:spPr>
          <a:xfrm>
            <a:off x="5525396" y="4142180"/>
            <a:ext cx="1865175" cy="8955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77402" tIns="38701" rIns="77402" bIns="38701" rtlCol="0" anchor="ctr"/>
          <a:lstStyle/>
          <a:p>
            <a:pPr algn="ctr" defTabSz="387027"/>
            <a:r>
              <a:rPr lang="es-PE" sz="2000" dirty="0">
                <a:solidFill>
                  <a:prstClr val="white"/>
                </a:solidFill>
                <a:latin typeface="Calibri" pitchFamily="34" charset="0"/>
              </a:rPr>
              <a:t>Modalidades de Contratación</a:t>
            </a:r>
          </a:p>
        </p:txBody>
      </p:sp>
      <p:sp>
        <p:nvSpPr>
          <p:cNvPr id="10" name="Rectángulo redondeado 9"/>
          <p:cNvSpPr/>
          <p:nvPr/>
        </p:nvSpPr>
        <p:spPr>
          <a:xfrm>
            <a:off x="5521505" y="2743202"/>
            <a:ext cx="1926218" cy="8955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77402" tIns="38701" rIns="77402" bIns="38701" rtlCol="0" anchor="ctr"/>
          <a:lstStyle/>
          <a:p>
            <a:pPr algn="ctr" defTabSz="387027"/>
            <a:r>
              <a:rPr lang="es-PE" sz="2000" dirty="0">
                <a:solidFill>
                  <a:prstClr val="white"/>
                </a:solidFill>
                <a:latin typeface="Calibri" pitchFamily="34" charset="0"/>
              </a:rPr>
              <a:t>Sistemas de Contratación</a:t>
            </a:r>
            <a:endParaRPr lang="es-PE" sz="1600" dirty="0">
              <a:solidFill>
                <a:prstClr val="white"/>
              </a:solidFill>
              <a:latin typeface="Calibri" pitchFamily="34" charset="0"/>
            </a:endParaRPr>
          </a:p>
        </p:txBody>
      </p:sp>
      <p:sp>
        <p:nvSpPr>
          <p:cNvPr id="16" name="Rectángulo redondeado 4"/>
          <p:cNvSpPr/>
          <p:nvPr/>
        </p:nvSpPr>
        <p:spPr>
          <a:xfrm>
            <a:off x="1842397" y="4142180"/>
            <a:ext cx="1865175" cy="895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77402" tIns="38701" rIns="77402" bIns="38701" rtlCol="0" anchor="ctr"/>
          <a:lstStyle/>
          <a:p>
            <a:pPr algn="ctr" defTabSz="387027"/>
            <a:r>
              <a:rPr lang="es-PE" sz="1600" b="1" dirty="0">
                <a:solidFill>
                  <a:prstClr val="black"/>
                </a:solidFill>
                <a:latin typeface="Calibri" pitchFamily="34" charset="0"/>
              </a:rPr>
              <a:t>CONDICIÓN DE EJECUCIÓN</a:t>
            </a:r>
          </a:p>
        </p:txBody>
      </p:sp>
      <p:sp>
        <p:nvSpPr>
          <p:cNvPr id="17" name="Rectángulo 16"/>
          <p:cNvSpPr/>
          <p:nvPr/>
        </p:nvSpPr>
        <p:spPr>
          <a:xfrm>
            <a:off x="8837185" y="4445249"/>
            <a:ext cx="2191937" cy="820542"/>
          </a:xfrm>
          <a:prstGeom prst="rect">
            <a:avLst/>
          </a:prstGeom>
          <a:ln>
            <a:noFill/>
          </a:ln>
        </p:spPr>
        <p:txBody>
          <a:bodyPr wrap="square" lIns="81087" tIns="40543" rIns="81087" bIns="40543">
            <a:spAutoFit/>
          </a:bodyPr>
          <a:lstStyle/>
          <a:p>
            <a:pPr>
              <a:buClr>
                <a:srgbClr val="000000"/>
              </a:buClr>
              <a:buFont typeface="Arial"/>
              <a:buNone/>
            </a:pPr>
            <a:r>
              <a:rPr lang="es-PE" sz="1600" b="1" kern="0" dirty="0">
                <a:solidFill>
                  <a:srgbClr val="FF0000"/>
                </a:solidFill>
                <a:latin typeface="Arial"/>
                <a:cs typeface="Arial"/>
                <a:sym typeface="Arial"/>
              </a:rPr>
              <a:t>DE SER EL CASO</a:t>
            </a:r>
          </a:p>
          <a:p>
            <a:pPr algn="ctr">
              <a:buClr>
                <a:srgbClr val="000000"/>
              </a:buClr>
              <a:buFont typeface="Arial"/>
              <a:buNone/>
            </a:pPr>
            <a:endParaRPr lang="es-PE" sz="1600" kern="0" dirty="0">
              <a:solidFill>
                <a:srgbClr val="000000"/>
              </a:solidFill>
              <a:latin typeface="Arial"/>
              <a:cs typeface="Arial"/>
              <a:sym typeface="Arial"/>
            </a:endParaRPr>
          </a:p>
          <a:p>
            <a:pPr algn="ctr">
              <a:buClr>
                <a:srgbClr val="000000"/>
              </a:buClr>
              <a:buFont typeface="Arial"/>
              <a:buNone/>
            </a:pPr>
            <a:r>
              <a:rPr lang="es-PE" sz="1600" kern="0" dirty="0">
                <a:solidFill>
                  <a:srgbClr val="000000"/>
                </a:solidFill>
                <a:latin typeface="Arial"/>
                <a:cs typeface="Arial"/>
                <a:sym typeface="Arial"/>
              </a:rPr>
              <a:t>.</a:t>
            </a:r>
            <a:endParaRPr lang="es-PE" sz="1200" kern="0" dirty="0">
              <a:solidFill>
                <a:srgbClr val="000000"/>
              </a:solidFill>
              <a:latin typeface="Arial"/>
              <a:cs typeface="Arial"/>
              <a:sym typeface="Arial"/>
            </a:endParaRPr>
          </a:p>
        </p:txBody>
      </p:sp>
      <p:sp>
        <p:nvSpPr>
          <p:cNvPr id="18" name="Rectángulo 17"/>
          <p:cNvSpPr/>
          <p:nvPr/>
        </p:nvSpPr>
        <p:spPr>
          <a:xfrm>
            <a:off x="8837185" y="3044022"/>
            <a:ext cx="2191937" cy="820542"/>
          </a:xfrm>
          <a:prstGeom prst="rect">
            <a:avLst/>
          </a:prstGeom>
          <a:ln>
            <a:noFill/>
          </a:ln>
        </p:spPr>
        <p:txBody>
          <a:bodyPr wrap="square" lIns="81087" tIns="40543" rIns="81087" bIns="40543">
            <a:spAutoFit/>
          </a:bodyPr>
          <a:lstStyle/>
          <a:p>
            <a:pPr>
              <a:buClr>
                <a:srgbClr val="000000"/>
              </a:buClr>
              <a:buFont typeface="Arial"/>
              <a:buNone/>
            </a:pPr>
            <a:r>
              <a:rPr lang="es-PE" sz="1600" b="1" kern="0" dirty="0">
                <a:solidFill>
                  <a:srgbClr val="FF0000"/>
                </a:solidFill>
                <a:latin typeface="Arial"/>
                <a:cs typeface="Arial"/>
                <a:sym typeface="Arial"/>
              </a:rPr>
              <a:t>SIEMPRE</a:t>
            </a:r>
          </a:p>
          <a:p>
            <a:pPr algn="ctr">
              <a:buClr>
                <a:srgbClr val="000000"/>
              </a:buClr>
              <a:buFont typeface="Arial"/>
              <a:buNone/>
            </a:pPr>
            <a:endParaRPr lang="es-PE" sz="1600" kern="0" dirty="0">
              <a:solidFill>
                <a:srgbClr val="000000"/>
              </a:solidFill>
              <a:latin typeface="Arial"/>
              <a:cs typeface="Arial"/>
              <a:sym typeface="Arial"/>
            </a:endParaRPr>
          </a:p>
          <a:p>
            <a:pPr algn="ctr">
              <a:buClr>
                <a:srgbClr val="000000"/>
              </a:buClr>
              <a:buFont typeface="Arial"/>
              <a:buNone/>
            </a:pPr>
            <a:r>
              <a:rPr lang="es-PE" sz="1600" kern="0" dirty="0">
                <a:solidFill>
                  <a:srgbClr val="000000"/>
                </a:solidFill>
                <a:latin typeface="Arial"/>
                <a:cs typeface="Arial"/>
                <a:sym typeface="Arial"/>
              </a:rPr>
              <a:t>.</a:t>
            </a:r>
            <a:endParaRPr lang="es-PE" sz="1200" kern="0" dirty="0">
              <a:solidFill>
                <a:srgbClr val="000000"/>
              </a:solidFill>
              <a:latin typeface="Arial"/>
              <a:cs typeface="Arial"/>
              <a:sym typeface="Arial"/>
            </a:endParaRPr>
          </a:p>
        </p:txBody>
      </p:sp>
      <p:sp>
        <p:nvSpPr>
          <p:cNvPr id="19" name="Flecha derecha 18"/>
          <p:cNvSpPr/>
          <p:nvPr/>
        </p:nvSpPr>
        <p:spPr>
          <a:xfrm>
            <a:off x="4294581" y="3049884"/>
            <a:ext cx="535813" cy="282221"/>
          </a:xfrm>
          <a:prstGeom prst="rightArrow">
            <a:avLst/>
          </a:prstGeom>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600">
              <a:solidFill>
                <a:prstClr val="black"/>
              </a:solidFill>
              <a:latin typeface="Calibri" pitchFamily="34" charset="0"/>
            </a:endParaRPr>
          </a:p>
        </p:txBody>
      </p:sp>
      <p:sp>
        <p:nvSpPr>
          <p:cNvPr id="20" name="Flecha derecha 19"/>
          <p:cNvSpPr/>
          <p:nvPr/>
        </p:nvSpPr>
        <p:spPr>
          <a:xfrm>
            <a:off x="4257157" y="4445249"/>
            <a:ext cx="535813" cy="282221"/>
          </a:xfrm>
          <a:prstGeom prst="rightArrow">
            <a:avLst/>
          </a:prstGeom>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600">
              <a:solidFill>
                <a:prstClr val="black"/>
              </a:solidFill>
              <a:latin typeface="Calibri" pitchFamily="34" charset="0"/>
            </a:endParaRPr>
          </a:p>
        </p:txBody>
      </p:sp>
      <p:sp>
        <p:nvSpPr>
          <p:cNvPr id="13" name="Flecha derecha 12"/>
          <p:cNvSpPr/>
          <p:nvPr/>
        </p:nvSpPr>
        <p:spPr>
          <a:xfrm rot="5400000">
            <a:off x="2477948" y="1949476"/>
            <a:ext cx="767131" cy="707487"/>
          </a:xfrm>
          <a:prstGeom prst="rightArrow">
            <a:avLst/>
          </a:prstGeom>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600">
              <a:solidFill>
                <a:prstClr val="black"/>
              </a:solidFill>
              <a:latin typeface="Calibri" pitchFamily="34" charset="0"/>
            </a:endParaRPr>
          </a:p>
        </p:txBody>
      </p:sp>
      <p:sp>
        <p:nvSpPr>
          <p:cNvPr id="14" name="Flecha derecha 13"/>
          <p:cNvSpPr/>
          <p:nvPr/>
        </p:nvSpPr>
        <p:spPr>
          <a:xfrm>
            <a:off x="7952892" y="3049884"/>
            <a:ext cx="535813" cy="282221"/>
          </a:xfrm>
          <a:prstGeom prst="rightArrow">
            <a:avLst/>
          </a:prstGeom>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600">
              <a:solidFill>
                <a:prstClr val="black"/>
              </a:solidFill>
              <a:latin typeface="Calibri" pitchFamily="34" charset="0"/>
            </a:endParaRPr>
          </a:p>
        </p:txBody>
      </p:sp>
      <p:sp>
        <p:nvSpPr>
          <p:cNvPr id="21" name="Flecha derecha 20"/>
          <p:cNvSpPr/>
          <p:nvPr/>
        </p:nvSpPr>
        <p:spPr>
          <a:xfrm>
            <a:off x="7915468" y="4445249"/>
            <a:ext cx="535813" cy="282221"/>
          </a:xfrm>
          <a:prstGeom prst="rightArrow">
            <a:avLst/>
          </a:prstGeom>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600">
              <a:solidFill>
                <a:prstClr val="black"/>
              </a:solidFill>
              <a:latin typeface="Calibri" pitchFamily="34" charset="0"/>
            </a:endParaRPr>
          </a:p>
        </p:txBody>
      </p:sp>
      <p:sp>
        <p:nvSpPr>
          <p:cNvPr id="22" name="Rectángulo redondeado 21"/>
          <p:cNvSpPr/>
          <p:nvPr/>
        </p:nvSpPr>
        <p:spPr>
          <a:xfrm rot="19040357">
            <a:off x="5324975" y="1781250"/>
            <a:ext cx="1580145" cy="300575"/>
          </a:xfrm>
          <a:prstGeom prst="roundRect">
            <a:avLst/>
          </a:prstGeom>
        </p:spPr>
        <p:style>
          <a:lnRef idx="2">
            <a:schemeClr val="accent2"/>
          </a:lnRef>
          <a:fillRef idx="1">
            <a:schemeClr val="lt1"/>
          </a:fillRef>
          <a:effectRef idx="0">
            <a:schemeClr val="accent2"/>
          </a:effectRef>
          <a:fontRef idx="minor">
            <a:schemeClr val="dk1"/>
          </a:fontRef>
        </p:style>
        <p:txBody>
          <a:bodyPr lIns="77402" tIns="38701" rIns="77402" bIns="38701" rtlCol="0" anchor="ctr"/>
          <a:lstStyle/>
          <a:p>
            <a:pPr algn="ctr" defTabSz="387027"/>
            <a:r>
              <a:rPr lang="es-PE" sz="1400" b="1" dirty="0">
                <a:solidFill>
                  <a:prstClr val="black"/>
                </a:solidFill>
                <a:latin typeface="Calibri" pitchFamily="34" charset="0"/>
              </a:rPr>
              <a:t>SUMA ALZADA</a:t>
            </a:r>
          </a:p>
        </p:txBody>
      </p:sp>
      <p:sp>
        <p:nvSpPr>
          <p:cNvPr id="23" name="Rectángulo redondeado 22"/>
          <p:cNvSpPr/>
          <p:nvPr/>
        </p:nvSpPr>
        <p:spPr>
          <a:xfrm rot="19040357">
            <a:off x="5795217" y="1863138"/>
            <a:ext cx="1683802" cy="300575"/>
          </a:xfrm>
          <a:prstGeom prst="roundRect">
            <a:avLst/>
          </a:prstGeom>
        </p:spPr>
        <p:style>
          <a:lnRef idx="2">
            <a:schemeClr val="accent2"/>
          </a:lnRef>
          <a:fillRef idx="1">
            <a:schemeClr val="lt1"/>
          </a:fillRef>
          <a:effectRef idx="0">
            <a:schemeClr val="accent2"/>
          </a:effectRef>
          <a:fontRef idx="minor">
            <a:schemeClr val="dk1"/>
          </a:fontRef>
        </p:style>
        <p:txBody>
          <a:bodyPr lIns="77402" tIns="38701" rIns="77402" bIns="38701" rtlCol="0" anchor="ctr"/>
          <a:lstStyle/>
          <a:p>
            <a:pPr algn="ctr" defTabSz="387027"/>
            <a:r>
              <a:rPr lang="es-PE" sz="1400" b="1" dirty="0">
                <a:solidFill>
                  <a:prstClr val="black"/>
                </a:solidFill>
                <a:latin typeface="Calibri" pitchFamily="34" charset="0"/>
              </a:rPr>
              <a:t>PRECIOS UNITARIOS</a:t>
            </a:r>
          </a:p>
        </p:txBody>
      </p:sp>
      <p:sp>
        <p:nvSpPr>
          <p:cNvPr id="24" name="Rectángulo redondeado 23"/>
          <p:cNvSpPr/>
          <p:nvPr/>
        </p:nvSpPr>
        <p:spPr>
          <a:xfrm rot="19040357">
            <a:off x="6424252" y="1898260"/>
            <a:ext cx="1580145" cy="300575"/>
          </a:xfrm>
          <a:prstGeom prst="roundRect">
            <a:avLst/>
          </a:prstGeom>
        </p:spPr>
        <p:style>
          <a:lnRef idx="2">
            <a:schemeClr val="accent2"/>
          </a:lnRef>
          <a:fillRef idx="1">
            <a:schemeClr val="lt1"/>
          </a:fillRef>
          <a:effectRef idx="0">
            <a:schemeClr val="accent2"/>
          </a:effectRef>
          <a:fontRef idx="minor">
            <a:schemeClr val="dk1"/>
          </a:fontRef>
        </p:style>
        <p:txBody>
          <a:bodyPr lIns="77402" tIns="38701" rIns="77402" bIns="38701" rtlCol="0" anchor="ctr"/>
          <a:lstStyle/>
          <a:p>
            <a:pPr algn="ctr" defTabSz="387027"/>
            <a:r>
              <a:rPr lang="es-PE" sz="1400" b="1" dirty="0">
                <a:solidFill>
                  <a:prstClr val="black"/>
                </a:solidFill>
                <a:latin typeface="Calibri" pitchFamily="34" charset="0"/>
              </a:rPr>
              <a:t>TARIFAS</a:t>
            </a:r>
          </a:p>
        </p:txBody>
      </p:sp>
      <p:sp>
        <p:nvSpPr>
          <p:cNvPr id="2" name="Rectángulo 1"/>
          <p:cNvSpPr/>
          <p:nvPr/>
        </p:nvSpPr>
        <p:spPr>
          <a:xfrm>
            <a:off x="7107576" y="2337616"/>
            <a:ext cx="563648" cy="338554"/>
          </a:xfrm>
          <a:prstGeom prst="rect">
            <a:avLst/>
          </a:prstGeom>
        </p:spPr>
        <p:txBody>
          <a:bodyPr wrap="square">
            <a:spAutoFit/>
          </a:bodyPr>
          <a:lstStyle/>
          <a:p>
            <a:pPr>
              <a:buClr>
                <a:srgbClr val="000000"/>
              </a:buClr>
              <a:buFont typeface="Arial"/>
              <a:buNone/>
            </a:pPr>
            <a:r>
              <a:rPr lang="es-PE" sz="1600" kern="0" dirty="0">
                <a:solidFill>
                  <a:srgbClr val="FF0000"/>
                </a:solidFill>
                <a:latin typeface="Arial"/>
                <a:cs typeface="Arial"/>
                <a:sym typeface="Arial"/>
              </a:rPr>
              <a:t>(…)</a:t>
            </a:r>
          </a:p>
        </p:txBody>
      </p:sp>
      <p:sp>
        <p:nvSpPr>
          <p:cNvPr id="25" name="Rectángulo redondeado 24"/>
          <p:cNvSpPr/>
          <p:nvPr/>
        </p:nvSpPr>
        <p:spPr>
          <a:xfrm rot="19040357">
            <a:off x="5109845" y="5565801"/>
            <a:ext cx="1580145" cy="300575"/>
          </a:xfrm>
          <a:prstGeom prst="roundRect">
            <a:avLst/>
          </a:prstGeom>
        </p:spPr>
        <p:style>
          <a:lnRef idx="2">
            <a:schemeClr val="accent2"/>
          </a:lnRef>
          <a:fillRef idx="1">
            <a:schemeClr val="lt1"/>
          </a:fillRef>
          <a:effectRef idx="0">
            <a:schemeClr val="accent2"/>
          </a:effectRef>
          <a:fontRef idx="minor">
            <a:schemeClr val="dk1"/>
          </a:fontRef>
        </p:style>
        <p:txBody>
          <a:bodyPr lIns="77402" tIns="38701" rIns="77402" bIns="38701" rtlCol="0" anchor="ctr"/>
          <a:lstStyle/>
          <a:p>
            <a:pPr algn="ctr" defTabSz="387027"/>
            <a:r>
              <a:rPr lang="es-PE" sz="1400" b="1" dirty="0">
                <a:solidFill>
                  <a:prstClr val="black"/>
                </a:solidFill>
                <a:latin typeface="Calibri" pitchFamily="34" charset="0"/>
              </a:rPr>
              <a:t>LLAVE EN MANO</a:t>
            </a:r>
          </a:p>
        </p:txBody>
      </p:sp>
      <p:sp>
        <p:nvSpPr>
          <p:cNvPr id="26" name="Rectángulo redondeado 25"/>
          <p:cNvSpPr/>
          <p:nvPr/>
        </p:nvSpPr>
        <p:spPr>
          <a:xfrm rot="19040357">
            <a:off x="5787413" y="5695028"/>
            <a:ext cx="1679212" cy="323683"/>
          </a:xfrm>
          <a:prstGeom prst="roundRect">
            <a:avLst/>
          </a:prstGeom>
        </p:spPr>
        <p:style>
          <a:lnRef idx="2">
            <a:schemeClr val="accent2"/>
          </a:lnRef>
          <a:fillRef idx="1">
            <a:schemeClr val="lt1"/>
          </a:fillRef>
          <a:effectRef idx="0">
            <a:schemeClr val="accent2"/>
          </a:effectRef>
          <a:fontRef idx="minor">
            <a:schemeClr val="dk1"/>
          </a:fontRef>
        </p:style>
        <p:txBody>
          <a:bodyPr lIns="77402" tIns="38701" rIns="77402" bIns="38701" rtlCol="0" anchor="ctr"/>
          <a:lstStyle/>
          <a:p>
            <a:pPr algn="ctr" defTabSz="387027"/>
            <a:r>
              <a:rPr lang="es-PE" sz="1400" b="1" dirty="0">
                <a:solidFill>
                  <a:prstClr val="black"/>
                </a:solidFill>
                <a:latin typeface="Calibri" pitchFamily="34" charset="0"/>
              </a:rPr>
              <a:t>CONCURSO OFERTA</a:t>
            </a:r>
          </a:p>
        </p:txBody>
      </p:sp>
    </p:spTree>
    <p:extLst>
      <p:ext uri="{BB962C8B-B14F-4D97-AF65-F5344CB8AC3E}">
        <p14:creationId xmlns:p14="http://schemas.microsoft.com/office/powerpoint/2010/main" val="384647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2009274"/>
            <a:ext cx="9739995" cy="1994315"/>
          </a:xfrm>
        </p:spPr>
        <p:txBody>
          <a:bodyPr rtlCol="0">
            <a:normAutofit fontScale="62500" lnSpcReduction="20000"/>
          </a:bodyPr>
          <a:lstStyle/>
          <a:p>
            <a:pPr marL="0" indent="0" algn="just">
              <a:lnSpc>
                <a:spcPct val="170000"/>
              </a:lnSpc>
              <a:buNone/>
              <a:defRPr/>
            </a:pPr>
            <a:r>
              <a:rPr lang="es-PE" sz="4000" i="1" dirty="0"/>
              <a:t>Las contrataciones deben permitir el cumplimiento de los fines públicos y repercutir positivamente en las condiciones de vida de los ciudadanos.</a:t>
            </a:r>
          </a:p>
          <a:p>
            <a:pPr marL="0" indent="0" algn="just">
              <a:buNone/>
              <a:defRPr/>
            </a:pPr>
            <a:endParaRPr lang="es-PE" sz="2000" dirty="0"/>
          </a:p>
          <a:p>
            <a:pPr marL="0" indent="0" algn="r">
              <a:buNone/>
              <a:defRPr/>
            </a:pPr>
            <a:r>
              <a:rPr lang="es-PE" sz="2000" dirty="0"/>
              <a:t>Art. 1 de la Ley de Contrataciones del Estado.</a:t>
            </a:r>
            <a:endParaRPr lang="es-PE" sz="2200" dirty="0"/>
          </a:p>
          <a:p>
            <a:pPr marL="0" indent="0" algn="ctr">
              <a:buNone/>
              <a:defRPr/>
            </a:pPr>
            <a:endParaRPr lang="es-PE" altLang="es-PE" sz="2600" b="1" dirty="0"/>
          </a:p>
        </p:txBody>
      </p:sp>
      <p:sp>
        <p:nvSpPr>
          <p:cNvPr id="5" name="CuadroTexto 4"/>
          <p:cNvSpPr txBox="1"/>
          <p:nvPr/>
        </p:nvSpPr>
        <p:spPr>
          <a:xfrm>
            <a:off x="2222598" y="949326"/>
            <a:ext cx="8084942" cy="707886"/>
          </a:xfrm>
          <a:prstGeom prst="rect">
            <a:avLst/>
          </a:prstGeom>
          <a:noFill/>
        </p:spPr>
        <p:txBody>
          <a:bodyPr wrap="square" rtlCol="0">
            <a:spAutoFit/>
          </a:bodyPr>
          <a:lstStyle/>
          <a:p>
            <a:pPr algn="ctr"/>
            <a:r>
              <a:rPr lang="es-PE" sz="4000" b="1" dirty="0">
                <a:solidFill>
                  <a:srgbClr val="0D0482"/>
                </a:solidFill>
              </a:rPr>
              <a:t>Finalidad de la Contratación Pública</a:t>
            </a:r>
          </a:p>
        </p:txBody>
      </p:sp>
      <p:pic>
        <p:nvPicPr>
          <p:cNvPr id="6"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55651"/>
            <a:ext cx="32575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4450" y="4439872"/>
            <a:ext cx="32575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7519" y="4439872"/>
            <a:ext cx="32575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65069" y="4439872"/>
            <a:ext cx="32575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9877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p:nvPr/>
        </p:nvSpPr>
        <p:spPr>
          <a:xfrm>
            <a:off x="2665367" y="540850"/>
            <a:ext cx="7314262" cy="330240"/>
          </a:xfrm>
          <a:prstGeom prst="rect">
            <a:avLst/>
          </a:prstGeom>
          <a:ln w="76200">
            <a:noFill/>
          </a:ln>
          <a:extLst>
            <a:ext uri="{C572A759-6A51-4108-AA02-DFA0A04FC94B}">
              <ma14:wrappingTextBoxFlag xmlns:ma14="http://schemas.microsoft.com/office/mac/drawingml/2011/main" xmlns="" val="1"/>
            </a:ext>
          </a:extLst>
        </p:spPr>
        <p:txBody>
          <a:bodyPr lIns="37925" tIns="37925" rIns="37925" bIns="37925" anchor="ctr">
            <a:noAutofit/>
          </a:bodyPr>
          <a:lstStyle>
            <a:lvl1pPr algn="ctr" defTabSz="804672">
              <a:defRPr sz="3000" cap="all">
                <a:solidFill>
                  <a:srgbClr val="6B7D72"/>
                </a:solidFill>
                <a:latin typeface="Book Antiqua"/>
                <a:ea typeface="Book Antiqua"/>
                <a:cs typeface="Book Antiqua"/>
                <a:sym typeface="Book Antiqua"/>
              </a:defRPr>
            </a:lvl1pPr>
          </a:lstStyle>
          <a:p>
            <a:r>
              <a:rPr sz="4000" b="1" dirty="0" err="1">
                <a:solidFill>
                  <a:srgbClr val="FF9900"/>
                </a:solidFill>
                <a:latin typeface="Calibri"/>
                <a:ea typeface="Calibri"/>
                <a:cs typeface="Calibri"/>
              </a:rPr>
              <a:t>Sistemas</a:t>
            </a:r>
            <a:r>
              <a:rPr sz="4000" b="1" dirty="0">
                <a:solidFill>
                  <a:srgbClr val="FF9900"/>
                </a:solidFill>
                <a:latin typeface="Calibri"/>
                <a:ea typeface="Calibri"/>
                <a:cs typeface="Calibri"/>
              </a:rPr>
              <a:t> de </a:t>
            </a:r>
            <a:r>
              <a:rPr sz="4000" b="1" dirty="0" err="1">
                <a:solidFill>
                  <a:srgbClr val="FF9900"/>
                </a:solidFill>
                <a:latin typeface="Calibri"/>
                <a:ea typeface="Calibri"/>
                <a:cs typeface="Calibri"/>
              </a:rPr>
              <a:t>Contratación</a:t>
            </a:r>
            <a:endParaRPr sz="4000" b="1" dirty="0">
              <a:solidFill>
                <a:srgbClr val="FF9900"/>
              </a:solidFill>
              <a:latin typeface="Calibri"/>
              <a:ea typeface="Calibri"/>
              <a:cs typeface="Calibri"/>
            </a:endParaRPr>
          </a:p>
        </p:txBody>
      </p:sp>
      <p:grpSp>
        <p:nvGrpSpPr>
          <p:cNvPr id="41" name="Group 496"/>
          <p:cNvGrpSpPr/>
          <p:nvPr/>
        </p:nvGrpSpPr>
        <p:grpSpPr>
          <a:xfrm>
            <a:off x="2077279" y="1480930"/>
            <a:ext cx="8217490" cy="4658072"/>
            <a:chOff x="-2545" y="-2"/>
            <a:chExt cx="8102740" cy="4070357"/>
          </a:xfrm>
        </p:grpSpPr>
        <p:grpSp>
          <p:nvGrpSpPr>
            <p:cNvPr id="42" name="Group 462"/>
            <p:cNvGrpSpPr/>
            <p:nvPr/>
          </p:nvGrpSpPr>
          <p:grpSpPr>
            <a:xfrm>
              <a:off x="2939229" y="63497"/>
              <a:ext cx="5134802" cy="520704"/>
              <a:chOff x="-2" y="-1"/>
              <a:chExt cx="5134801" cy="520703"/>
            </a:xfrm>
          </p:grpSpPr>
          <p:sp>
            <p:nvSpPr>
              <p:cNvPr id="76" name="Shape 460"/>
              <p:cNvSpPr/>
              <p:nvPr/>
            </p:nvSpPr>
            <p:spPr>
              <a:xfrm rot="5400000">
                <a:off x="2307047" y="-2307050"/>
                <a:ext cx="520703" cy="51348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63"/>
                      <a:pt x="21600" y="365"/>
                    </a:cubicBezTo>
                    <a:lnTo>
                      <a:pt x="21600" y="21600"/>
                    </a:lnTo>
                    <a:lnTo>
                      <a:pt x="0" y="21600"/>
                    </a:lnTo>
                    <a:lnTo>
                      <a:pt x="0" y="365"/>
                    </a:lnTo>
                    <a:cubicBezTo>
                      <a:pt x="0" y="163"/>
                      <a:pt x="1612" y="0"/>
                      <a:pt x="3600" y="0"/>
                    </a:cubicBezTo>
                    <a:close/>
                  </a:path>
                </a:pathLst>
              </a:custGeom>
              <a:solidFill>
                <a:srgbClr val="DBDFDD">
                  <a:alpha val="90000"/>
                </a:srgbClr>
              </a:solidFill>
              <a:ln w="25400" cap="flat">
                <a:solidFill>
                  <a:srgbClr val="DBDFDD">
                    <a:alpha val="90000"/>
                  </a:srgbClr>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Century Gothic"/>
                    <a:ea typeface="Century Gothic"/>
                    <a:cs typeface="Century Gothic"/>
                    <a:sym typeface="Century Gothic"/>
                  </a:defRPr>
                </a:pPr>
                <a:endParaRPr kumimoji="0" sz="1689" b="0" i="0" u="none" strike="noStrike" kern="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77" name="Shape 461"/>
              <p:cNvSpPr/>
              <p:nvPr/>
            </p:nvSpPr>
            <p:spPr>
              <a:xfrm>
                <a:off x="-1" y="25417"/>
                <a:ext cx="5109383" cy="389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2670" tIns="42670" rIns="42670" bIns="42670" numCol="1" anchor="t">
                <a:spAutoFit/>
              </a:bodyPr>
              <a:lstStyle>
                <a:lvl1pPr>
                  <a:defRPr sz="2000">
                    <a:latin typeface="Arial Narrow"/>
                    <a:ea typeface="Arial Narrow"/>
                    <a:cs typeface="Arial Narrow"/>
                    <a:sym typeface="Arial Narrow"/>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1689" b="0" i="0" u="none" strike="noStrike" kern="0" cap="none" spc="0" normalizeH="0" baseline="0" noProof="0">
                    <a:ln>
                      <a:noFill/>
                    </a:ln>
                    <a:solidFill>
                      <a:prstClr val="black"/>
                    </a:solidFill>
                    <a:effectLst/>
                    <a:uLnTx/>
                    <a:uFillTx/>
                    <a:latin typeface="Arial Narrow"/>
                    <a:sym typeface="Arial Narrow"/>
                  </a:rPr>
                  <a:t>     Monto fijo integral y por un determinado plazo</a:t>
                </a:r>
              </a:p>
            </p:txBody>
          </p:sp>
        </p:grpSp>
        <p:grpSp>
          <p:nvGrpSpPr>
            <p:cNvPr id="43" name="Group 465"/>
            <p:cNvGrpSpPr/>
            <p:nvPr/>
          </p:nvGrpSpPr>
          <p:grpSpPr>
            <a:xfrm>
              <a:off x="0" y="-2"/>
              <a:ext cx="2901952" cy="649294"/>
              <a:chOff x="0" y="-1"/>
              <a:chExt cx="2901951" cy="649292"/>
            </a:xfrm>
          </p:grpSpPr>
          <p:sp>
            <p:nvSpPr>
              <p:cNvPr id="74" name="Shape 463"/>
              <p:cNvSpPr/>
              <p:nvPr/>
            </p:nvSpPr>
            <p:spPr>
              <a:xfrm>
                <a:off x="0" y="-1"/>
                <a:ext cx="2901951" cy="649292"/>
              </a:xfrm>
              <a:prstGeom prst="roundRect">
                <a:avLst>
                  <a:gd name="adj" fmla="val 16667"/>
                </a:avLst>
              </a:prstGeom>
              <a:solidFill>
                <a:srgbClr val="F79646">
                  <a:lumMod val="75000"/>
                </a:srgbClr>
              </a:solidFill>
              <a:ln w="25400" cap="flat">
                <a:solidFill>
                  <a:srgbClr val="FFFFFF"/>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sp>
            <p:nvSpPr>
              <p:cNvPr id="75" name="Shape 464"/>
              <p:cNvSpPr/>
              <p:nvPr/>
            </p:nvSpPr>
            <p:spPr>
              <a:xfrm>
                <a:off x="31749" y="151174"/>
                <a:ext cx="2838452" cy="346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004" tIns="32004" rIns="32004" bIns="32004" numCol="1" anchor="ctr">
                <a:spAutoFit/>
              </a:bodyPr>
              <a:lstStyle>
                <a:lvl1pPr algn="ctr" defTabSz="800100">
                  <a:lnSpc>
                    <a:spcPct val="90000"/>
                  </a:lnSpc>
                  <a:spcBef>
                    <a:spcPts val="700"/>
                  </a:spcBef>
                  <a:defRPr>
                    <a:solidFill>
                      <a:srgbClr val="FFFFFF"/>
                    </a:solidFill>
                    <a:latin typeface="Century Gothic"/>
                    <a:ea typeface="Century Gothic"/>
                    <a:cs typeface="Century Gothic"/>
                    <a:sym typeface="Century Gothic"/>
                  </a:defRPr>
                </a:lvl1pPr>
              </a:lstStyle>
              <a:p>
                <a:pPr marL="0" marR="0" lvl="0" indent="0" algn="ctr" defTabSz="800100" eaLnBrk="1" fontAlgn="auto" latinLnBrk="0" hangingPunct="1">
                  <a:lnSpc>
                    <a:spcPct val="90000"/>
                  </a:lnSpc>
                  <a:spcBef>
                    <a:spcPts val="70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Century Gothic"/>
                    <a:sym typeface="Century Gothic"/>
                  </a:rPr>
                  <a:t>Suma </a:t>
                </a:r>
                <a:r>
                  <a:rPr kumimoji="0" sz="2400" b="0" i="0" u="none" strike="noStrike" kern="0" cap="none" spc="0" normalizeH="0" baseline="0" noProof="0" dirty="0" err="1">
                    <a:ln>
                      <a:noFill/>
                    </a:ln>
                    <a:solidFill>
                      <a:srgbClr val="FFFFFF"/>
                    </a:solidFill>
                    <a:effectLst/>
                    <a:uLnTx/>
                    <a:uFillTx/>
                    <a:latin typeface="Century Gothic"/>
                    <a:sym typeface="Century Gothic"/>
                  </a:rPr>
                  <a:t>Alzada</a:t>
                </a:r>
                <a:endParaRPr kumimoji="0" sz="2400" b="0" i="0" u="none" strike="noStrike" kern="0" cap="none" spc="0" normalizeH="0" baseline="0" noProof="0" dirty="0">
                  <a:ln>
                    <a:noFill/>
                  </a:ln>
                  <a:solidFill>
                    <a:srgbClr val="FFFFFF"/>
                  </a:solidFill>
                  <a:effectLst/>
                  <a:uLnTx/>
                  <a:uFillTx/>
                  <a:latin typeface="Century Gothic"/>
                  <a:sym typeface="Century Gothic"/>
                </a:endParaRPr>
              </a:p>
            </p:txBody>
          </p:sp>
        </p:grpSp>
        <p:sp>
          <p:nvSpPr>
            <p:cNvPr id="44" name="Shape 466"/>
            <p:cNvSpPr/>
            <p:nvPr/>
          </p:nvSpPr>
          <p:spPr>
            <a:xfrm rot="5400000">
              <a:off x="5247172" y="-1625044"/>
              <a:ext cx="520702" cy="518381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62"/>
                    <a:pt x="21600" y="362"/>
                  </a:cubicBezTo>
                  <a:lnTo>
                    <a:pt x="21600" y="21600"/>
                  </a:lnTo>
                  <a:lnTo>
                    <a:pt x="0" y="21600"/>
                  </a:lnTo>
                  <a:lnTo>
                    <a:pt x="0" y="362"/>
                  </a:lnTo>
                  <a:cubicBezTo>
                    <a:pt x="0" y="162"/>
                    <a:pt x="1612" y="0"/>
                    <a:pt x="3600" y="0"/>
                  </a:cubicBezTo>
                  <a:close/>
                </a:path>
              </a:pathLst>
            </a:custGeom>
            <a:solidFill>
              <a:srgbClr val="DBDFDD">
                <a:alpha val="90000"/>
              </a:srgbClr>
            </a:solidFill>
            <a:ln w="25400" cap="flat">
              <a:solidFill>
                <a:srgbClr val="DBDFDD">
                  <a:alpha val="90000"/>
                </a:srgbClr>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Century Gothic"/>
                  <a:ea typeface="Century Gothic"/>
                  <a:cs typeface="Century Gothic"/>
                  <a:sym typeface="Century Gothic"/>
                </a:defRPr>
              </a:pPr>
              <a:endParaRPr kumimoji="0" sz="1689" b="0" i="0" u="none" strike="noStrike" kern="0" cap="none" spc="0" normalizeH="0" baseline="0" noProof="0">
                <a:ln>
                  <a:noFill/>
                </a:ln>
                <a:solidFill>
                  <a:prstClr val="black"/>
                </a:solidFill>
                <a:effectLst/>
                <a:uLnTx/>
                <a:uFillTx/>
                <a:latin typeface="Century Gothic"/>
                <a:ea typeface="Century Gothic"/>
                <a:cs typeface="Century Gothic"/>
                <a:sym typeface="Century Gothic"/>
              </a:endParaRPr>
            </a:p>
          </p:txBody>
        </p:sp>
        <p:grpSp>
          <p:nvGrpSpPr>
            <p:cNvPr id="45" name="Group 469"/>
            <p:cNvGrpSpPr/>
            <p:nvPr/>
          </p:nvGrpSpPr>
          <p:grpSpPr>
            <a:xfrm>
              <a:off x="0" y="681037"/>
              <a:ext cx="2901952" cy="650880"/>
              <a:chOff x="0" y="-1"/>
              <a:chExt cx="2901951" cy="650879"/>
            </a:xfrm>
          </p:grpSpPr>
          <p:sp>
            <p:nvSpPr>
              <p:cNvPr id="72" name="Shape 467"/>
              <p:cNvSpPr/>
              <p:nvPr/>
            </p:nvSpPr>
            <p:spPr>
              <a:xfrm>
                <a:off x="0" y="-1"/>
                <a:ext cx="2901951" cy="650879"/>
              </a:xfrm>
              <a:prstGeom prst="roundRect">
                <a:avLst>
                  <a:gd name="adj" fmla="val 16667"/>
                </a:avLst>
              </a:prstGeom>
              <a:solidFill>
                <a:srgbClr val="F79646">
                  <a:lumMod val="75000"/>
                </a:srgbClr>
              </a:solidFill>
              <a:ln w="25400" cap="flat">
                <a:solidFill>
                  <a:srgbClr val="FFFFFF"/>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sp>
            <p:nvSpPr>
              <p:cNvPr id="73" name="Shape 468"/>
              <p:cNvSpPr/>
              <p:nvPr/>
            </p:nvSpPr>
            <p:spPr>
              <a:xfrm>
                <a:off x="31749" y="151970"/>
                <a:ext cx="2838452" cy="346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004" tIns="32004" rIns="32004" bIns="32004" numCol="1" anchor="ctr">
                <a:spAutoFit/>
              </a:bodyPr>
              <a:lstStyle>
                <a:lvl1pPr algn="ctr" defTabSz="800100">
                  <a:lnSpc>
                    <a:spcPct val="90000"/>
                  </a:lnSpc>
                  <a:spcBef>
                    <a:spcPts val="700"/>
                  </a:spcBef>
                  <a:defRPr>
                    <a:solidFill>
                      <a:srgbClr val="FFFFFF"/>
                    </a:solidFill>
                    <a:latin typeface="Century Gothic"/>
                    <a:ea typeface="Century Gothic"/>
                    <a:cs typeface="Century Gothic"/>
                    <a:sym typeface="Century Gothic"/>
                  </a:defRPr>
                </a:lvl1pPr>
              </a:lstStyle>
              <a:p>
                <a:pPr marL="0" marR="0" lvl="0" indent="0" algn="ctr" defTabSz="800100" eaLnBrk="1" fontAlgn="auto" latinLnBrk="0" hangingPunct="1">
                  <a:lnSpc>
                    <a:spcPct val="90000"/>
                  </a:lnSpc>
                  <a:spcBef>
                    <a:spcPts val="700"/>
                  </a:spcBef>
                  <a:spcAft>
                    <a:spcPts val="0"/>
                  </a:spcAft>
                  <a:buClrTx/>
                  <a:buSzTx/>
                  <a:buFontTx/>
                  <a:buNone/>
                  <a:tabLst/>
                  <a:defRPr/>
                </a:pPr>
                <a:r>
                  <a:rPr kumimoji="0" sz="2400" b="0" i="0" u="none" strike="noStrike" kern="0" cap="none" spc="0" normalizeH="0" baseline="0" noProof="0" dirty="0" err="1">
                    <a:ln>
                      <a:noFill/>
                    </a:ln>
                    <a:solidFill>
                      <a:srgbClr val="FFFFFF"/>
                    </a:solidFill>
                    <a:effectLst/>
                    <a:uLnTx/>
                    <a:uFillTx/>
                    <a:latin typeface="Century Gothic"/>
                    <a:sym typeface="Century Gothic"/>
                  </a:rPr>
                  <a:t>Precios</a:t>
                </a:r>
                <a:r>
                  <a:rPr kumimoji="0" sz="2400" b="0" i="0" u="none" strike="noStrike" kern="0" cap="none" spc="0" normalizeH="0" baseline="0" noProof="0" dirty="0">
                    <a:ln>
                      <a:noFill/>
                    </a:ln>
                    <a:solidFill>
                      <a:srgbClr val="FFFFFF"/>
                    </a:solidFill>
                    <a:effectLst/>
                    <a:uLnTx/>
                    <a:uFillTx/>
                    <a:latin typeface="Century Gothic"/>
                    <a:sym typeface="Century Gothic"/>
                  </a:rPr>
                  <a:t> </a:t>
                </a:r>
                <a:r>
                  <a:rPr kumimoji="0" sz="2400" b="0" i="0" u="none" strike="noStrike" kern="0" cap="none" spc="0" normalizeH="0" baseline="0" noProof="0" dirty="0" err="1">
                    <a:ln>
                      <a:noFill/>
                    </a:ln>
                    <a:solidFill>
                      <a:srgbClr val="FFFFFF"/>
                    </a:solidFill>
                    <a:effectLst/>
                    <a:uLnTx/>
                    <a:uFillTx/>
                    <a:latin typeface="Century Gothic"/>
                    <a:sym typeface="Century Gothic"/>
                  </a:rPr>
                  <a:t>Unitarios</a:t>
                </a:r>
                <a:endParaRPr kumimoji="0" sz="2400" b="0" i="0" u="none" strike="noStrike" kern="0" cap="none" spc="0" normalizeH="0" baseline="0" noProof="0" dirty="0">
                  <a:ln>
                    <a:noFill/>
                  </a:ln>
                  <a:solidFill>
                    <a:srgbClr val="FFFFFF"/>
                  </a:solidFill>
                  <a:effectLst/>
                  <a:uLnTx/>
                  <a:uFillTx/>
                  <a:latin typeface="Century Gothic"/>
                  <a:sym typeface="Century Gothic"/>
                </a:endParaRPr>
              </a:p>
            </p:txBody>
          </p:sp>
        </p:grpSp>
        <p:sp>
          <p:nvSpPr>
            <p:cNvPr id="46" name="Shape 470"/>
            <p:cNvSpPr/>
            <p:nvPr/>
          </p:nvSpPr>
          <p:spPr>
            <a:xfrm rot="5400000">
              <a:off x="5189512" y="-901739"/>
              <a:ext cx="658814" cy="511502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08"/>
                    <a:pt x="21600" y="464"/>
                  </a:cubicBezTo>
                  <a:lnTo>
                    <a:pt x="21600" y="21600"/>
                  </a:lnTo>
                  <a:lnTo>
                    <a:pt x="0" y="21600"/>
                  </a:lnTo>
                  <a:lnTo>
                    <a:pt x="0" y="464"/>
                  </a:lnTo>
                  <a:cubicBezTo>
                    <a:pt x="0" y="208"/>
                    <a:pt x="1612" y="0"/>
                    <a:pt x="3600" y="0"/>
                  </a:cubicBezTo>
                  <a:close/>
                </a:path>
              </a:pathLst>
            </a:custGeom>
            <a:solidFill>
              <a:srgbClr val="DBDFDD">
                <a:alpha val="90000"/>
              </a:srgbClr>
            </a:solidFill>
            <a:ln w="25400" cap="flat">
              <a:solidFill>
                <a:srgbClr val="DBDFDD">
                  <a:alpha val="90000"/>
                </a:srgbClr>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grpSp>
          <p:nvGrpSpPr>
            <p:cNvPr id="47" name="Group 473"/>
            <p:cNvGrpSpPr/>
            <p:nvPr/>
          </p:nvGrpSpPr>
          <p:grpSpPr>
            <a:xfrm>
              <a:off x="0" y="1363662"/>
              <a:ext cx="2901952" cy="650880"/>
              <a:chOff x="0" y="-1"/>
              <a:chExt cx="2901951" cy="650879"/>
            </a:xfrm>
          </p:grpSpPr>
          <p:sp>
            <p:nvSpPr>
              <p:cNvPr id="70" name="Shape 471"/>
              <p:cNvSpPr/>
              <p:nvPr/>
            </p:nvSpPr>
            <p:spPr>
              <a:xfrm>
                <a:off x="0" y="-1"/>
                <a:ext cx="2901951" cy="650879"/>
              </a:xfrm>
              <a:prstGeom prst="roundRect">
                <a:avLst>
                  <a:gd name="adj" fmla="val 16667"/>
                </a:avLst>
              </a:prstGeom>
              <a:solidFill>
                <a:srgbClr val="F79646">
                  <a:lumMod val="75000"/>
                </a:srgbClr>
              </a:solidFill>
              <a:ln w="25400" cap="flat">
                <a:solidFill>
                  <a:srgbClr val="FFFFFF"/>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sp>
            <p:nvSpPr>
              <p:cNvPr id="71" name="Shape 472"/>
              <p:cNvSpPr/>
              <p:nvPr/>
            </p:nvSpPr>
            <p:spPr>
              <a:xfrm>
                <a:off x="31749" y="103559"/>
                <a:ext cx="2838452" cy="4437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004" tIns="32004" rIns="32004" bIns="32004" numCol="1" anchor="ctr">
                <a:spAutoFit/>
              </a:bodyPr>
              <a:lstStyle>
                <a:lvl1pPr algn="ctr" defTabSz="800100">
                  <a:lnSpc>
                    <a:spcPct val="90000"/>
                  </a:lnSpc>
                  <a:spcBef>
                    <a:spcPts val="600"/>
                  </a:spcBef>
                  <a:defRPr sz="1600">
                    <a:solidFill>
                      <a:srgbClr val="FFFFFF"/>
                    </a:solidFill>
                    <a:latin typeface="Century Gothic"/>
                    <a:ea typeface="Century Gothic"/>
                    <a:cs typeface="Century Gothic"/>
                    <a:sym typeface="Century Gothic"/>
                  </a:defRPr>
                </a:lvl1pPr>
              </a:lstStyle>
              <a:p>
                <a:pPr marL="0" marR="0" lvl="0" indent="0" algn="ctr" defTabSz="800100" eaLnBrk="1" fontAlgn="auto" latinLnBrk="0" hangingPunct="1">
                  <a:lnSpc>
                    <a:spcPct val="90000"/>
                  </a:lnSpc>
                  <a:spcBef>
                    <a:spcPts val="600"/>
                  </a:spcBef>
                  <a:spcAft>
                    <a:spcPts val="0"/>
                  </a:spcAft>
                  <a:buClrTx/>
                  <a:buSzTx/>
                  <a:buFontTx/>
                  <a:buNone/>
                  <a:tabLst/>
                  <a:defRPr/>
                </a:pPr>
                <a:r>
                  <a:rPr kumimoji="0" b="0" i="0" u="none" strike="noStrike" kern="0" cap="none" spc="0" normalizeH="0" baseline="0" noProof="0" dirty="0" err="1">
                    <a:ln>
                      <a:noFill/>
                    </a:ln>
                    <a:solidFill>
                      <a:srgbClr val="FFFFFF"/>
                    </a:solidFill>
                    <a:effectLst/>
                    <a:uLnTx/>
                    <a:uFillTx/>
                    <a:latin typeface="Century Gothic"/>
                    <a:sym typeface="Century Gothic"/>
                  </a:rPr>
                  <a:t>Esquema</a:t>
                </a:r>
                <a:r>
                  <a:rPr kumimoji="0" b="0" i="0" u="none" strike="noStrike" kern="0" cap="none" spc="0" normalizeH="0" baseline="0" noProof="0" dirty="0">
                    <a:ln>
                      <a:noFill/>
                    </a:ln>
                    <a:solidFill>
                      <a:srgbClr val="FFFFFF"/>
                    </a:solidFill>
                    <a:effectLst/>
                    <a:uLnTx/>
                    <a:uFillTx/>
                    <a:latin typeface="Century Gothic"/>
                    <a:sym typeface="Century Gothic"/>
                  </a:rPr>
                  <a:t> </a:t>
                </a:r>
                <a:r>
                  <a:rPr kumimoji="0" b="0" i="0" u="none" strike="noStrike" kern="0" cap="none" spc="0" normalizeH="0" baseline="0" noProof="0" dirty="0" err="1">
                    <a:ln>
                      <a:noFill/>
                    </a:ln>
                    <a:solidFill>
                      <a:srgbClr val="FFFFFF"/>
                    </a:solidFill>
                    <a:effectLst/>
                    <a:uLnTx/>
                    <a:uFillTx/>
                    <a:latin typeface="Century Gothic"/>
                    <a:sym typeface="Century Gothic"/>
                  </a:rPr>
                  <a:t>mixto</a:t>
                </a:r>
                <a:r>
                  <a:rPr kumimoji="0" b="0" i="0" u="none" strike="noStrike" kern="0" cap="none" spc="0" normalizeH="0" baseline="0" noProof="0" dirty="0">
                    <a:ln>
                      <a:noFill/>
                    </a:ln>
                    <a:solidFill>
                      <a:srgbClr val="FFFFFF"/>
                    </a:solidFill>
                    <a:effectLst/>
                    <a:uLnTx/>
                    <a:uFillTx/>
                    <a:latin typeface="Century Gothic"/>
                    <a:sym typeface="Century Gothic"/>
                  </a:rPr>
                  <a:t> de </a:t>
                </a:r>
                <a:r>
                  <a:rPr kumimoji="0" b="0" i="0" u="none" strike="noStrike" kern="0" cap="none" spc="0" normalizeH="0" baseline="0" noProof="0" dirty="0" err="1">
                    <a:ln>
                      <a:noFill/>
                    </a:ln>
                    <a:solidFill>
                      <a:srgbClr val="FFFFFF"/>
                    </a:solidFill>
                    <a:effectLst/>
                    <a:uLnTx/>
                    <a:uFillTx/>
                    <a:latin typeface="Century Gothic"/>
                    <a:sym typeface="Century Gothic"/>
                  </a:rPr>
                  <a:t>suma</a:t>
                </a:r>
                <a:r>
                  <a:rPr kumimoji="0" b="0" i="0" u="none" strike="noStrike" kern="0" cap="none" spc="0" normalizeH="0" baseline="0" noProof="0" dirty="0">
                    <a:ln>
                      <a:noFill/>
                    </a:ln>
                    <a:solidFill>
                      <a:srgbClr val="FFFFFF"/>
                    </a:solidFill>
                    <a:effectLst/>
                    <a:uLnTx/>
                    <a:uFillTx/>
                    <a:latin typeface="Century Gothic"/>
                    <a:sym typeface="Century Gothic"/>
                  </a:rPr>
                  <a:t> </a:t>
                </a:r>
                <a:r>
                  <a:rPr kumimoji="0" b="0" i="0" u="none" strike="noStrike" kern="0" cap="none" spc="0" normalizeH="0" baseline="0" noProof="0" dirty="0" err="1">
                    <a:ln>
                      <a:noFill/>
                    </a:ln>
                    <a:solidFill>
                      <a:srgbClr val="FFFFFF"/>
                    </a:solidFill>
                    <a:effectLst/>
                    <a:uLnTx/>
                    <a:uFillTx/>
                    <a:latin typeface="Century Gothic"/>
                    <a:sym typeface="Century Gothic"/>
                  </a:rPr>
                  <a:t>alzada</a:t>
                </a:r>
                <a:r>
                  <a:rPr kumimoji="0" b="0" i="0" u="none" strike="noStrike" kern="0" cap="none" spc="0" normalizeH="0" baseline="0" noProof="0" dirty="0">
                    <a:ln>
                      <a:noFill/>
                    </a:ln>
                    <a:solidFill>
                      <a:srgbClr val="FFFFFF"/>
                    </a:solidFill>
                    <a:effectLst/>
                    <a:uLnTx/>
                    <a:uFillTx/>
                    <a:latin typeface="Century Gothic"/>
                    <a:sym typeface="Century Gothic"/>
                  </a:rPr>
                  <a:t> y </a:t>
                </a:r>
                <a:r>
                  <a:rPr kumimoji="0" b="0" i="0" u="none" strike="noStrike" kern="0" cap="none" spc="0" normalizeH="0" baseline="0" noProof="0" dirty="0" err="1">
                    <a:ln>
                      <a:noFill/>
                    </a:ln>
                    <a:solidFill>
                      <a:srgbClr val="FFFFFF"/>
                    </a:solidFill>
                    <a:effectLst/>
                    <a:uLnTx/>
                    <a:uFillTx/>
                    <a:latin typeface="Century Gothic"/>
                    <a:sym typeface="Century Gothic"/>
                  </a:rPr>
                  <a:t>precios</a:t>
                </a:r>
                <a:r>
                  <a:rPr kumimoji="0" b="0" i="0" u="none" strike="noStrike" kern="0" cap="none" spc="0" normalizeH="0" baseline="0" noProof="0" dirty="0">
                    <a:ln>
                      <a:noFill/>
                    </a:ln>
                    <a:solidFill>
                      <a:srgbClr val="FFFFFF"/>
                    </a:solidFill>
                    <a:effectLst/>
                    <a:uLnTx/>
                    <a:uFillTx/>
                    <a:latin typeface="Century Gothic"/>
                    <a:sym typeface="Century Gothic"/>
                  </a:rPr>
                  <a:t> </a:t>
                </a:r>
                <a:r>
                  <a:rPr kumimoji="0" b="0" i="0" u="none" strike="noStrike" kern="0" cap="none" spc="0" normalizeH="0" baseline="0" noProof="0" dirty="0" err="1">
                    <a:ln>
                      <a:noFill/>
                    </a:ln>
                    <a:solidFill>
                      <a:srgbClr val="FFFFFF"/>
                    </a:solidFill>
                    <a:effectLst/>
                    <a:uLnTx/>
                    <a:uFillTx/>
                    <a:latin typeface="Century Gothic"/>
                    <a:sym typeface="Century Gothic"/>
                  </a:rPr>
                  <a:t>unitarios</a:t>
                </a:r>
                <a:endParaRPr kumimoji="0" b="0" i="0" u="none" strike="noStrike" kern="0" cap="none" spc="0" normalizeH="0" baseline="0" noProof="0" dirty="0">
                  <a:ln>
                    <a:noFill/>
                  </a:ln>
                  <a:solidFill>
                    <a:srgbClr val="FFFFFF"/>
                  </a:solidFill>
                  <a:effectLst/>
                  <a:uLnTx/>
                  <a:uFillTx/>
                  <a:latin typeface="Century Gothic"/>
                  <a:sym typeface="Century Gothic"/>
                </a:endParaRPr>
              </a:p>
            </p:txBody>
          </p:sp>
        </p:grpSp>
        <p:grpSp>
          <p:nvGrpSpPr>
            <p:cNvPr id="48" name="Group 476"/>
            <p:cNvGrpSpPr/>
            <p:nvPr/>
          </p:nvGrpSpPr>
          <p:grpSpPr>
            <a:xfrm>
              <a:off x="0" y="2024062"/>
              <a:ext cx="2901952" cy="650880"/>
              <a:chOff x="0" y="-1"/>
              <a:chExt cx="2901951" cy="650879"/>
            </a:xfrm>
          </p:grpSpPr>
          <p:sp>
            <p:nvSpPr>
              <p:cNvPr id="68" name="Shape 474"/>
              <p:cNvSpPr/>
              <p:nvPr/>
            </p:nvSpPr>
            <p:spPr>
              <a:xfrm>
                <a:off x="0" y="-1"/>
                <a:ext cx="2901951" cy="650879"/>
              </a:xfrm>
              <a:prstGeom prst="roundRect">
                <a:avLst>
                  <a:gd name="adj" fmla="val 16667"/>
                </a:avLst>
              </a:prstGeom>
              <a:solidFill>
                <a:srgbClr val="F79646">
                  <a:lumMod val="75000"/>
                </a:srgbClr>
              </a:solidFill>
              <a:ln w="25400" cap="flat">
                <a:solidFill>
                  <a:srgbClr val="FFFFFF"/>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sp>
            <p:nvSpPr>
              <p:cNvPr id="69" name="Shape 475"/>
              <p:cNvSpPr/>
              <p:nvPr/>
            </p:nvSpPr>
            <p:spPr>
              <a:xfrm>
                <a:off x="31749" y="127765"/>
                <a:ext cx="2838452" cy="395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004" tIns="32004" rIns="32004" bIns="32004" numCol="1" anchor="ctr">
                <a:spAutoFit/>
              </a:bodyPr>
              <a:lstStyle>
                <a:lvl1pPr algn="ctr" defTabSz="800100">
                  <a:lnSpc>
                    <a:spcPct val="90000"/>
                  </a:lnSpc>
                  <a:spcBef>
                    <a:spcPts val="700"/>
                  </a:spcBef>
                  <a:defRPr>
                    <a:solidFill>
                      <a:srgbClr val="FFFFFF"/>
                    </a:solidFill>
                    <a:latin typeface="Century Gothic"/>
                    <a:ea typeface="Century Gothic"/>
                    <a:cs typeface="Century Gothic"/>
                    <a:sym typeface="Century Gothic"/>
                  </a:defRPr>
                </a:lvl1pPr>
              </a:lstStyle>
              <a:p>
                <a:pPr marL="0" marR="0" lvl="0" indent="0" algn="ctr" defTabSz="800100" eaLnBrk="1" fontAlgn="auto" latinLnBrk="0" hangingPunct="1">
                  <a:lnSpc>
                    <a:spcPct val="90000"/>
                  </a:lnSpc>
                  <a:spcBef>
                    <a:spcPts val="700"/>
                  </a:spcBef>
                  <a:spcAft>
                    <a:spcPts val="0"/>
                  </a:spcAft>
                  <a:buClrTx/>
                  <a:buSzTx/>
                  <a:buFontTx/>
                  <a:buNone/>
                  <a:tabLst/>
                  <a:defRPr/>
                </a:pPr>
                <a:r>
                  <a:rPr kumimoji="0" sz="2800" b="0" i="0" u="none" strike="noStrike" kern="0" cap="none" spc="0" normalizeH="0" baseline="0" noProof="0" dirty="0" err="1">
                    <a:ln>
                      <a:noFill/>
                    </a:ln>
                    <a:solidFill>
                      <a:srgbClr val="FFFFFF"/>
                    </a:solidFill>
                    <a:effectLst/>
                    <a:uLnTx/>
                    <a:uFillTx/>
                    <a:latin typeface="Century Gothic"/>
                    <a:sym typeface="Century Gothic"/>
                  </a:rPr>
                  <a:t>Tarifas</a:t>
                </a:r>
                <a:endParaRPr kumimoji="0" sz="1689" b="0" i="0" u="none" strike="noStrike" kern="0" cap="none" spc="0" normalizeH="0" baseline="0" noProof="0" dirty="0">
                  <a:ln>
                    <a:noFill/>
                  </a:ln>
                  <a:solidFill>
                    <a:srgbClr val="FFFFFF"/>
                  </a:solidFill>
                  <a:effectLst/>
                  <a:uLnTx/>
                  <a:uFillTx/>
                  <a:latin typeface="Century Gothic"/>
                  <a:sym typeface="Century Gothic"/>
                </a:endParaRPr>
              </a:p>
            </p:txBody>
          </p:sp>
        </p:grpSp>
        <p:grpSp>
          <p:nvGrpSpPr>
            <p:cNvPr id="49" name="Group 479"/>
            <p:cNvGrpSpPr/>
            <p:nvPr/>
          </p:nvGrpSpPr>
          <p:grpSpPr>
            <a:xfrm>
              <a:off x="0" y="2706687"/>
              <a:ext cx="2901952" cy="650880"/>
              <a:chOff x="0" y="-1"/>
              <a:chExt cx="2901951" cy="650879"/>
            </a:xfrm>
          </p:grpSpPr>
          <p:sp>
            <p:nvSpPr>
              <p:cNvPr id="66" name="Shape 477"/>
              <p:cNvSpPr/>
              <p:nvPr/>
            </p:nvSpPr>
            <p:spPr>
              <a:xfrm>
                <a:off x="0" y="-1"/>
                <a:ext cx="2901951" cy="650879"/>
              </a:xfrm>
              <a:prstGeom prst="roundRect">
                <a:avLst>
                  <a:gd name="adj" fmla="val 16667"/>
                </a:avLst>
              </a:prstGeom>
              <a:solidFill>
                <a:srgbClr val="F79646">
                  <a:lumMod val="75000"/>
                </a:srgbClr>
              </a:solidFill>
              <a:ln w="25400" cap="flat">
                <a:solidFill>
                  <a:srgbClr val="FFFFFF"/>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sp>
            <p:nvSpPr>
              <p:cNvPr id="67" name="Shape 478"/>
              <p:cNvSpPr/>
              <p:nvPr/>
            </p:nvSpPr>
            <p:spPr>
              <a:xfrm>
                <a:off x="31749" y="188275"/>
                <a:ext cx="2838452" cy="2743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004" tIns="32004" rIns="32004" bIns="32004" numCol="1" anchor="ctr">
                <a:spAutoFit/>
              </a:bodyPr>
              <a:lstStyle>
                <a:lvl1pPr algn="ctr" defTabSz="800100">
                  <a:lnSpc>
                    <a:spcPct val="90000"/>
                  </a:lnSpc>
                  <a:spcBef>
                    <a:spcPts val="700"/>
                  </a:spcBef>
                  <a:defRPr>
                    <a:solidFill>
                      <a:srgbClr val="FFFFFF"/>
                    </a:solidFill>
                    <a:latin typeface="Century Gothic"/>
                    <a:ea typeface="Century Gothic"/>
                    <a:cs typeface="Century Gothic"/>
                    <a:sym typeface="Century Gothic"/>
                  </a:defRPr>
                </a:lvl1pPr>
              </a:lstStyle>
              <a:p>
                <a:pPr marL="0" marR="0" lvl="0" indent="0" algn="ctr" defTabSz="800100" eaLnBrk="1" fontAlgn="auto" latinLnBrk="0" hangingPunct="1">
                  <a:lnSpc>
                    <a:spcPct val="90000"/>
                  </a:lnSpc>
                  <a:spcBef>
                    <a:spcPts val="700"/>
                  </a:spcBef>
                  <a:spcAft>
                    <a:spcPts val="0"/>
                  </a:spcAft>
                  <a:buClrTx/>
                  <a:buSzTx/>
                  <a:buFontTx/>
                  <a:buNone/>
                  <a:tabLst/>
                  <a:defRPr/>
                </a:pPr>
                <a:r>
                  <a:rPr kumimoji="0" b="0" i="0" u="none" strike="noStrike" kern="0" cap="none" spc="0" normalizeH="0" baseline="0" noProof="0" dirty="0">
                    <a:ln>
                      <a:noFill/>
                    </a:ln>
                    <a:solidFill>
                      <a:srgbClr val="FFFFFF"/>
                    </a:solidFill>
                    <a:effectLst/>
                    <a:uLnTx/>
                    <a:uFillTx/>
                    <a:latin typeface="Century Gothic"/>
                    <a:sym typeface="Century Gothic"/>
                  </a:rPr>
                  <a:t>En base a </a:t>
                </a:r>
                <a:r>
                  <a:rPr kumimoji="0" b="0" i="0" u="none" strike="noStrike" kern="0" cap="none" spc="0" normalizeH="0" baseline="0" noProof="0" dirty="0" err="1">
                    <a:ln>
                      <a:noFill/>
                    </a:ln>
                    <a:solidFill>
                      <a:srgbClr val="FFFFFF"/>
                    </a:solidFill>
                    <a:effectLst/>
                    <a:uLnTx/>
                    <a:uFillTx/>
                    <a:latin typeface="Century Gothic"/>
                    <a:sym typeface="Century Gothic"/>
                  </a:rPr>
                  <a:t>porcentajes</a:t>
                </a:r>
                <a:endParaRPr kumimoji="0" b="0" i="0" u="none" strike="noStrike" kern="0" cap="none" spc="0" normalizeH="0" baseline="0" noProof="0" dirty="0">
                  <a:ln>
                    <a:noFill/>
                  </a:ln>
                  <a:solidFill>
                    <a:srgbClr val="FFFFFF"/>
                  </a:solidFill>
                  <a:effectLst/>
                  <a:uLnTx/>
                  <a:uFillTx/>
                  <a:latin typeface="Century Gothic"/>
                  <a:sym typeface="Century Gothic"/>
                </a:endParaRPr>
              </a:p>
            </p:txBody>
          </p:sp>
        </p:grpSp>
        <p:grpSp>
          <p:nvGrpSpPr>
            <p:cNvPr id="50" name="Group 482"/>
            <p:cNvGrpSpPr/>
            <p:nvPr/>
          </p:nvGrpSpPr>
          <p:grpSpPr>
            <a:xfrm>
              <a:off x="-2545" y="3421063"/>
              <a:ext cx="2901952" cy="649292"/>
              <a:chOff x="-2545" y="31751"/>
              <a:chExt cx="2901951" cy="649290"/>
            </a:xfrm>
          </p:grpSpPr>
          <p:sp>
            <p:nvSpPr>
              <p:cNvPr id="64" name="Shape 480"/>
              <p:cNvSpPr/>
              <p:nvPr/>
            </p:nvSpPr>
            <p:spPr>
              <a:xfrm>
                <a:off x="-2545" y="31751"/>
                <a:ext cx="2901951" cy="649290"/>
              </a:xfrm>
              <a:prstGeom prst="roundRect">
                <a:avLst>
                  <a:gd name="adj" fmla="val 16667"/>
                </a:avLst>
              </a:prstGeom>
              <a:solidFill>
                <a:srgbClr val="F79646">
                  <a:lumMod val="75000"/>
                </a:srgbClr>
              </a:solidFill>
              <a:ln w="25400" cap="flat">
                <a:solidFill>
                  <a:srgbClr val="F79646">
                    <a:lumMod val="75000"/>
                  </a:srgbClr>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sp>
            <p:nvSpPr>
              <p:cNvPr id="65" name="Shape 481"/>
              <p:cNvSpPr/>
              <p:nvPr/>
            </p:nvSpPr>
            <p:spPr>
              <a:xfrm>
                <a:off x="39684" y="149228"/>
                <a:ext cx="2838452" cy="443756"/>
              </a:xfrm>
              <a:prstGeom prst="rect">
                <a:avLst/>
              </a:prstGeom>
              <a:solidFill>
                <a:srgbClr val="F79646">
                  <a:lumMod val="75000"/>
                </a:srgbClr>
              </a:solidFill>
              <a:ln w="12700" cap="flat">
                <a:noFill/>
                <a:miter lim="400000"/>
              </a:ln>
              <a:effectLst/>
              <a:extLst>
                <a:ext uri="{C572A759-6A51-4108-AA02-DFA0A04FC94B}">
                  <ma14:wrappingTextBoxFlag xmlns:ma14="http://schemas.microsoft.com/office/mac/drawingml/2011/main" xmlns="" val="1"/>
                </a:ext>
              </a:extLst>
            </p:spPr>
            <p:txBody>
              <a:bodyPr wrap="square" lIns="32004" tIns="32004" rIns="32004" bIns="32004" numCol="1" anchor="ctr">
                <a:spAutoFit/>
              </a:bodyPr>
              <a:lstStyle>
                <a:lvl1pPr algn="ctr" defTabSz="800100">
                  <a:lnSpc>
                    <a:spcPct val="90000"/>
                  </a:lnSpc>
                  <a:spcBef>
                    <a:spcPts val="700"/>
                  </a:spcBef>
                  <a:defRPr>
                    <a:solidFill>
                      <a:srgbClr val="FFFFFF"/>
                    </a:solidFill>
                    <a:latin typeface="Century Gothic"/>
                    <a:ea typeface="Century Gothic"/>
                    <a:cs typeface="Century Gothic"/>
                    <a:sym typeface="Century Gothic"/>
                  </a:defRPr>
                </a:lvl1pPr>
              </a:lstStyle>
              <a:p>
                <a:pPr marL="0" marR="0" lvl="0" indent="0" algn="ctr" defTabSz="800100" eaLnBrk="1" fontAlgn="auto" latinLnBrk="0" hangingPunct="1">
                  <a:lnSpc>
                    <a:spcPct val="90000"/>
                  </a:lnSpc>
                  <a:spcBef>
                    <a:spcPts val="70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Century Gothic"/>
                    <a:sym typeface="Century Gothic"/>
                  </a:rPr>
                  <a:t>En base a </a:t>
                </a:r>
                <a:r>
                  <a:rPr kumimoji="0" sz="1600" b="0" i="0" u="none" strike="noStrike" kern="0" cap="none" spc="0" normalizeH="0" baseline="0" noProof="0" dirty="0" err="1">
                    <a:ln>
                      <a:noFill/>
                    </a:ln>
                    <a:solidFill>
                      <a:srgbClr val="FFFFFF"/>
                    </a:solidFill>
                    <a:effectLst/>
                    <a:uLnTx/>
                    <a:uFillTx/>
                    <a:latin typeface="Century Gothic"/>
                    <a:sym typeface="Century Gothic"/>
                  </a:rPr>
                  <a:t>honorarios</a:t>
                </a:r>
                <a:r>
                  <a:rPr kumimoji="0" sz="1600" b="0" i="0" u="none" strike="noStrike" kern="0" cap="none" spc="0" normalizeH="0" baseline="0" noProof="0" dirty="0">
                    <a:ln>
                      <a:noFill/>
                    </a:ln>
                    <a:solidFill>
                      <a:srgbClr val="FFFFFF"/>
                    </a:solidFill>
                    <a:effectLst/>
                    <a:uLnTx/>
                    <a:uFillTx/>
                    <a:latin typeface="Century Gothic"/>
                    <a:sym typeface="Century Gothic"/>
                  </a:rPr>
                  <a:t> </a:t>
                </a:r>
                <a:r>
                  <a:rPr kumimoji="0" sz="1600" b="0" i="0" u="none" strike="noStrike" kern="0" cap="none" spc="0" normalizeH="0" baseline="0" noProof="0" dirty="0" err="1">
                    <a:ln>
                      <a:noFill/>
                    </a:ln>
                    <a:solidFill>
                      <a:srgbClr val="FFFFFF"/>
                    </a:solidFill>
                    <a:effectLst/>
                    <a:uLnTx/>
                    <a:uFillTx/>
                    <a:latin typeface="Century Gothic"/>
                    <a:sym typeface="Century Gothic"/>
                  </a:rPr>
                  <a:t>fijo</a:t>
                </a:r>
                <a:r>
                  <a:rPr kumimoji="0" sz="1600" b="0" i="0" u="none" strike="noStrike" kern="0" cap="none" spc="0" normalizeH="0" baseline="0" noProof="0" dirty="0">
                    <a:ln>
                      <a:noFill/>
                    </a:ln>
                    <a:solidFill>
                      <a:srgbClr val="FFFFFF"/>
                    </a:solidFill>
                    <a:effectLst/>
                    <a:uLnTx/>
                    <a:uFillTx/>
                    <a:latin typeface="Century Gothic"/>
                    <a:sym typeface="Century Gothic"/>
                  </a:rPr>
                  <a:t> y </a:t>
                </a:r>
                <a:r>
                  <a:rPr kumimoji="0" sz="1600" b="0" i="0" u="none" strike="noStrike" kern="0" cap="none" spc="0" normalizeH="0" baseline="0" noProof="0" dirty="0" err="1">
                    <a:ln>
                      <a:noFill/>
                    </a:ln>
                    <a:solidFill>
                      <a:srgbClr val="FFFFFF"/>
                    </a:solidFill>
                    <a:effectLst/>
                    <a:uLnTx/>
                    <a:uFillTx/>
                    <a:latin typeface="Century Gothic"/>
                    <a:sym typeface="Century Gothic"/>
                  </a:rPr>
                  <a:t>comisión</a:t>
                </a:r>
                <a:r>
                  <a:rPr kumimoji="0" sz="1600" b="0" i="0" u="none" strike="noStrike" kern="0" cap="none" spc="0" normalizeH="0" baseline="0" noProof="0" dirty="0">
                    <a:ln>
                      <a:noFill/>
                    </a:ln>
                    <a:solidFill>
                      <a:srgbClr val="FFFFFF"/>
                    </a:solidFill>
                    <a:effectLst/>
                    <a:uLnTx/>
                    <a:uFillTx/>
                    <a:latin typeface="Century Gothic"/>
                    <a:sym typeface="Century Gothic"/>
                  </a:rPr>
                  <a:t> de </a:t>
                </a:r>
                <a:r>
                  <a:rPr kumimoji="0" sz="1600" b="0" i="0" u="none" strike="noStrike" kern="0" cap="none" spc="0" normalizeH="0" baseline="0" noProof="0" dirty="0" err="1">
                    <a:ln>
                      <a:noFill/>
                    </a:ln>
                    <a:solidFill>
                      <a:srgbClr val="FFFFFF"/>
                    </a:solidFill>
                    <a:effectLst/>
                    <a:uLnTx/>
                    <a:uFillTx/>
                    <a:latin typeface="Century Gothic"/>
                    <a:sym typeface="Century Gothic"/>
                  </a:rPr>
                  <a:t>éxito</a:t>
                </a:r>
                <a:endParaRPr kumimoji="0" sz="1600" b="0" i="0" u="none" strike="noStrike" kern="0" cap="none" spc="0" normalizeH="0" baseline="0" noProof="0" dirty="0">
                  <a:ln>
                    <a:noFill/>
                  </a:ln>
                  <a:solidFill>
                    <a:srgbClr val="FFFFFF"/>
                  </a:solidFill>
                  <a:effectLst/>
                  <a:uLnTx/>
                  <a:uFillTx/>
                  <a:latin typeface="Century Gothic"/>
                  <a:sym typeface="Century Gothic"/>
                </a:endParaRPr>
              </a:p>
            </p:txBody>
          </p:sp>
        </p:grpSp>
        <p:sp>
          <p:nvSpPr>
            <p:cNvPr id="51" name="Shape 483"/>
            <p:cNvSpPr/>
            <p:nvPr/>
          </p:nvSpPr>
          <p:spPr>
            <a:xfrm rot="5400000">
              <a:off x="5258568" y="-198438"/>
              <a:ext cx="520702" cy="5162553"/>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63"/>
                    <a:pt x="21600" y="363"/>
                  </a:cubicBezTo>
                  <a:lnTo>
                    <a:pt x="21600" y="21600"/>
                  </a:lnTo>
                  <a:lnTo>
                    <a:pt x="0" y="21600"/>
                  </a:lnTo>
                  <a:lnTo>
                    <a:pt x="0" y="363"/>
                  </a:lnTo>
                  <a:cubicBezTo>
                    <a:pt x="0" y="163"/>
                    <a:pt x="1612" y="0"/>
                    <a:pt x="3600" y="0"/>
                  </a:cubicBezTo>
                  <a:close/>
                </a:path>
              </a:pathLst>
            </a:custGeom>
            <a:solidFill>
              <a:srgbClr val="DBDFDD">
                <a:alpha val="90000"/>
              </a:srgbClr>
            </a:solidFill>
            <a:ln w="25400" cap="flat">
              <a:solidFill>
                <a:srgbClr val="DBDFDD">
                  <a:alpha val="90000"/>
                </a:srgbClr>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sp>
          <p:nvSpPr>
            <p:cNvPr id="52" name="Shape 484"/>
            <p:cNvSpPr/>
            <p:nvPr/>
          </p:nvSpPr>
          <p:spPr>
            <a:xfrm rot="5400000">
              <a:off x="5258595" y="484981"/>
              <a:ext cx="520702" cy="516096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63"/>
                    <a:pt x="21600" y="363"/>
                  </a:cubicBezTo>
                  <a:lnTo>
                    <a:pt x="21600" y="21600"/>
                  </a:lnTo>
                  <a:lnTo>
                    <a:pt x="0" y="21600"/>
                  </a:lnTo>
                  <a:lnTo>
                    <a:pt x="0" y="363"/>
                  </a:lnTo>
                  <a:cubicBezTo>
                    <a:pt x="0" y="163"/>
                    <a:pt x="1612" y="0"/>
                    <a:pt x="3600" y="0"/>
                  </a:cubicBezTo>
                  <a:close/>
                </a:path>
              </a:pathLst>
            </a:custGeom>
            <a:solidFill>
              <a:srgbClr val="DBDFDD">
                <a:alpha val="90000"/>
              </a:srgbClr>
            </a:solidFill>
            <a:ln w="25400" cap="flat">
              <a:solidFill>
                <a:srgbClr val="DBDFDD">
                  <a:alpha val="90000"/>
                </a:srgbClr>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sp>
          <p:nvSpPr>
            <p:cNvPr id="53" name="Shape 485"/>
            <p:cNvSpPr/>
            <p:nvPr/>
          </p:nvSpPr>
          <p:spPr>
            <a:xfrm rot="5400000">
              <a:off x="5259389" y="1195387"/>
              <a:ext cx="519114" cy="516096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62"/>
                    <a:pt x="21600" y="362"/>
                  </a:cubicBezTo>
                  <a:lnTo>
                    <a:pt x="21600" y="21600"/>
                  </a:lnTo>
                  <a:lnTo>
                    <a:pt x="0" y="21600"/>
                  </a:lnTo>
                  <a:lnTo>
                    <a:pt x="0" y="362"/>
                  </a:lnTo>
                  <a:cubicBezTo>
                    <a:pt x="0" y="162"/>
                    <a:pt x="1612" y="0"/>
                    <a:pt x="3600" y="0"/>
                  </a:cubicBezTo>
                  <a:close/>
                </a:path>
              </a:pathLst>
            </a:custGeom>
            <a:solidFill>
              <a:srgbClr val="DBDFDD">
                <a:alpha val="90000"/>
              </a:srgbClr>
            </a:solidFill>
            <a:ln w="25400" cap="flat">
              <a:solidFill>
                <a:srgbClr val="DBDFDD">
                  <a:alpha val="90000"/>
                </a:srgbClr>
              </a:solidFill>
              <a:prstDash val="solid"/>
              <a:round/>
            </a:ln>
            <a:effectLst/>
          </p:spPr>
          <p:txBody>
            <a:bodyPr wrap="square" lIns="42670" tIns="42670" rIns="42670" bIns="4267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latin typeface="Lucida Sans Unicode"/>
                  <a:ea typeface="Lucida Sans Unicode"/>
                  <a:cs typeface="Lucida Sans Unicode"/>
                  <a:sym typeface="Lucida Sans Unicode"/>
                </a:defRPr>
              </a:pPr>
              <a:endParaRPr kumimoji="0" sz="1689" b="0" i="0" u="none" strike="noStrike" kern="0" cap="none" spc="0" normalizeH="0" baseline="0" noProof="0">
                <a:ln>
                  <a:noFill/>
                </a:ln>
                <a:solidFill>
                  <a:prstClr val="black"/>
                </a:solidFill>
                <a:effectLst/>
                <a:uLnTx/>
                <a:uFillTx/>
                <a:latin typeface="Lucida Sans Unicode"/>
                <a:ea typeface="Lucida Sans Unicode"/>
                <a:cs typeface="Lucida Sans Unicode"/>
                <a:sym typeface="Lucida Sans Unicode"/>
              </a:endParaRPr>
            </a:p>
          </p:txBody>
        </p:sp>
        <p:sp>
          <p:nvSpPr>
            <p:cNvPr id="54" name="Shape 486"/>
            <p:cNvSpPr/>
            <p:nvPr/>
          </p:nvSpPr>
          <p:spPr>
            <a:xfrm>
              <a:off x="2830512" y="142080"/>
              <a:ext cx="228602" cy="365128"/>
            </a:xfrm>
            <a:prstGeom prst="rightArrow">
              <a:avLst>
                <a:gd name="adj1" fmla="val 50000"/>
                <a:gd name="adj2" fmla="val 50000"/>
              </a:avLst>
            </a:prstGeom>
            <a:solidFill>
              <a:srgbClr val="000000"/>
            </a:solidFill>
            <a:ln w="25400" cap="flat">
              <a:solidFill>
                <a:srgbClr val="0D0D0D"/>
              </a:solidFill>
              <a:prstDash val="solid"/>
              <a:round/>
            </a:ln>
            <a:effectLst/>
          </p:spPr>
          <p:txBody>
            <a:bodyPr wrap="square" lIns="42670" tIns="42670" rIns="42670" bIns="4267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0000"/>
                  </a:solidFill>
                  <a:latin typeface="Century Gothic"/>
                  <a:ea typeface="Century Gothic"/>
                  <a:cs typeface="Century Gothic"/>
                  <a:sym typeface="Century Gothic"/>
                </a:defRPr>
              </a:pPr>
              <a:endParaRPr kumimoji="0" sz="1689"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sp>
          <p:nvSpPr>
            <p:cNvPr id="55" name="Shape 487"/>
            <p:cNvSpPr/>
            <p:nvPr/>
          </p:nvSpPr>
          <p:spPr>
            <a:xfrm>
              <a:off x="2819400" y="823912"/>
              <a:ext cx="228601" cy="365127"/>
            </a:xfrm>
            <a:prstGeom prst="rightArrow">
              <a:avLst>
                <a:gd name="adj1" fmla="val 50000"/>
                <a:gd name="adj2" fmla="val 50000"/>
              </a:avLst>
            </a:prstGeom>
            <a:solidFill>
              <a:srgbClr val="000000"/>
            </a:solidFill>
            <a:ln w="25400" cap="flat">
              <a:solidFill>
                <a:srgbClr val="0D0D0D"/>
              </a:solidFill>
              <a:prstDash val="solid"/>
              <a:round/>
            </a:ln>
            <a:effectLst/>
          </p:spPr>
          <p:txBody>
            <a:bodyPr wrap="square" lIns="42670" tIns="42670" rIns="42670" bIns="4267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0000"/>
                  </a:solidFill>
                  <a:latin typeface="Century Gothic"/>
                  <a:ea typeface="Century Gothic"/>
                  <a:cs typeface="Century Gothic"/>
                  <a:sym typeface="Century Gothic"/>
                </a:defRPr>
              </a:pPr>
              <a:endParaRPr kumimoji="0" sz="1689"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sp>
          <p:nvSpPr>
            <p:cNvPr id="56" name="Shape 488"/>
            <p:cNvSpPr/>
            <p:nvPr/>
          </p:nvSpPr>
          <p:spPr>
            <a:xfrm>
              <a:off x="2829446" y="1515244"/>
              <a:ext cx="230189" cy="365127"/>
            </a:xfrm>
            <a:prstGeom prst="rightArrow">
              <a:avLst>
                <a:gd name="adj1" fmla="val 50000"/>
                <a:gd name="adj2" fmla="val 50000"/>
              </a:avLst>
            </a:prstGeom>
            <a:solidFill>
              <a:srgbClr val="000000"/>
            </a:solidFill>
            <a:ln w="25400" cap="flat">
              <a:solidFill>
                <a:srgbClr val="0D0D0D"/>
              </a:solidFill>
              <a:prstDash val="solid"/>
              <a:round/>
            </a:ln>
            <a:effectLst/>
          </p:spPr>
          <p:txBody>
            <a:bodyPr wrap="square" lIns="42670" tIns="42670" rIns="42670" bIns="4267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0000"/>
                  </a:solidFill>
                  <a:latin typeface="Century Gothic"/>
                  <a:ea typeface="Century Gothic"/>
                  <a:cs typeface="Century Gothic"/>
                  <a:sym typeface="Century Gothic"/>
                </a:defRPr>
              </a:pPr>
              <a:endParaRPr kumimoji="0" sz="1689"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sp>
          <p:nvSpPr>
            <p:cNvPr id="57" name="Shape 489"/>
            <p:cNvSpPr/>
            <p:nvPr/>
          </p:nvSpPr>
          <p:spPr>
            <a:xfrm>
              <a:off x="2819400" y="2166937"/>
              <a:ext cx="228601" cy="365127"/>
            </a:xfrm>
            <a:prstGeom prst="rightArrow">
              <a:avLst>
                <a:gd name="adj1" fmla="val 50000"/>
                <a:gd name="adj2" fmla="val 50000"/>
              </a:avLst>
            </a:prstGeom>
            <a:solidFill>
              <a:srgbClr val="000000"/>
            </a:solidFill>
            <a:ln w="25400" cap="flat">
              <a:solidFill>
                <a:srgbClr val="0D0D0D"/>
              </a:solidFill>
              <a:prstDash val="solid"/>
              <a:round/>
            </a:ln>
            <a:effectLst/>
          </p:spPr>
          <p:txBody>
            <a:bodyPr wrap="square" lIns="42670" tIns="42670" rIns="42670" bIns="4267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0000"/>
                  </a:solidFill>
                  <a:latin typeface="Century Gothic"/>
                  <a:ea typeface="Century Gothic"/>
                  <a:cs typeface="Century Gothic"/>
                  <a:sym typeface="Century Gothic"/>
                </a:defRPr>
              </a:pPr>
              <a:endParaRPr kumimoji="0" sz="1689"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sp>
          <p:nvSpPr>
            <p:cNvPr id="58" name="Shape 490"/>
            <p:cNvSpPr/>
            <p:nvPr/>
          </p:nvSpPr>
          <p:spPr>
            <a:xfrm>
              <a:off x="2830512" y="2849563"/>
              <a:ext cx="228602" cy="365127"/>
            </a:xfrm>
            <a:prstGeom prst="rightArrow">
              <a:avLst>
                <a:gd name="adj1" fmla="val 50000"/>
                <a:gd name="adj2" fmla="val 50000"/>
              </a:avLst>
            </a:prstGeom>
            <a:solidFill>
              <a:srgbClr val="000000"/>
            </a:solidFill>
            <a:ln w="25400" cap="flat">
              <a:solidFill>
                <a:srgbClr val="0D0D0D"/>
              </a:solidFill>
              <a:prstDash val="solid"/>
              <a:round/>
            </a:ln>
            <a:effectLst/>
          </p:spPr>
          <p:txBody>
            <a:bodyPr wrap="square" lIns="42670" tIns="42670" rIns="42670" bIns="4267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0000"/>
                  </a:solidFill>
                  <a:latin typeface="Century Gothic"/>
                  <a:ea typeface="Century Gothic"/>
                  <a:cs typeface="Century Gothic"/>
                  <a:sym typeface="Century Gothic"/>
                </a:defRPr>
              </a:pPr>
              <a:endParaRPr kumimoji="0" sz="1689"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sp>
          <p:nvSpPr>
            <p:cNvPr id="59" name="Shape 491"/>
            <p:cNvSpPr/>
            <p:nvPr/>
          </p:nvSpPr>
          <p:spPr>
            <a:xfrm>
              <a:off x="2824162" y="3544887"/>
              <a:ext cx="228602" cy="365128"/>
            </a:xfrm>
            <a:prstGeom prst="rightArrow">
              <a:avLst>
                <a:gd name="adj1" fmla="val 50000"/>
                <a:gd name="adj2" fmla="val 50000"/>
              </a:avLst>
            </a:prstGeom>
            <a:solidFill>
              <a:srgbClr val="000000"/>
            </a:solidFill>
            <a:ln w="25400" cap="flat">
              <a:solidFill>
                <a:srgbClr val="0D0D0D"/>
              </a:solidFill>
              <a:prstDash val="solid"/>
              <a:round/>
            </a:ln>
            <a:effectLst/>
          </p:spPr>
          <p:txBody>
            <a:bodyPr wrap="square" lIns="42670" tIns="42670" rIns="42670" bIns="4267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0000"/>
                  </a:solidFill>
                  <a:latin typeface="Century Gothic"/>
                  <a:ea typeface="Century Gothic"/>
                  <a:cs typeface="Century Gothic"/>
                  <a:sym typeface="Century Gothic"/>
                </a:defRPr>
              </a:pPr>
              <a:endParaRPr kumimoji="0" sz="1689"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sp>
          <p:nvSpPr>
            <p:cNvPr id="60" name="Shape 492"/>
            <p:cNvSpPr/>
            <p:nvPr/>
          </p:nvSpPr>
          <p:spPr>
            <a:xfrm>
              <a:off x="3032917" y="739775"/>
              <a:ext cx="4722816" cy="389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2670" tIns="42670" rIns="42670" bIns="42670" numCol="1" anchor="t">
              <a:spAutoFit/>
            </a:bodyPr>
            <a:lstStyle/>
            <a:p>
              <a:pPr marL="0" marR="0" lvl="0" indent="0" defTabSz="914400" eaLnBrk="1" fontAlgn="auto" latinLnBrk="0" hangingPunct="1">
                <a:lnSpc>
                  <a:spcPct val="100000"/>
                </a:lnSpc>
                <a:spcBef>
                  <a:spcPts val="0"/>
                </a:spcBef>
                <a:spcAft>
                  <a:spcPts val="0"/>
                </a:spcAft>
                <a:buClrTx/>
                <a:buSzTx/>
                <a:buFontTx/>
                <a:buNone/>
                <a:tabLst/>
                <a:defRPr>
                  <a:latin typeface="Arial Narrow"/>
                  <a:ea typeface="Arial Narrow"/>
                  <a:cs typeface="Arial Narrow"/>
                  <a:sym typeface="Arial Narrow"/>
                </a:defRPr>
              </a:pPr>
              <a:r>
                <a:rPr kumimoji="0" sz="1689" b="0" i="0" u="none" strike="noStrike" kern="0" cap="none" spc="0" normalizeH="0" baseline="0" noProof="0">
                  <a:ln>
                    <a:noFill/>
                  </a:ln>
                  <a:solidFill>
                    <a:prstClr val="black"/>
                  </a:solidFill>
                  <a:effectLst/>
                  <a:uLnTx/>
                  <a:uFillTx/>
                  <a:latin typeface="Arial Narrow"/>
                  <a:ea typeface="Arial Narrow"/>
                  <a:cs typeface="Arial Narrow"/>
                  <a:sym typeface="Arial Narrow"/>
                </a:rPr>
                <a:t> Monto según lo ejecutado</a:t>
              </a:r>
            </a:p>
          </p:txBody>
        </p:sp>
        <p:sp>
          <p:nvSpPr>
            <p:cNvPr id="61" name="Shape 493"/>
            <p:cNvSpPr/>
            <p:nvPr/>
          </p:nvSpPr>
          <p:spPr>
            <a:xfrm>
              <a:off x="3066640" y="2121027"/>
              <a:ext cx="4722816" cy="5506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2670" tIns="42670" rIns="42670" bIns="42670" numCol="1" anchor="t">
              <a:spAutoFit/>
            </a:bodyPr>
            <a:lstStyle>
              <a:lvl1pPr>
                <a:defRPr sz="1700">
                  <a:latin typeface="Arial Narrow"/>
                  <a:ea typeface="Arial Narrow"/>
                  <a:cs typeface="Arial Narrow"/>
                  <a:sym typeface="Arial Narrow"/>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prstClr val="black"/>
                  </a:solidFill>
                  <a:effectLst/>
                  <a:uLnTx/>
                  <a:uFillTx/>
                  <a:latin typeface="Arial Narrow"/>
                  <a:sym typeface="Arial Narrow"/>
                </a:rPr>
                <a:t> </a:t>
              </a:r>
              <a:r>
                <a:rPr kumimoji="0" sz="1600" b="1" i="0" u="none" strike="noStrike" kern="0" cap="none" spc="0" normalizeH="0" baseline="0" noProof="0" dirty="0" err="1">
                  <a:ln>
                    <a:noFill/>
                  </a:ln>
                  <a:solidFill>
                    <a:prstClr val="black"/>
                  </a:solidFill>
                  <a:effectLst/>
                  <a:uLnTx/>
                  <a:uFillTx/>
                  <a:latin typeface="Arial Narrow"/>
                  <a:sym typeface="Arial Narrow"/>
                </a:rPr>
                <a:t>Consultoría</a:t>
              </a:r>
              <a:r>
                <a:rPr kumimoji="0" sz="1600" b="1" i="0" u="none" strike="noStrike" kern="0" cap="none" spc="0" normalizeH="0" baseline="0" noProof="0" dirty="0">
                  <a:ln>
                    <a:noFill/>
                  </a:ln>
                  <a:solidFill>
                    <a:prstClr val="black"/>
                  </a:solidFill>
                  <a:effectLst/>
                  <a:uLnTx/>
                  <a:uFillTx/>
                  <a:latin typeface="Arial Narrow"/>
                  <a:sym typeface="Arial Narrow"/>
                </a:rPr>
                <a:t> en general y </a:t>
              </a:r>
              <a:r>
                <a:rPr kumimoji="0" sz="1600" b="1" i="0" u="none" strike="noStrike" kern="0" cap="none" spc="0" normalizeH="0" baseline="0" noProof="0" dirty="0" err="1">
                  <a:ln>
                    <a:noFill/>
                  </a:ln>
                  <a:solidFill>
                    <a:prstClr val="black"/>
                  </a:solidFill>
                  <a:effectLst/>
                  <a:uLnTx/>
                  <a:uFillTx/>
                  <a:latin typeface="Arial Narrow"/>
                  <a:sym typeface="Arial Narrow"/>
                </a:rPr>
                <a:t>consultoría</a:t>
              </a:r>
              <a:r>
                <a:rPr kumimoji="0" sz="1600" b="1" i="0" u="none" strike="noStrike" kern="0" cap="none" spc="0" normalizeH="0" baseline="0" noProof="0" dirty="0">
                  <a:ln>
                    <a:noFill/>
                  </a:ln>
                  <a:solidFill>
                    <a:prstClr val="black"/>
                  </a:solidFill>
                  <a:effectLst/>
                  <a:uLnTx/>
                  <a:uFillTx/>
                  <a:latin typeface="Arial Narrow"/>
                  <a:sym typeface="Arial Narrow"/>
                </a:rPr>
                <a:t> de </a:t>
              </a:r>
              <a:r>
                <a:rPr kumimoji="0" sz="1600" b="1" i="0" u="none" strike="noStrike" kern="0" cap="none" spc="0" normalizeH="0" baseline="0" noProof="0" dirty="0" err="1">
                  <a:ln>
                    <a:noFill/>
                  </a:ln>
                  <a:solidFill>
                    <a:prstClr val="black"/>
                  </a:solidFill>
                  <a:effectLst/>
                  <a:uLnTx/>
                  <a:uFillTx/>
                  <a:latin typeface="Arial Narrow"/>
                  <a:sym typeface="Arial Narrow"/>
                </a:rPr>
                <a:t>obra</a:t>
              </a:r>
              <a:r>
                <a:rPr kumimoji="0" lang="es-PE" sz="1600" i="0" u="none" strike="noStrike" kern="0" cap="none" spc="0" normalizeH="0" baseline="0" noProof="0" dirty="0">
                  <a:ln>
                    <a:noFill/>
                  </a:ln>
                  <a:solidFill>
                    <a:prstClr val="black"/>
                  </a:solidFill>
                  <a:effectLst/>
                  <a:uLnTx/>
                  <a:uFillTx/>
                  <a:latin typeface="Arial Narrow"/>
                  <a:sym typeface="Arial Narrow"/>
                </a:rPr>
                <a:t>, cuando</a:t>
              </a:r>
              <a:r>
                <a:rPr kumimoji="0" lang="es-PE" sz="1600" i="0" u="none" strike="noStrike" kern="0" cap="none" spc="0" normalizeH="0" noProof="0" dirty="0">
                  <a:ln>
                    <a:noFill/>
                  </a:ln>
                  <a:solidFill>
                    <a:prstClr val="black"/>
                  </a:solidFill>
                  <a:effectLst/>
                  <a:uLnTx/>
                  <a:uFillTx/>
                  <a:latin typeface="Arial Narrow"/>
                  <a:sym typeface="Arial Narrow"/>
                </a:rPr>
                <a:t> no pueda conocerse con precisión el tiempo de prestación.</a:t>
              </a:r>
              <a:endParaRPr kumimoji="0" sz="1600" b="1" i="0" u="none" strike="noStrike" kern="0" cap="none" spc="0" normalizeH="0" baseline="0" noProof="0" dirty="0">
                <a:ln>
                  <a:noFill/>
                </a:ln>
                <a:solidFill>
                  <a:prstClr val="black"/>
                </a:solidFill>
                <a:effectLst/>
                <a:uLnTx/>
                <a:uFillTx/>
                <a:latin typeface="Arial Narrow"/>
                <a:sym typeface="Arial Narrow"/>
              </a:endParaRPr>
            </a:p>
          </p:txBody>
        </p:sp>
        <p:sp>
          <p:nvSpPr>
            <p:cNvPr id="62" name="Shape 494"/>
            <p:cNvSpPr/>
            <p:nvPr/>
          </p:nvSpPr>
          <p:spPr>
            <a:xfrm>
              <a:off x="3032919" y="2847863"/>
              <a:ext cx="4722816" cy="389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2670" tIns="42670" rIns="42670" bIns="42670" numCol="1" anchor="t">
              <a:spAutoFit/>
            </a:bodyPr>
            <a:lstStyle/>
            <a:p>
              <a:pPr marL="0" marR="0" lvl="0" indent="0" defTabSz="914400" eaLnBrk="1" fontAlgn="auto" latinLnBrk="0" hangingPunct="1">
                <a:lnSpc>
                  <a:spcPct val="100000"/>
                </a:lnSpc>
                <a:spcBef>
                  <a:spcPts val="0"/>
                </a:spcBef>
                <a:spcAft>
                  <a:spcPts val="0"/>
                </a:spcAft>
                <a:buClrTx/>
                <a:buSzTx/>
                <a:buFontTx/>
                <a:buNone/>
                <a:tabLst/>
                <a:defRPr>
                  <a:latin typeface="Arial Narrow"/>
                  <a:ea typeface="Arial Narrow"/>
                  <a:cs typeface="Arial Narrow"/>
                  <a:sym typeface="Arial Narrow"/>
                </a:defRPr>
              </a:pPr>
              <a:r>
                <a:rPr kumimoji="0" sz="1689" b="0" i="0" u="none" strike="noStrike" kern="0" cap="none" spc="0" normalizeH="0" baseline="0" noProof="0">
                  <a:ln>
                    <a:noFill/>
                  </a:ln>
                  <a:solidFill>
                    <a:prstClr val="black"/>
                  </a:solidFill>
                  <a:effectLst/>
                  <a:uLnTx/>
                  <a:uFillTx/>
                  <a:latin typeface="Arial Narrow"/>
                  <a:ea typeface="Arial Narrow"/>
                  <a:cs typeface="Arial Narrow"/>
                  <a:sym typeface="Arial Narrow"/>
                </a:rPr>
                <a:t> Cobranzas y recuperaciones</a:t>
              </a:r>
            </a:p>
          </p:txBody>
        </p:sp>
        <p:sp>
          <p:nvSpPr>
            <p:cNvPr id="63" name="Shape 495"/>
            <p:cNvSpPr/>
            <p:nvPr/>
          </p:nvSpPr>
          <p:spPr>
            <a:xfrm>
              <a:off x="3059111" y="3544887"/>
              <a:ext cx="4722816" cy="389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2670" tIns="42670" rIns="42670" bIns="42670" numCol="1" anchor="t">
              <a:spAutoFit/>
            </a:bodyPr>
            <a:lstStyle/>
            <a:p>
              <a:pPr marL="0" marR="0" lvl="0" indent="0" defTabSz="914400" eaLnBrk="1" fontAlgn="auto" latinLnBrk="0" hangingPunct="1">
                <a:lnSpc>
                  <a:spcPct val="100000"/>
                </a:lnSpc>
                <a:spcBef>
                  <a:spcPts val="0"/>
                </a:spcBef>
                <a:spcAft>
                  <a:spcPts val="0"/>
                </a:spcAft>
                <a:buClrTx/>
                <a:buSzTx/>
                <a:buFontTx/>
                <a:buNone/>
                <a:tabLst/>
                <a:defRPr>
                  <a:latin typeface="Arial Narrow"/>
                  <a:ea typeface="Arial Narrow"/>
                  <a:cs typeface="Arial Narrow"/>
                  <a:sym typeface="Arial Narrow"/>
                </a:defRPr>
              </a:pPr>
              <a:r>
                <a:rPr kumimoji="0" sz="1689" b="0" i="0" u="none" strike="noStrike" kern="0" cap="none" spc="0" normalizeH="0" baseline="0" noProof="0">
                  <a:ln>
                    <a:noFill/>
                  </a:ln>
                  <a:solidFill>
                    <a:prstClr val="black"/>
                  </a:solidFill>
                  <a:effectLst/>
                  <a:uLnTx/>
                  <a:uFillTx/>
                  <a:latin typeface="Arial Narrow"/>
                  <a:ea typeface="Arial Narrow"/>
                  <a:cs typeface="Arial Narrow"/>
                  <a:sym typeface="Arial Narrow"/>
                </a:rPr>
                <a:t> Servicios. Honorario fijo + Comisión de éxito</a:t>
              </a:r>
            </a:p>
          </p:txBody>
        </p:sp>
      </p:grpSp>
      <p:sp>
        <p:nvSpPr>
          <p:cNvPr id="78" name="Shape 497"/>
          <p:cNvSpPr/>
          <p:nvPr/>
        </p:nvSpPr>
        <p:spPr>
          <a:xfrm>
            <a:off x="5174954" y="3368483"/>
            <a:ext cx="4723674" cy="613128"/>
          </a:xfrm>
          <a:prstGeom prst="rect">
            <a:avLst/>
          </a:prstGeom>
          <a:ln w="12700">
            <a:miter lim="400000"/>
          </a:ln>
          <a:extLst>
            <a:ext uri="{C572A759-6A51-4108-AA02-DFA0A04FC94B}">
              <ma14:wrappingTextBoxFlag xmlns:ma14="http://schemas.microsoft.com/office/mac/drawingml/2011/main" xmlns="" val="1"/>
            </a:ext>
          </a:extLst>
        </p:spPr>
        <p:txBody>
          <a:bodyPr wrap="square" lIns="37925" tIns="37925" rIns="37925" bIns="37925">
            <a:spAutoFit/>
          </a:bodyPr>
          <a:lstStyle/>
          <a:p>
            <a:pPr>
              <a:defRPr>
                <a:latin typeface="Arial Narrow"/>
                <a:ea typeface="Arial Narrow"/>
                <a:cs typeface="Arial Narrow"/>
                <a:sym typeface="Arial Narrow"/>
              </a:defRPr>
            </a:pPr>
            <a:r>
              <a:rPr sz="1689" dirty="0">
                <a:solidFill>
                  <a:prstClr val="black"/>
                </a:solidFill>
                <a:latin typeface="Arial Narrow"/>
                <a:ea typeface="Arial Narrow"/>
                <a:cs typeface="Arial Narrow"/>
                <a:sym typeface="Arial Narrow"/>
              </a:rPr>
              <a:t> </a:t>
            </a:r>
            <a:r>
              <a:rPr sz="1689" dirty="0" err="1">
                <a:solidFill>
                  <a:prstClr val="black"/>
                </a:solidFill>
                <a:latin typeface="Arial Narrow"/>
                <a:ea typeface="Arial Narrow"/>
                <a:cs typeface="Arial Narrow"/>
                <a:sym typeface="Arial Narrow"/>
              </a:rPr>
              <a:t>Magnitud</a:t>
            </a:r>
            <a:r>
              <a:rPr sz="1689" dirty="0">
                <a:solidFill>
                  <a:prstClr val="black"/>
                </a:solidFill>
                <a:latin typeface="Arial Narrow"/>
                <a:ea typeface="Arial Narrow"/>
                <a:cs typeface="Arial Narrow"/>
                <a:sym typeface="Arial Narrow"/>
              </a:rPr>
              <a:t> y </a:t>
            </a:r>
            <a:r>
              <a:rPr sz="1689" dirty="0" err="1">
                <a:solidFill>
                  <a:prstClr val="black"/>
                </a:solidFill>
                <a:latin typeface="Arial Narrow"/>
                <a:ea typeface="Arial Narrow"/>
                <a:cs typeface="Arial Narrow"/>
                <a:sym typeface="Arial Narrow"/>
              </a:rPr>
              <a:t>cantidad</a:t>
            </a:r>
            <a:r>
              <a:rPr sz="1689" dirty="0">
                <a:solidFill>
                  <a:prstClr val="black"/>
                </a:solidFill>
                <a:latin typeface="Arial Narrow"/>
                <a:ea typeface="Arial Narrow"/>
                <a:cs typeface="Arial Narrow"/>
                <a:sym typeface="Arial Narrow"/>
              </a:rPr>
              <a:t> no </a:t>
            </a:r>
            <a:r>
              <a:rPr sz="1689" dirty="0" err="1">
                <a:solidFill>
                  <a:prstClr val="black"/>
                </a:solidFill>
                <a:latin typeface="Arial Narrow"/>
                <a:ea typeface="Arial Narrow"/>
                <a:cs typeface="Arial Narrow"/>
                <a:sym typeface="Arial Narrow"/>
              </a:rPr>
              <a:t>definida</a:t>
            </a:r>
            <a:r>
              <a:rPr sz="1689" dirty="0">
                <a:solidFill>
                  <a:prstClr val="black"/>
                </a:solidFill>
                <a:latin typeface="Arial Narrow"/>
                <a:ea typeface="Arial Narrow"/>
                <a:cs typeface="Arial Narrow"/>
                <a:sym typeface="Arial Narrow"/>
              </a:rPr>
              <a:t> + </a:t>
            </a:r>
            <a:r>
              <a:rPr sz="1689" dirty="0" err="1">
                <a:solidFill>
                  <a:prstClr val="black"/>
                </a:solidFill>
                <a:latin typeface="Arial Narrow"/>
                <a:ea typeface="Arial Narrow"/>
                <a:cs typeface="Arial Narrow"/>
                <a:sym typeface="Arial Narrow"/>
              </a:rPr>
              <a:t>definida</a:t>
            </a:r>
            <a:r>
              <a:rPr sz="1689" dirty="0">
                <a:solidFill>
                  <a:prstClr val="black"/>
                </a:solidFill>
                <a:latin typeface="Arial Narrow"/>
                <a:ea typeface="Arial Narrow"/>
                <a:cs typeface="Arial Narrow"/>
                <a:sym typeface="Arial Narrow"/>
              </a:rPr>
              <a:t> (</a:t>
            </a:r>
            <a:r>
              <a:rPr lang="es-PE" sz="1689" dirty="0">
                <a:solidFill>
                  <a:prstClr val="black"/>
                </a:solidFill>
                <a:latin typeface="Arial Narrow"/>
                <a:ea typeface="Arial Narrow"/>
                <a:cs typeface="Arial Narrow"/>
                <a:sym typeface="Arial Narrow"/>
              </a:rPr>
              <a:t>Servicios en general, consultoría</a:t>
            </a:r>
            <a:r>
              <a:rPr sz="1689" dirty="0">
                <a:solidFill>
                  <a:prstClr val="black"/>
                </a:solidFill>
                <a:latin typeface="Arial Narrow"/>
                <a:ea typeface="Arial Narrow"/>
                <a:cs typeface="Arial Narrow"/>
                <a:sym typeface="Arial Narrow"/>
              </a:rPr>
              <a:t> y </a:t>
            </a:r>
            <a:r>
              <a:rPr lang="es-PE" sz="1689" dirty="0">
                <a:solidFill>
                  <a:prstClr val="black"/>
                </a:solidFill>
                <a:latin typeface="Arial Narrow"/>
                <a:ea typeface="Arial Narrow"/>
                <a:cs typeface="Arial Narrow"/>
                <a:sym typeface="Arial Narrow"/>
              </a:rPr>
              <a:t>obras</a:t>
            </a:r>
            <a:r>
              <a:rPr sz="1689" dirty="0">
                <a:solidFill>
                  <a:prstClr val="black"/>
                </a:solidFill>
                <a:latin typeface="Arial Narrow"/>
                <a:ea typeface="Arial Narrow"/>
                <a:cs typeface="Arial Narrow"/>
                <a:sym typeface="Arial Narrow"/>
              </a:rPr>
              <a:t>)</a:t>
            </a:r>
          </a:p>
        </p:txBody>
      </p:sp>
    </p:spTree>
    <p:extLst>
      <p:ext uri="{BB962C8B-B14F-4D97-AF65-F5344CB8AC3E}">
        <p14:creationId xmlns:p14="http://schemas.microsoft.com/office/powerpoint/2010/main" val="8468816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p:nvPr/>
        </p:nvSpPr>
        <p:spPr>
          <a:xfrm>
            <a:off x="2164384" y="950824"/>
            <a:ext cx="7684368" cy="330240"/>
          </a:xfrm>
          <a:prstGeom prst="rect">
            <a:avLst/>
          </a:prstGeom>
          <a:ln w="76200">
            <a:noFill/>
          </a:ln>
          <a:extLst>
            <a:ext uri="{C572A759-6A51-4108-AA02-DFA0A04FC94B}">
              <ma14:wrappingTextBoxFlag xmlns:ma14="http://schemas.microsoft.com/office/mac/drawingml/2011/main" xmlns="" val="1"/>
            </a:ext>
          </a:extLst>
        </p:spPr>
        <p:txBody>
          <a:bodyPr lIns="37925" tIns="37925" rIns="37925" bIns="37925" anchor="ctr">
            <a:noAutofit/>
          </a:bodyPr>
          <a:lstStyle>
            <a:lvl1pPr algn="ctr" defTabSz="804672">
              <a:defRPr sz="3000" cap="all">
                <a:solidFill>
                  <a:srgbClr val="6B7D72"/>
                </a:solidFill>
                <a:latin typeface="Book Antiqua"/>
                <a:ea typeface="Book Antiqua"/>
                <a:cs typeface="Book Antiqua"/>
                <a:sym typeface="Book Antiqua"/>
              </a:defRPr>
            </a:lvl1pPr>
          </a:lstStyle>
          <a:p>
            <a:r>
              <a:rPr lang="es-PE" sz="4000" b="1" dirty="0" err="1">
                <a:solidFill>
                  <a:srgbClr val="FF9900"/>
                </a:solidFill>
                <a:latin typeface="Calibri"/>
                <a:ea typeface="Calibri"/>
                <a:cs typeface="Calibri"/>
              </a:rPr>
              <a:t>MODALIDADes</a:t>
            </a:r>
            <a:r>
              <a:rPr sz="4000" b="1" dirty="0">
                <a:solidFill>
                  <a:srgbClr val="FF9900"/>
                </a:solidFill>
                <a:latin typeface="Calibri"/>
                <a:ea typeface="Calibri"/>
                <a:cs typeface="Calibri"/>
              </a:rPr>
              <a:t> de </a:t>
            </a:r>
            <a:r>
              <a:rPr sz="4000" b="1" dirty="0" err="1">
                <a:solidFill>
                  <a:srgbClr val="FF9900"/>
                </a:solidFill>
                <a:latin typeface="Calibri"/>
                <a:ea typeface="Calibri"/>
                <a:cs typeface="Calibri"/>
              </a:rPr>
              <a:t>Contratación</a:t>
            </a:r>
            <a:endParaRPr sz="4000" b="1" dirty="0">
              <a:solidFill>
                <a:srgbClr val="FF9900"/>
              </a:solidFill>
              <a:latin typeface="Calibri"/>
              <a:ea typeface="Calibri"/>
              <a:cs typeface="Calibri"/>
            </a:endParaRPr>
          </a:p>
        </p:txBody>
      </p:sp>
      <p:pic>
        <p:nvPicPr>
          <p:cNvPr id="2" name="Imagen 1"/>
          <p:cNvPicPr>
            <a:picLocks noChangeAspect="1"/>
          </p:cNvPicPr>
          <p:nvPr/>
        </p:nvPicPr>
        <p:blipFill>
          <a:blip r:embed="rId2"/>
          <a:stretch>
            <a:fillRect/>
          </a:stretch>
        </p:blipFill>
        <p:spPr>
          <a:xfrm>
            <a:off x="761875" y="1281064"/>
            <a:ext cx="1335129" cy="2343513"/>
          </a:xfrm>
          <a:prstGeom prst="rect">
            <a:avLst/>
          </a:prstGeom>
        </p:spPr>
      </p:pic>
      <p:sp>
        <p:nvSpPr>
          <p:cNvPr id="20" name="Rectángulo redondeado 19"/>
          <p:cNvSpPr/>
          <p:nvPr/>
        </p:nvSpPr>
        <p:spPr>
          <a:xfrm>
            <a:off x="7632124" y="2385933"/>
            <a:ext cx="1746250" cy="8955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77402" tIns="38701" rIns="77402" bIns="38701" rtlCol="0" anchor="ctr"/>
          <a:lstStyle/>
          <a:p>
            <a:pPr algn="ctr" defTabSz="387027"/>
            <a:r>
              <a:rPr lang="es-PE" b="1" dirty="0">
                <a:solidFill>
                  <a:prstClr val="white"/>
                </a:solidFill>
                <a:latin typeface="Calibri" pitchFamily="34" charset="0"/>
              </a:rPr>
              <a:t>CONCURSO OFERTA</a:t>
            </a:r>
          </a:p>
        </p:txBody>
      </p:sp>
      <p:sp>
        <p:nvSpPr>
          <p:cNvPr id="21" name="Rectángulo redondeado 20"/>
          <p:cNvSpPr/>
          <p:nvPr/>
        </p:nvSpPr>
        <p:spPr>
          <a:xfrm>
            <a:off x="3369220" y="2385933"/>
            <a:ext cx="1803401" cy="8955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77402" tIns="38701" rIns="77402" bIns="38701" rtlCol="0" anchor="ctr"/>
          <a:lstStyle/>
          <a:p>
            <a:pPr algn="ctr" defTabSz="387027"/>
            <a:r>
              <a:rPr lang="es-PE" b="1" dirty="0">
                <a:solidFill>
                  <a:prstClr val="white"/>
                </a:solidFill>
                <a:latin typeface="Calibri" pitchFamily="34" charset="0"/>
              </a:rPr>
              <a:t>LLAVE EN MANO</a:t>
            </a:r>
            <a:endParaRPr lang="es-PE" sz="1400" b="1" dirty="0">
              <a:solidFill>
                <a:prstClr val="white"/>
              </a:solidFill>
              <a:latin typeface="Calibri" pitchFamily="34" charset="0"/>
            </a:endParaRPr>
          </a:p>
        </p:txBody>
      </p:sp>
      <p:sp>
        <p:nvSpPr>
          <p:cNvPr id="22" name="Rectangle: Rounded Corners 2">
            <a:extLst>
              <a:ext uri="{FF2B5EF4-FFF2-40B4-BE49-F238E27FC236}">
                <a16:creationId xmlns:a16="http://schemas.microsoft.com/office/drawing/2014/main" id="{50B246C4-4FF7-498F-B450-D37433932079}"/>
              </a:ext>
            </a:extLst>
          </p:cNvPr>
          <p:cNvSpPr/>
          <p:nvPr/>
        </p:nvSpPr>
        <p:spPr>
          <a:xfrm>
            <a:off x="2225003" y="3947597"/>
            <a:ext cx="1197020" cy="431894"/>
          </a:xfrm>
          <a:prstGeom prst="roundRect">
            <a:avLst>
              <a:gd name="adj" fmla="val 10059"/>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5387" tIns="22700" rIns="45387" bIns="22700" rtlCol="0" anchor="ctr"/>
          <a:lstStyle/>
          <a:p>
            <a:pPr algn="ctr"/>
            <a:r>
              <a:rPr lang="en-US" b="1" dirty="0">
                <a:solidFill>
                  <a:srgbClr val="FF0000"/>
                </a:solidFill>
              </a:rPr>
              <a:t>BIENES</a:t>
            </a:r>
            <a:endParaRPr lang="en-US" sz="1100" b="1" dirty="0">
              <a:solidFill>
                <a:srgbClr val="FF0000"/>
              </a:solidFill>
            </a:endParaRPr>
          </a:p>
        </p:txBody>
      </p:sp>
      <p:sp>
        <p:nvSpPr>
          <p:cNvPr id="23" name="Rectangle: Rounded Corners 2">
            <a:extLst>
              <a:ext uri="{FF2B5EF4-FFF2-40B4-BE49-F238E27FC236}">
                <a16:creationId xmlns:a16="http://schemas.microsoft.com/office/drawing/2014/main" id="{50B246C4-4FF7-498F-B450-D37433932079}"/>
              </a:ext>
            </a:extLst>
          </p:cNvPr>
          <p:cNvSpPr/>
          <p:nvPr/>
        </p:nvSpPr>
        <p:spPr>
          <a:xfrm>
            <a:off x="4828348" y="3947597"/>
            <a:ext cx="1197020" cy="431894"/>
          </a:xfrm>
          <a:prstGeom prst="roundRect">
            <a:avLst>
              <a:gd name="adj" fmla="val 10059"/>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5387" tIns="22700" rIns="45387" bIns="22700" rtlCol="0" anchor="ctr"/>
          <a:lstStyle/>
          <a:p>
            <a:pPr algn="ctr"/>
            <a:r>
              <a:rPr lang="en-US" b="1" dirty="0">
                <a:solidFill>
                  <a:srgbClr val="FF0000"/>
                </a:solidFill>
              </a:rPr>
              <a:t>OBRAS</a:t>
            </a:r>
            <a:endParaRPr lang="en-US" sz="1100" b="1" dirty="0">
              <a:solidFill>
                <a:srgbClr val="FF0000"/>
              </a:solidFill>
            </a:endParaRPr>
          </a:p>
        </p:txBody>
      </p:sp>
      <p:sp>
        <p:nvSpPr>
          <p:cNvPr id="24" name="Flecha derecha 23"/>
          <p:cNvSpPr/>
          <p:nvPr/>
        </p:nvSpPr>
        <p:spPr>
          <a:xfrm rot="8134506">
            <a:off x="4940907" y="1767452"/>
            <a:ext cx="463430" cy="393318"/>
          </a:xfrm>
          <a:prstGeom prst="rightArrow">
            <a:avLst/>
          </a:prstGeom>
          <a:solidFill>
            <a:schemeClr val="accent2"/>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524">
              <a:solidFill>
                <a:prstClr val="black"/>
              </a:solidFill>
              <a:latin typeface="Calibri" pitchFamily="34" charset="0"/>
            </a:endParaRPr>
          </a:p>
        </p:txBody>
      </p:sp>
      <p:sp>
        <p:nvSpPr>
          <p:cNvPr id="25" name="Flecha derecha 24"/>
          <p:cNvSpPr/>
          <p:nvPr/>
        </p:nvSpPr>
        <p:spPr>
          <a:xfrm rot="2939317">
            <a:off x="7197030" y="1764988"/>
            <a:ext cx="463430" cy="393318"/>
          </a:xfrm>
          <a:prstGeom prst="rightArrow">
            <a:avLst/>
          </a:prstGeom>
          <a:solidFill>
            <a:schemeClr val="accent2"/>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524">
              <a:solidFill>
                <a:prstClr val="black"/>
              </a:solidFill>
              <a:latin typeface="Calibri" pitchFamily="34" charset="0"/>
            </a:endParaRPr>
          </a:p>
        </p:txBody>
      </p:sp>
      <p:sp>
        <p:nvSpPr>
          <p:cNvPr id="26" name="Flecha derecha 25"/>
          <p:cNvSpPr/>
          <p:nvPr/>
        </p:nvSpPr>
        <p:spPr>
          <a:xfrm rot="8134506">
            <a:off x="2947606" y="3366019"/>
            <a:ext cx="463430" cy="393318"/>
          </a:xfrm>
          <a:prstGeom prst="rightArrow">
            <a:avLst/>
          </a:prstGeo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524">
              <a:solidFill>
                <a:prstClr val="black"/>
              </a:solidFill>
              <a:latin typeface="Calibri" pitchFamily="34" charset="0"/>
            </a:endParaRPr>
          </a:p>
        </p:txBody>
      </p:sp>
      <p:sp>
        <p:nvSpPr>
          <p:cNvPr id="27" name="Flecha derecha 26"/>
          <p:cNvSpPr/>
          <p:nvPr/>
        </p:nvSpPr>
        <p:spPr>
          <a:xfrm rot="3015471">
            <a:off x="5115922" y="3355729"/>
            <a:ext cx="463430" cy="393318"/>
          </a:xfrm>
          <a:prstGeom prst="rightArrow">
            <a:avLst/>
          </a:prstGeo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524">
              <a:solidFill>
                <a:prstClr val="black"/>
              </a:solidFill>
              <a:latin typeface="Calibri" pitchFamily="34" charset="0"/>
            </a:endParaRPr>
          </a:p>
        </p:txBody>
      </p:sp>
      <p:sp>
        <p:nvSpPr>
          <p:cNvPr id="28" name="Rectangle: Rounded Corners 2">
            <a:extLst>
              <a:ext uri="{FF2B5EF4-FFF2-40B4-BE49-F238E27FC236}">
                <a16:creationId xmlns:a16="http://schemas.microsoft.com/office/drawing/2014/main" id="{50B246C4-4FF7-498F-B450-D37433932079}"/>
              </a:ext>
            </a:extLst>
          </p:cNvPr>
          <p:cNvSpPr/>
          <p:nvPr/>
        </p:nvSpPr>
        <p:spPr>
          <a:xfrm>
            <a:off x="7906739" y="3917104"/>
            <a:ext cx="1197020" cy="431894"/>
          </a:xfrm>
          <a:prstGeom prst="roundRect">
            <a:avLst>
              <a:gd name="adj" fmla="val 10059"/>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5387" tIns="22700" rIns="45387" bIns="22700" rtlCol="0" anchor="ctr"/>
          <a:lstStyle/>
          <a:p>
            <a:pPr algn="ctr"/>
            <a:r>
              <a:rPr lang="en-US" b="1" dirty="0">
                <a:solidFill>
                  <a:srgbClr val="FF0000"/>
                </a:solidFill>
              </a:rPr>
              <a:t>OBRAS</a:t>
            </a:r>
            <a:endParaRPr lang="en-US" sz="1100" b="1" dirty="0">
              <a:solidFill>
                <a:srgbClr val="FF0000"/>
              </a:solidFill>
            </a:endParaRPr>
          </a:p>
        </p:txBody>
      </p:sp>
      <p:sp>
        <p:nvSpPr>
          <p:cNvPr id="29" name="Flecha derecha 28"/>
          <p:cNvSpPr/>
          <p:nvPr/>
        </p:nvSpPr>
        <p:spPr>
          <a:xfrm rot="5400000">
            <a:off x="8273534" y="3427918"/>
            <a:ext cx="463430" cy="393318"/>
          </a:xfrm>
          <a:prstGeom prst="rightArrow">
            <a:avLst/>
          </a:prstGeo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524">
              <a:solidFill>
                <a:prstClr val="black"/>
              </a:solidFill>
              <a:latin typeface="Calibri" pitchFamily="34" charset="0"/>
            </a:endParaRPr>
          </a:p>
        </p:txBody>
      </p:sp>
      <p:sp>
        <p:nvSpPr>
          <p:cNvPr id="4" name="Rectángulo 3"/>
          <p:cNvSpPr/>
          <p:nvPr/>
        </p:nvSpPr>
        <p:spPr>
          <a:xfrm>
            <a:off x="111282" y="4399853"/>
            <a:ext cx="1472775" cy="584775"/>
          </a:xfrm>
          <a:prstGeom prst="rect">
            <a:avLst/>
          </a:prstGeom>
        </p:spPr>
        <p:txBody>
          <a:bodyPr wrap="none">
            <a:spAutoFit/>
          </a:bodyPr>
          <a:lstStyle/>
          <a:p>
            <a:r>
              <a:rPr lang="es-PE" sz="1600" dirty="0"/>
              <a:t>El postor oferta</a:t>
            </a:r>
          </a:p>
          <a:p>
            <a:r>
              <a:rPr lang="es-PE" sz="1600" dirty="0"/>
              <a:t>en conjunto:</a:t>
            </a:r>
          </a:p>
        </p:txBody>
      </p:sp>
      <p:sp>
        <p:nvSpPr>
          <p:cNvPr id="5" name="Rectángulo 4"/>
          <p:cNvSpPr/>
          <p:nvPr/>
        </p:nvSpPr>
        <p:spPr>
          <a:xfrm>
            <a:off x="1480535" y="4688043"/>
            <a:ext cx="2790385" cy="830997"/>
          </a:xfrm>
          <a:prstGeom prst="rect">
            <a:avLst/>
          </a:prstGeom>
        </p:spPr>
        <p:txBody>
          <a:bodyPr wrap="square">
            <a:spAutoFit/>
          </a:bodyPr>
          <a:lstStyle/>
          <a:p>
            <a:pPr marL="285750" indent="-285750" algn="just">
              <a:buFontTx/>
              <a:buChar char="-"/>
            </a:pPr>
            <a:r>
              <a:rPr lang="es-PE" sz="1600" dirty="0"/>
              <a:t>Bienes.</a:t>
            </a:r>
          </a:p>
          <a:p>
            <a:pPr marL="285750" indent="-285750" algn="just">
              <a:buFontTx/>
              <a:buChar char="-"/>
            </a:pPr>
            <a:r>
              <a:rPr lang="es-PE" sz="1600" dirty="0"/>
              <a:t>Instalación </a:t>
            </a:r>
          </a:p>
          <a:p>
            <a:pPr marL="285750" indent="-285750" algn="just">
              <a:buFontTx/>
              <a:buChar char="-"/>
            </a:pPr>
            <a:r>
              <a:rPr lang="es-PE" sz="1600" dirty="0"/>
              <a:t>Puesta en funcionamiento. </a:t>
            </a:r>
          </a:p>
        </p:txBody>
      </p:sp>
      <p:pic>
        <p:nvPicPr>
          <p:cNvPr id="32" name="Imagen 31"/>
          <p:cNvPicPr>
            <a:picLocks noChangeAspect="1"/>
          </p:cNvPicPr>
          <p:nvPr/>
        </p:nvPicPr>
        <p:blipFill>
          <a:blip r:embed="rId3"/>
          <a:stretch>
            <a:fillRect/>
          </a:stretch>
        </p:blipFill>
        <p:spPr>
          <a:xfrm>
            <a:off x="9916132" y="1578575"/>
            <a:ext cx="1818668" cy="2046002"/>
          </a:xfrm>
          <a:prstGeom prst="rect">
            <a:avLst/>
          </a:prstGeom>
        </p:spPr>
      </p:pic>
      <p:sp>
        <p:nvSpPr>
          <p:cNvPr id="6" name="Rectángulo 5"/>
          <p:cNvSpPr/>
          <p:nvPr/>
        </p:nvSpPr>
        <p:spPr>
          <a:xfrm>
            <a:off x="4157932" y="4678740"/>
            <a:ext cx="3620241" cy="1569660"/>
          </a:xfrm>
          <a:prstGeom prst="rect">
            <a:avLst/>
          </a:prstGeom>
        </p:spPr>
        <p:txBody>
          <a:bodyPr wrap="square">
            <a:spAutoFit/>
          </a:bodyPr>
          <a:lstStyle/>
          <a:p>
            <a:pPr marL="285750" indent="-285750" algn="just">
              <a:buFontTx/>
              <a:buChar char="-"/>
            </a:pPr>
            <a:r>
              <a:rPr lang="es-PE" sz="1600" dirty="0"/>
              <a:t>Construcción.</a:t>
            </a:r>
          </a:p>
          <a:p>
            <a:pPr marL="285750" indent="-285750" algn="just">
              <a:buFontTx/>
              <a:buChar char="-"/>
            </a:pPr>
            <a:r>
              <a:rPr lang="es-PE" sz="1600" dirty="0"/>
              <a:t>Equipamiento.</a:t>
            </a:r>
          </a:p>
          <a:p>
            <a:pPr marL="285750" indent="-285750" algn="just">
              <a:buFontTx/>
              <a:buChar char="-"/>
            </a:pPr>
            <a:r>
              <a:rPr lang="es-PE" sz="1600" dirty="0"/>
              <a:t>Montaje hasta la puesta en servicio.</a:t>
            </a:r>
          </a:p>
          <a:p>
            <a:pPr marL="285750" indent="-285750" algn="just">
              <a:buFontTx/>
              <a:buChar char="-"/>
            </a:pPr>
            <a:r>
              <a:rPr lang="es-PE" sz="1600" dirty="0"/>
              <a:t>Elaboración del expediente técnico*</a:t>
            </a:r>
          </a:p>
          <a:p>
            <a:pPr marL="285750" indent="-285750" algn="just">
              <a:buFontTx/>
              <a:buChar char="-"/>
            </a:pPr>
            <a:r>
              <a:rPr lang="es-PE" sz="1600" dirty="0"/>
              <a:t>Operación asistida de la obra*</a:t>
            </a:r>
          </a:p>
          <a:p>
            <a:pPr algn="just"/>
            <a:r>
              <a:rPr lang="es-PE" sz="1600" dirty="0"/>
              <a:t>(*) De ser el caso. </a:t>
            </a:r>
          </a:p>
        </p:txBody>
      </p:sp>
      <p:sp>
        <p:nvSpPr>
          <p:cNvPr id="7" name="Rectángulo 6"/>
          <p:cNvSpPr/>
          <p:nvPr/>
        </p:nvSpPr>
        <p:spPr>
          <a:xfrm>
            <a:off x="7776669" y="4542212"/>
            <a:ext cx="3429850" cy="584775"/>
          </a:xfrm>
          <a:prstGeom prst="rect">
            <a:avLst/>
          </a:prstGeom>
        </p:spPr>
        <p:txBody>
          <a:bodyPr wrap="none">
            <a:spAutoFit/>
          </a:bodyPr>
          <a:lstStyle/>
          <a:p>
            <a:pPr marL="285750" indent="-285750">
              <a:buFontTx/>
              <a:buChar char="-"/>
            </a:pPr>
            <a:r>
              <a:rPr lang="es-PE" sz="1600" dirty="0"/>
              <a:t>Elaboración del expediente técnico.</a:t>
            </a:r>
          </a:p>
          <a:p>
            <a:pPr marL="285750" indent="-285750">
              <a:buFontTx/>
              <a:buChar char="-"/>
            </a:pPr>
            <a:r>
              <a:rPr lang="es-PE" sz="1600" dirty="0"/>
              <a:t>Ejecución de la obra.</a:t>
            </a:r>
          </a:p>
        </p:txBody>
      </p:sp>
    </p:spTree>
    <p:extLst>
      <p:ext uri="{BB962C8B-B14F-4D97-AF65-F5344CB8AC3E}">
        <p14:creationId xmlns:p14="http://schemas.microsoft.com/office/powerpoint/2010/main" val="28679035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p:nvPr/>
        </p:nvSpPr>
        <p:spPr>
          <a:xfrm>
            <a:off x="1790318" y="497468"/>
            <a:ext cx="9860941" cy="330240"/>
          </a:xfrm>
          <a:prstGeom prst="rect">
            <a:avLst/>
          </a:prstGeom>
          <a:ln w="76200">
            <a:noFill/>
          </a:ln>
          <a:extLst>
            <a:ext uri="{C572A759-6A51-4108-AA02-DFA0A04FC94B}">
              <ma14:wrappingTextBoxFlag xmlns:ma14="http://schemas.microsoft.com/office/mac/drawingml/2011/main" xmlns="" val="1"/>
            </a:ext>
          </a:extLst>
        </p:spPr>
        <p:txBody>
          <a:bodyPr lIns="37925" tIns="37925" rIns="37925" bIns="37925" anchor="ctr">
            <a:noAutofit/>
          </a:bodyPr>
          <a:lstStyle>
            <a:lvl1pPr algn="ctr" defTabSz="804672">
              <a:defRPr sz="3000" cap="all">
                <a:solidFill>
                  <a:srgbClr val="6B7D72"/>
                </a:solidFill>
                <a:latin typeface="Book Antiqua"/>
                <a:ea typeface="Book Antiqua"/>
                <a:cs typeface="Book Antiqua"/>
                <a:sym typeface="Book Antiqua"/>
              </a:defRPr>
            </a:lvl1pPr>
          </a:lstStyle>
          <a:p>
            <a:pPr marL="406134" lvl="1" algn="ctr" defTabSz="812269"/>
            <a:r>
              <a:rPr lang="en-US" altLang="ja-JP" sz="3200" b="1" cap="all" dirty="0" err="1">
                <a:latin typeface="Calibri"/>
                <a:ea typeface="Calibri"/>
                <a:cs typeface="Calibri"/>
                <a:sym typeface="Book Antiqua"/>
              </a:rPr>
              <a:t>Ejecución</a:t>
            </a:r>
            <a:r>
              <a:rPr lang="en-US" altLang="ja-JP" sz="3200" b="1" cap="all" dirty="0">
                <a:latin typeface="Calibri"/>
                <a:ea typeface="Calibri"/>
                <a:cs typeface="Calibri"/>
                <a:sym typeface="Book Antiqua"/>
              </a:rPr>
              <a:t> de </a:t>
            </a:r>
            <a:r>
              <a:rPr lang="en-US" altLang="ja-JP" sz="3200" b="1" cap="all" dirty="0" err="1">
                <a:solidFill>
                  <a:srgbClr val="FF0000"/>
                </a:solidFill>
                <a:latin typeface="Calibri"/>
                <a:ea typeface="Calibri"/>
                <a:cs typeface="Calibri"/>
                <a:sym typeface="Book Antiqua"/>
              </a:rPr>
              <a:t>obras</a:t>
            </a:r>
            <a:r>
              <a:rPr lang="en-US" altLang="ja-JP" sz="3200" b="1" cap="all" dirty="0">
                <a:latin typeface="Calibri"/>
                <a:ea typeface="Calibri"/>
                <a:cs typeface="Calibri"/>
                <a:sym typeface="Book Antiqua"/>
              </a:rPr>
              <a:t> </a:t>
            </a:r>
            <a:r>
              <a:rPr lang="en-US" altLang="ja-JP" sz="3200" b="1" cap="all" dirty="0" err="1">
                <a:latin typeface="Calibri"/>
                <a:ea typeface="Calibri"/>
                <a:cs typeface="Calibri"/>
                <a:sym typeface="Book Antiqua"/>
              </a:rPr>
              <a:t>que</a:t>
            </a:r>
            <a:r>
              <a:rPr lang="en-US" altLang="ja-JP" sz="3200" b="1" cap="all" dirty="0">
                <a:latin typeface="Calibri"/>
                <a:ea typeface="Calibri"/>
                <a:cs typeface="Calibri"/>
                <a:sym typeface="Book Antiqua"/>
              </a:rPr>
              <a:t> </a:t>
            </a:r>
            <a:r>
              <a:rPr lang="en-US" altLang="ja-JP" sz="3200" b="1" cap="all" dirty="0" err="1">
                <a:latin typeface="Calibri"/>
                <a:ea typeface="Calibri"/>
                <a:cs typeface="Calibri"/>
                <a:sym typeface="Book Antiqua"/>
              </a:rPr>
              <a:t>incluye</a:t>
            </a:r>
            <a:r>
              <a:rPr lang="en-US" altLang="ja-JP" sz="3200" b="1" cap="all" dirty="0">
                <a:latin typeface="Calibri"/>
                <a:ea typeface="Calibri"/>
                <a:cs typeface="Calibri"/>
                <a:sym typeface="Book Antiqua"/>
              </a:rPr>
              <a:t> </a:t>
            </a:r>
            <a:r>
              <a:rPr lang="en-US" altLang="ja-JP" sz="3200" b="1" cap="all" dirty="0" err="1">
                <a:latin typeface="Calibri"/>
                <a:ea typeface="Calibri"/>
                <a:cs typeface="Calibri"/>
                <a:sym typeface="Book Antiqua"/>
              </a:rPr>
              <a:t>diseño</a:t>
            </a:r>
            <a:r>
              <a:rPr lang="en-US" altLang="ja-JP" sz="3200" b="1" cap="all" dirty="0">
                <a:latin typeface="Calibri"/>
                <a:ea typeface="Calibri"/>
                <a:cs typeface="Calibri"/>
                <a:sym typeface="Book Antiqua"/>
              </a:rPr>
              <a:t> y </a:t>
            </a:r>
            <a:r>
              <a:rPr lang="en-US" altLang="ja-JP" sz="3200" b="1" cap="all" dirty="0" err="1">
                <a:latin typeface="Calibri"/>
                <a:ea typeface="Calibri"/>
                <a:cs typeface="Calibri"/>
                <a:sym typeface="Book Antiqua"/>
              </a:rPr>
              <a:t>construcción</a:t>
            </a:r>
            <a:endParaRPr lang="ja-JP" altLang="en-US" sz="3200" b="1" cap="all" dirty="0">
              <a:latin typeface="Calibri"/>
              <a:ea typeface="Calibri"/>
              <a:cs typeface="Calibri"/>
              <a:sym typeface="Book Antiqua"/>
            </a:endParaRPr>
          </a:p>
        </p:txBody>
      </p:sp>
      <p:sp>
        <p:nvSpPr>
          <p:cNvPr id="21" name="Rectángulo redondeado 20"/>
          <p:cNvSpPr/>
          <p:nvPr/>
        </p:nvSpPr>
        <p:spPr>
          <a:xfrm>
            <a:off x="2133600" y="1496943"/>
            <a:ext cx="2211608" cy="895586"/>
          </a:xfrm>
          <a:prstGeom prst="roundRect">
            <a:avLst/>
          </a:prstGeom>
        </p:spPr>
        <p:style>
          <a:lnRef idx="3">
            <a:schemeClr val="lt1"/>
          </a:lnRef>
          <a:fillRef idx="1">
            <a:schemeClr val="accent3"/>
          </a:fillRef>
          <a:effectRef idx="1">
            <a:schemeClr val="accent3"/>
          </a:effectRef>
          <a:fontRef idx="minor">
            <a:schemeClr val="lt1"/>
          </a:fontRef>
        </p:style>
        <p:txBody>
          <a:bodyPr lIns="77402" tIns="38701" rIns="77402" bIns="38701" rtlCol="0" anchor="ctr"/>
          <a:lstStyle/>
          <a:p>
            <a:pPr algn="ctr" defTabSz="387027"/>
            <a:r>
              <a:rPr lang="es-PE" b="1" dirty="0">
                <a:solidFill>
                  <a:prstClr val="white"/>
                </a:solidFill>
                <a:latin typeface="Calibri" pitchFamily="34" charset="0"/>
              </a:rPr>
              <a:t>EXPEDIENTE TÉCNICO DE OBRA</a:t>
            </a:r>
          </a:p>
          <a:p>
            <a:pPr algn="ctr" defTabSz="387027"/>
            <a:r>
              <a:rPr lang="es-PE" b="1" dirty="0">
                <a:solidFill>
                  <a:prstClr val="white"/>
                </a:solidFill>
                <a:latin typeface="Calibri" pitchFamily="34" charset="0"/>
              </a:rPr>
              <a:t>(Diseño)</a:t>
            </a:r>
          </a:p>
        </p:txBody>
      </p:sp>
      <p:sp>
        <p:nvSpPr>
          <p:cNvPr id="22" name="Rectangle: Rounded Corners 2">
            <a:extLst>
              <a:ext uri="{FF2B5EF4-FFF2-40B4-BE49-F238E27FC236}">
                <a16:creationId xmlns:a16="http://schemas.microsoft.com/office/drawing/2014/main" id="{50B246C4-4FF7-498F-B450-D37433932079}"/>
              </a:ext>
            </a:extLst>
          </p:cNvPr>
          <p:cNvSpPr/>
          <p:nvPr/>
        </p:nvSpPr>
        <p:spPr>
          <a:xfrm>
            <a:off x="1273411" y="4627223"/>
            <a:ext cx="2745375" cy="594616"/>
          </a:xfrm>
          <a:prstGeom prst="roundRect">
            <a:avLst>
              <a:gd name="adj" fmla="val 10059"/>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5387" tIns="22700" rIns="45387" bIns="22700" rtlCol="0" anchor="ctr"/>
          <a:lstStyle/>
          <a:p>
            <a:pPr algn="ctr"/>
            <a:r>
              <a:rPr kumimoji="1" lang="es-PE" altLang="es-PE" dirty="0">
                <a:solidFill>
                  <a:srgbClr val="1C1C1C"/>
                </a:solidFill>
                <a:cs typeface="Arial" panose="020B0604020202020204" pitchFamily="34" charset="0"/>
              </a:rPr>
              <a:t>Obra por </a:t>
            </a:r>
            <a:r>
              <a:rPr kumimoji="1" lang="es-PE" altLang="es-PE" dirty="0">
                <a:solidFill>
                  <a:srgbClr val="FD497C">
                    <a:lumMod val="50000"/>
                  </a:srgbClr>
                </a:solidFill>
                <a:cs typeface="Arial" panose="020B0604020202020204" pitchFamily="34" charset="0"/>
              </a:rPr>
              <a:t>llave en mano</a:t>
            </a:r>
            <a:r>
              <a:rPr kumimoji="1" lang="es-PE" altLang="es-PE" dirty="0">
                <a:solidFill>
                  <a:srgbClr val="1C1C1C"/>
                </a:solidFill>
                <a:cs typeface="Arial" panose="020B0604020202020204" pitchFamily="34" charset="0"/>
              </a:rPr>
              <a:t> que incluye expediente técnico.</a:t>
            </a:r>
            <a:endParaRPr lang="en-US" sz="1100" b="1" dirty="0">
              <a:solidFill>
                <a:srgbClr val="FF0000"/>
              </a:solidFill>
            </a:endParaRPr>
          </a:p>
        </p:txBody>
      </p:sp>
      <p:sp>
        <p:nvSpPr>
          <p:cNvPr id="7" name="Rectángulo 6"/>
          <p:cNvSpPr/>
          <p:nvPr/>
        </p:nvSpPr>
        <p:spPr>
          <a:xfrm>
            <a:off x="5038798" y="4661118"/>
            <a:ext cx="6467402" cy="1815882"/>
          </a:xfrm>
          <a:prstGeom prst="rect">
            <a:avLst/>
          </a:prstGeom>
        </p:spPr>
        <p:txBody>
          <a:bodyPr wrap="square">
            <a:spAutoFit/>
          </a:bodyPr>
          <a:lstStyle/>
          <a:p>
            <a:pPr marL="285750" indent="-285750">
              <a:buFontTx/>
              <a:buChar char="-"/>
            </a:pPr>
            <a:r>
              <a:rPr lang="es-PE" sz="1600" dirty="0"/>
              <a:t>Se aplica en la ejecución de obras que se convoquen bajo el sistema a </a:t>
            </a:r>
            <a:r>
              <a:rPr lang="es-PE" sz="1600" b="1" u="sng" dirty="0"/>
              <a:t>suma alzada.</a:t>
            </a:r>
          </a:p>
          <a:p>
            <a:pPr marL="285750" indent="-285750">
              <a:buFontTx/>
              <a:buChar char="-"/>
            </a:pPr>
            <a:r>
              <a:rPr lang="es-PE" sz="1600" dirty="0"/>
              <a:t>Siempre que el presupuesto estimado del proyecto o valor referencial corresponda a una </a:t>
            </a:r>
            <a:r>
              <a:rPr lang="es-PE" sz="1600" b="1" u="sng" dirty="0"/>
              <a:t>Licitación Pública</a:t>
            </a:r>
            <a:r>
              <a:rPr lang="es-PE" sz="1600" dirty="0"/>
              <a:t>.</a:t>
            </a:r>
          </a:p>
          <a:p>
            <a:pPr marL="285750" indent="-285750">
              <a:buFontTx/>
              <a:buChar char="-"/>
            </a:pPr>
            <a:r>
              <a:rPr lang="es-PE" sz="1600" dirty="0"/>
              <a:t>Aplicable para </a:t>
            </a:r>
            <a:r>
              <a:rPr lang="es-PE" sz="1600" b="1" u="sng" dirty="0"/>
              <a:t>Ministerios</a:t>
            </a:r>
            <a:r>
              <a:rPr lang="es-PE" sz="1600" dirty="0"/>
              <a:t> y sus organismos públicos, programas y proyectos adscritos, así como a las empresas bajo el ámbito del </a:t>
            </a:r>
            <a:r>
              <a:rPr lang="es-PE" sz="1600" b="1" u="sng" dirty="0"/>
              <a:t>FONAFE</a:t>
            </a:r>
            <a:r>
              <a:rPr lang="es-PE" sz="1600" dirty="0"/>
              <a:t>.</a:t>
            </a:r>
            <a:endParaRPr lang="en-US" sz="1050" dirty="0"/>
          </a:p>
          <a:p>
            <a:pPr marL="285750" indent="-285750">
              <a:buFontTx/>
              <a:buChar char="-"/>
            </a:pPr>
            <a:endParaRPr lang="es-PE" sz="1600" dirty="0"/>
          </a:p>
        </p:txBody>
      </p:sp>
      <p:sp>
        <p:nvSpPr>
          <p:cNvPr id="30" name="Rectángulo redondeado 29"/>
          <p:cNvSpPr/>
          <p:nvPr/>
        </p:nvSpPr>
        <p:spPr>
          <a:xfrm>
            <a:off x="2133600" y="3055814"/>
            <a:ext cx="2211608" cy="895586"/>
          </a:xfrm>
          <a:prstGeom prst="roundRect">
            <a:avLst/>
          </a:prstGeom>
        </p:spPr>
        <p:style>
          <a:lnRef idx="3">
            <a:schemeClr val="lt1"/>
          </a:lnRef>
          <a:fillRef idx="1">
            <a:schemeClr val="accent3"/>
          </a:fillRef>
          <a:effectRef idx="1">
            <a:schemeClr val="accent3"/>
          </a:effectRef>
          <a:fontRef idx="minor">
            <a:schemeClr val="lt1"/>
          </a:fontRef>
        </p:style>
        <p:txBody>
          <a:bodyPr lIns="77402" tIns="38701" rIns="77402" bIns="38701" rtlCol="0" anchor="ctr"/>
          <a:lstStyle/>
          <a:p>
            <a:pPr algn="ctr" defTabSz="387027"/>
            <a:r>
              <a:rPr lang="es-PE" b="1" dirty="0">
                <a:solidFill>
                  <a:prstClr val="white"/>
                </a:solidFill>
                <a:latin typeface="Calibri" pitchFamily="34" charset="0"/>
              </a:rPr>
              <a:t>EJECUCIÓN DE OBRA</a:t>
            </a:r>
          </a:p>
          <a:p>
            <a:pPr algn="ctr" defTabSz="387027"/>
            <a:r>
              <a:rPr lang="es-PE" b="1" dirty="0">
                <a:solidFill>
                  <a:prstClr val="white"/>
                </a:solidFill>
                <a:latin typeface="Calibri" pitchFamily="34" charset="0"/>
              </a:rPr>
              <a:t>(Construcción)</a:t>
            </a:r>
          </a:p>
        </p:txBody>
      </p:sp>
      <p:sp>
        <p:nvSpPr>
          <p:cNvPr id="3" name="Más 2"/>
          <p:cNvSpPr/>
          <p:nvPr/>
        </p:nvSpPr>
        <p:spPr>
          <a:xfrm>
            <a:off x="2905031" y="2443571"/>
            <a:ext cx="668745" cy="654848"/>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Rectángulo 7"/>
          <p:cNvSpPr/>
          <p:nvPr/>
        </p:nvSpPr>
        <p:spPr>
          <a:xfrm>
            <a:off x="914400" y="4120615"/>
            <a:ext cx="1522606" cy="369332"/>
          </a:xfrm>
          <a:prstGeom prst="rect">
            <a:avLst/>
          </a:prstGeom>
        </p:spPr>
        <p:txBody>
          <a:bodyPr wrap="square">
            <a:spAutoFit/>
          </a:bodyPr>
          <a:lstStyle/>
          <a:p>
            <a:r>
              <a:rPr lang="es-PE" dirty="0"/>
              <a:t>Se aplica en:</a:t>
            </a:r>
          </a:p>
        </p:txBody>
      </p:sp>
      <p:sp>
        <p:nvSpPr>
          <p:cNvPr id="31" name="Rectangle: Rounded Corners 2">
            <a:extLst>
              <a:ext uri="{FF2B5EF4-FFF2-40B4-BE49-F238E27FC236}">
                <a16:creationId xmlns:a16="http://schemas.microsoft.com/office/drawing/2014/main" id="{50B246C4-4FF7-498F-B450-D37433932079}"/>
              </a:ext>
            </a:extLst>
          </p:cNvPr>
          <p:cNvSpPr/>
          <p:nvPr/>
        </p:nvSpPr>
        <p:spPr>
          <a:xfrm>
            <a:off x="1279273" y="5382439"/>
            <a:ext cx="2745375" cy="594616"/>
          </a:xfrm>
          <a:prstGeom prst="roundRect">
            <a:avLst>
              <a:gd name="adj" fmla="val 10059"/>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5387" tIns="22700" rIns="45387" bIns="22700" rtlCol="0" anchor="ctr"/>
          <a:lstStyle/>
          <a:p>
            <a:pPr algn="ctr"/>
            <a:r>
              <a:rPr kumimoji="1" lang="es-PE" altLang="es-PE" dirty="0">
                <a:solidFill>
                  <a:srgbClr val="1C1C1C"/>
                </a:solidFill>
                <a:cs typeface="Arial" panose="020B0604020202020204" pitchFamily="34" charset="0"/>
              </a:rPr>
              <a:t>Concurso oferta.</a:t>
            </a:r>
            <a:endParaRPr lang="en-US" sz="1100" b="1" dirty="0">
              <a:solidFill>
                <a:srgbClr val="FF0000"/>
              </a:solidFill>
            </a:endParaRPr>
          </a:p>
        </p:txBody>
      </p:sp>
      <p:sp>
        <p:nvSpPr>
          <p:cNvPr id="33" name="Rectángulo 32"/>
          <p:cNvSpPr/>
          <p:nvPr/>
        </p:nvSpPr>
        <p:spPr>
          <a:xfrm>
            <a:off x="5044659" y="4120615"/>
            <a:ext cx="1415492" cy="369332"/>
          </a:xfrm>
          <a:prstGeom prst="rect">
            <a:avLst/>
          </a:prstGeom>
        </p:spPr>
        <p:txBody>
          <a:bodyPr wrap="square">
            <a:spAutoFit/>
          </a:bodyPr>
          <a:lstStyle/>
          <a:p>
            <a:r>
              <a:rPr lang="es-PE" dirty="0"/>
              <a:t>Requisitos:</a:t>
            </a:r>
          </a:p>
        </p:txBody>
      </p:sp>
      <p:sp>
        <p:nvSpPr>
          <p:cNvPr id="34" name="Rectángulo 33"/>
          <p:cNvSpPr/>
          <p:nvPr/>
        </p:nvSpPr>
        <p:spPr>
          <a:xfrm>
            <a:off x="360690" y="2068139"/>
            <a:ext cx="1360562" cy="830997"/>
          </a:xfrm>
          <a:prstGeom prst="rect">
            <a:avLst/>
          </a:prstGeom>
        </p:spPr>
        <p:txBody>
          <a:bodyPr wrap="square">
            <a:spAutoFit/>
          </a:bodyPr>
          <a:lstStyle/>
          <a:p>
            <a:r>
              <a:rPr lang="es-PE" sz="1600" dirty="0"/>
              <a:t>El postor oferta</a:t>
            </a:r>
          </a:p>
          <a:p>
            <a:r>
              <a:rPr lang="es-PE" sz="1600" dirty="0"/>
              <a:t>en conjunto:</a:t>
            </a:r>
          </a:p>
        </p:txBody>
      </p:sp>
      <p:pic>
        <p:nvPicPr>
          <p:cNvPr id="36" name="Marcador de posición de imagen 2"/>
          <p:cNvPicPr>
            <a:picLocks noChangeAspect="1"/>
          </p:cNvPicPr>
          <p:nvPr/>
        </p:nvPicPr>
        <p:blipFill>
          <a:blip r:embed="rId2">
            <a:extLst>
              <a:ext uri="{28A0092B-C50C-407E-A947-70E740481C1C}">
                <a14:useLocalDpi xmlns:a14="http://schemas.microsoft.com/office/drawing/2010/main" val="0"/>
              </a:ext>
            </a:extLst>
          </a:blip>
          <a:srcRect t="19887" b="19887"/>
          <a:stretch>
            <a:fillRect/>
          </a:stretch>
        </p:blipFill>
        <p:spPr>
          <a:xfrm>
            <a:off x="5242023" y="1600200"/>
            <a:ext cx="5949560" cy="2231085"/>
          </a:xfrm>
          <a:prstGeom prst="rect">
            <a:avLst/>
          </a:prstGeom>
        </p:spPr>
      </p:pic>
    </p:spTree>
    <p:extLst>
      <p:ext uri="{BB962C8B-B14F-4D97-AF65-F5344CB8AC3E}">
        <p14:creationId xmlns:p14="http://schemas.microsoft.com/office/powerpoint/2010/main" val="21603816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Estandarización </a:t>
            </a:r>
          </a:p>
        </p:txBody>
      </p:sp>
    </p:spTree>
    <p:extLst>
      <p:ext uri="{BB962C8B-B14F-4D97-AF65-F5344CB8AC3E}">
        <p14:creationId xmlns:p14="http://schemas.microsoft.com/office/powerpoint/2010/main" val="19944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18583" y="503582"/>
            <a:ext cx="4829133" cy="2230855"/>
          </a:xfrm>
          <a:prstGeom prst="rect">
            <a:avLst/>
          </a:prstGeom>
        </p:spPr>
        <p:txBody>
          <a:bodyPr wrap="square" lIns="75681" tIns="37840" rIns="75681" bIns="37840">
            <a:spAutoFit/>
          </a:bodyPr>
          <a:lstStyle/>
          <a:p>
            <a:pPr algn="just">
              <a:buClr>
                <a:srgbClr val="000000"/>
              </a:buClr>
              <a:buFont typeface="Arial"/>
              <a:buNone/>
              <a:defRPr/>
            </a:pPr>
            <a:r>
              <a:rPr lang="es-ES_tradnl" altLang="es-PE" sz="2000" kern="0" dirty="0">
                <a:solidFill>
                  <a:srgbClr val="000000">
                    <a:lumMod val="95000"/>
                    <a:lumOff val="5000"/>
                  </a:srgbClr>
                </a:solidFill>
                <a:cs typeface="Arial"/>
                <a:sym typeface="Arial"/>
              </a:rPr>
              <a:t>No se puede hacer referencia a </a:t>
            </a:r>
            <a:r>
              <a:rPr lang="es-PE" sz="2000" kern="0" dirty="0">
                <a:solidFill>
                  <a:srgbClr val="000000">
                    <a:lumMod val="95000"/>
                    <a:lumOff val="5000"/>
                  </a:srgbClr>
                </a:solidFill>
                <a:cs typeface="Arial"/>
                <a:sym typeface="Arial"/>
              </a:rPr>
              <a:t>fabricación o procedencia, procedimiento de fabricación, marcas, patentes o tipos, origen o producción determinados, ni descripción </a:t>
            </a:r>
            <a:r>
              <a:rPr lang="es-PE" sz="2000" b="1" u="sng" kern="0" dirty="0">
                <a:solidFill>
                  <a:srgbClr val="000000">
                    <a:lumMod val="95000"/>
                    <a:lumOff val="5000"/>
                  </a:srgbClr>
                </a:solidFill>
                <a:cs typeface="Arial"/>
                <a:sym typeface="Arial"/>
              </a:rPr>
              <a:t>que oriente la contratación hacia ellos</a:t>
            </a:r>
            <a:r>
              <a:rPr lang="es-PE" sz="2000" kern="0" dirty="0">
                <a:solidFill>
                  <a:srgbClr val="000000">
                    <a:lumMod val="95000"/>
                    <a:lumOff val="5000"/>
                  </a:srgbClr>
                </a:solidFill>
                <a:cs typeface="Arial"/>
                <a:sym typeface="Arial"/>
              </a:rPr>
              <a:t>, para favorecer o descartar ciertos proveedores o productos.</a:t>
            </a:r>
          </a:p>
        </p:txBody>
      </p:sp>
      <p:pic>
        <p:nvPicPr>
          <p:cNvPr id="3" name="Imagen 2"/>
          <p:cNvPicPr>
            <a:picLocks noChangeAspect="1"/>
          </p:cNvPicPr>
          <p:nvPr/>
        </p:nvPicPr>
        <p:blipFill>
          <a:blip r:embed="rId2"/>
          <a:stretch>
            <a:fillRect/>
          </a:stretch>
        </p:blipFill>
        <p:spPr>
          <a:xfrm>
            <a:off x="519660" y="1393741"/>
            <a:ext cx="1964041" cy="2108553"/>
          </a:xfrm>
          <a:prstGeom prst="rect">
            <a:avLst/>
          </a:prstGeom>
        </p:spPr>
      </p:pic>
      <p:sp>
        <p:nvSpPr>
          <p:cNvPr id="4" name="Rectángulo 3"/>
          <p:cNvSpPr/>
          <p:nvPr/>
        </p:nvSpPr>
        <p:spPr>
          <a:xfrm>
            <a:off x="5246283" y="2660970"/>
            <a:ext cx="1698989" cy="507306"/>
          </a:xfrm>
          <a:prstGeom prst="rect">
            <a:avLst/>
          </a:prstGeom>
        </p:spPr>
        <p:txBody>
          <a:bodyPr wrap="square" lIns="75681" tIns="37840" rIns="75681" bIns="37840">
            <a:spAutoFit/>
          </a:bodyPr>
          <a:lstStyle/>
          <a:p>
            <a:pPr>
              <a:buClr>
                <a:srgbClr val="000000"/>
              </a:buClr>
              <a:buFont typeface="Arial"/>
              <a:buNone/>
            </a:pPr>
            <a:r>
              <a:rPr lang="es-PE" sz="2800" b="1" kern="0" dirty="0">
                <a:solidFill>
                  <a:srgbClr val="000000">
                    <a:lumMod val="95000"/>
                    <a:lumOff val="5000"/>
                  </a:srgbClr>
                </a:solidFill>
                <a:ea typeface="DotumChe" pitchFamily="49" charset="-127"/>
                <a:cs typeface="Arial"/>
                <a:sym typeface="Arial"/>
              </a:rPr>
              <a:t>SALVO:</a:t>
            </a:r>
          </a:p>
        </p:txBody>
      </p:sp>
      <p:sp>
        <p:nvSpPr>
          <p:cNvPr id="7" name="3 Rectángulo"/>
          <p:cNvSpPr/>
          <p:nvPr/>
        </p:nvSpPr>
        <p:spPr>
          <a:xfrm>
            <a:off x="2572362" y="801285"/>
            <a:ext cx="2971800" cy="1341918"/>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2800" dirty="0">
                <a:solidFill>
                  <a:srgbClr val="343433"/>
                </a:solidFill>
              </a:rPr>
              <a:t>RESTRICCIONES AL REQUERIMIENTO</a:t>
            </a:r>
          </a:p>
        </p:txBody>
      </p:sp>
      <p:sp>
        <p:nvSpPr>
          <p:cNvPr id="8" name="12 Rectángulo redondeado"/>
          <p:cNvSpPr/>
          <p:nvPr/>
        </p:nvSpPr>
        <p:spPr>
          <a:xfrm>
            <a:off x="1735137" y="3840970"/>
            <a:ext cx="3013720" cy="860453"/>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600" b="1" kern="0" dirty="0">
                <a:solidFill>
                  <a:srgbClr val="000000"/>
                </a:solidFill>
                <a:latin typeface="Arial"/>
                <a:sym typeface="Arial"/>
              </a:rPr>
              <a:t>ADQUISICIÓN DE MATERIAL BIBLIOGRÁFICO</a:t>
            </a:r>
          </a:p>
        </p:txBody>
      </p:sp>
      <p:sp>
        <p:nvSpPr>
          <p:cNvPr id="9" name="12 Rectángulo redondeado"/>
          <p:cNvSpPr/>
          <p:nvPr/>
        </p:nvSpPr>
        <p:spPr>
          <a:xfrm>
            <a:off x="7209183" y="3780182"/>
            <a:ext cx="3013720" cy="860453"/>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2000" b="1" kern="0" dirty="0">
                <a:solidFill>
                  <a:srgbClr val="000000"/>
                </a:solidFill>
                <a:latin typeface="Arial"/>
                <a:sym typeface="Arial"/>
              </a:rPr>
              <a:t>ESTANDARIZACIÓN</a:t>
            </a:r>
          </a:p>
        </p:txBody>
      </p:sp>
      <p:sp>
        <p:nvSpPr>
          <p:cNvPr id="10" name="object 12"/>
          <p:cNvSpPr/>
          <p:nvPr/>
        </p:nvSpPr>
        <p:spPr>
          <a:xfrm rot="2398684">
            <a:off x="5019653" y="3300864"/>
            <a:ext cx="493772" cy="470583"/>
          </a:xfrm>
          <a:custGeom>
            <a:avLst/>
            <a:gdLst/>
            <a:ahLst/>
            <a:cxnLst/>
            <a:rect l="l" t="t" r="r" b="b"/>
            <a:pathLst>
              <a:path w="365759" h="403860">
                <a:moveTo>
                  <a:pt x="365759" y="220980"/>
                </a:moveTo>
                <a:lnTo>
                  <a:pt x="0" y="220980"/>
                </a:lnTo>
                <a:lnTo>
                  <a:pt x="182879" y="403860"/>
                </a:lnTo>
                <a:lnTo>
                  <a:pt x="365759" y="220980"/>
                </a:lnTo>
                <a:close/>
              </a:path>
              <a:path w="365759" h="403860">
                <a:moveTo>
                  <a:pt x="274319" y="0"/>
                </a:moveTo>
                <a:lnTo>
                  <a:pt x="91439" y="0"/>
                </a:lnTo>
                <a:lnTo>
                  <a:pt x="91439" y="220980"/>
                </a:lnTo>
                <a:lnTo>
                  <a:pt x="274319" y="220980"/>
                </a:lnTo>
                <a:lnTo>
                  <a:pt x="274319" y="0"/>
                </a:lnTo>
                <a:close/>
              </a:path>
            </a:pathLst>
          </a:custGeom>
          <a:solidFill>
            <a:srgbClr val="FF0000"/>
          </a:solidFill>
        </p:spPr>
        <p:txBody>
          <a:bodyPr wrap="square" lIns="0" tIns="0" rIns="0" bIns="0" rtlCol="0"/>
          <a:lstStyle/>
          <a:p>
            <a:endParaRPr sz="1355"/>
          </a:p>
        </p:txBody>
      </p:sp>
      <p:sp>
        <p:nvSpPr>
          <p:cNvPr id="11" name="object 12"/>
          <p:cNvSpPr/>
          <p:nvPr/>
        </p:nvSpPr>
        <p:spPr>
          <a:xfrm rot="18814093">
            <a:off x="6267013" y="3290807"/>
            <a:ext cx="493772" cy="470583"/>
          </a:xfrm>
          <a:custGeom>
            <a:avLst/>
            <a:gdLst/>
            <a:ahLst/>
            <a:cxnLst/>
            <a:rect l="l" t="t" r="r" b="b"/>
            <a:pathLst>
              <a:path w="365759" h="403860">
                <a:moveTo>
                  <a:pt x="365759" y="220980"/>
                </a:moveTo>
                <a:lnTo>
                  <a:pt x="0" y="220980"/>
                </a:lnTo>
                <a:lnTo>
                  <a:pt x="182879" y="403860"/>
                </a:lnTo>
                <a:lnTo>
                  <a:pt x="365759" y="220980"/>
                </a:lnTo>
                <a:close/>
              </a:path>
              <a:path w="365759" h="403860">
                <a:moveTo>
                  <a:pt x="274319" y="0"/>
                </a:moveTo>
                <a:lnTo>
                  <a:pt x="91439" y="0"/>
                </a:lnTo>
                <a:lnTo>
                  <a:pt x="91439" y="220980"/>
                </a:lnTo>
                <a:lnTo>
                  <a:pt x="274319" y="220980"/>
                </a:lnTo>
                <a:lnTo>
                  <a:pt x="274319" y="0"/>
                </a:lnTo>
                <a:close/>
              </a:path>
            </a:pathLst>
          </a:custGeom>
          <a:solidFill>
            <a:srgbClr val="FF0000"/>
          </a:solidFill>
        </p:spPr>
        <p:txBody>
          <a:bodyPr wrap="square" lIns="0" tIns="0" rIns="0" bIns="0" rtlCol="0"/>
          <a:lstStyle/>
          <a:p>
            <a:endParaRPr sz="1355"/>
          </a:p>
        </p:txBody>
      </p:sp>
      <p:sp>
        <p:nvSpPr>
          <p:cNvPr id="12" name="Rectángulo 11"/>
          <p:cNvSpPr/>
          <p:nvPr/>
        </p:nvSpPr>
        <p:spPr>
          <a:xfrm>
            <a:off x="1036983" y="4929108"/>
            <a:ext cx="5002844" cy="923330"/>
          </a:xfrm>
          <a:prstGeom prst="rect">
            <a:avLst/>
          </a:prstGeom>
        </p:spPr>
        <p:txBody>
          <a:bodyPr wrap="square">
            <a:spAutoFit/>
          </a:bodyPr>
          <a:lstStyle/>
          <a:p>
            <a:pPr algn="just"/>
            <a:r>
              <a:rPr lang="es-PE" kern="0" dirty="0">
                <a:solidFill>
                  <a:srgbClr val="000000"/>
                </a:solidFill>
                <a:ea typeface="DotumChe" pitchFamily="49" charset="-127"/>
                <a:cs typeface="Arial"/>
                <a:sym typeface="Arial"/>
              </a:rPr>
              <a:t>Planes curriculares y/o pedagógicos, por su contenido temático, nivel de especialización estén debidamente justificadas por el área usuaria.</a:t>
            </a:r>
            <a:endParaRPr lang="en-US" kern="0" dirty="0">
              <a:solidFill>
                <a:srgbClr val="000000"/>
              </a:solidFill>
              <a:ea typeface="DotumChe" pitchFamily="49" charset="-127"/>
              <a:cs typeface="Arial"/>
            </a:endParaRPr>
          </a:p>
        </p:txBody>
      </p:sp>
      <p:sp>
        <p:nvSpPr>
          <p:cNvPr id="13" name="Rectángulo 12"/>
          <p:cNvSpPr/>
          <p:nvPr/>
        </p:nvSpPr>
        <p:spPr>
          <a:xfrm>
            <a:off x="6513899" y="4929108"/>
            <a:ext cx="5105400" cy="923330"/>
          </a:xfrm>
          <a:prstGeom prst="rect">
            <a:avLst/>
          </a:prstGeom>
        </p:spPr>
        <p:txBody>
          <a:bodyPr wrap="square">
            <a:spAutoFit/>
          </a:bodyPr>
          <a:lstStyle/>
          <a:p>
            <a:pPr algn="just">
              <a:buClr>
                <a:srgbClr val="000000"/>
              </a:buClr>
            </a:pPr>
            <a:r>
              <a:rPr lang="es-PE" kern="0" dirty="0">
                <a:solidFill>
                  <a:srgbClr val="000000"/>
                </a:solidFill>
                <a:ea typeface="DotumChe" pitchFamily="49" charset="-127"/>
                <a:cs typeface="Arial"/>
                <a:sym typeface="Arial"/>
              </a:rPr>
              <a:t>Ajustar a un determinado tipo los bienes o servicios a contratar en atención a los equipamientos </a:t>
            </a:r>
            <a:r>
              <a:rPr lang="es-PE" b="1" u="sng" kern="0" dirty="0">
                <a:solidFill>
                  <a:srgbClr val="000000"/>
                </a:solidFill>
                <a:ea typeface="DotumChe" pitchFamily="49" charset="-127"/>
                <a:cs typeface="Arial"/>
                <a:sym typeface="Arial"/>
              </a:rPr>
              <a:t>preexistentes</a:t>
            </a:r>
            <a:r>
              <a:rPr lang="es-PE" kern="0" dirty="0">
                <a:solidFill>
                  <a:srgbClr val="000000"/>
                </a:solidFill>
                <a:ea typeface="DotumChe" pitchFamily="49" charset="-127"/>
                <a:cs typeface="Arial"/>
                <a:sym typeface="Arial"/>
              </a:rPr>
              <a:t>.  </a:t>
            </a:r>
          </a:p>
        </p:txBody>
      </p:sp>
    </p:spTree>
    <p:extLst>
      <p:ext uri="{BB962C8B-B14F-4D97-AF65-F5344CB8AC3E}">
        <p14:creationId xmlns:p14="http://schemas.microsoft.com/office/powerpoint/2010/main" val="362007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1598" t="23407"/>
          <a:stretch/>
        </p:blipFill>
        <p:spPr>
          <a:xfrm>
            <a:off x="609600" y="1219200"/>
            <a:ext cx="2682639" cy="4342904"/>
          </a:xfrm>
          <a:prstGeom prst="rect">
            <a:avLst/>
          </a:prstGeom>
        </p:spPr>
      </p:pic>
      <p:sp>
        <p:nvSpPr>
          <p:cNvPr id="4" name="12 Rectángulo redondeado"/>
          <p:cNvSpPr/>
          <p:nvPr/>
        </p:nvSpPr>
        <p:spPr>
          <a:xfrm>
            <a:off x="4883426" y="428791"/>
            <a:ext cx="3013720" cy="860453"/>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2000" b="1" kern="0" dirty="0">
                <a:solidFill>
                  <a:srgbClr val="000000"/>
                </a:solidFill>
                <a:latin typeface="Arial"/>
                <a:sym typeface="Arial"/>
              </a:rPr>
              <a:t>ESTANDARIZACIÓN</a:t>
            </a:r>
          </a:p>
        </p:txBody>
      </p:sp>
      <p:pic>
        <p:nvPicPr>
          <p:cNvPr id="3" name="Imagen 2"/>
          <p:cNvPicPr>
            <a:picLocks noChangeAspect="1"/>
          </p:cNvPicPr>
          <p:nvPr/>
        </p:nvPicPr>
        <p:blipFill rotWithShape="1">
          <a:blip r:embed="rId4"/>
          <a:srcRect l="1913" t="18754" b="-1"/>
          <a:stretch/>
        </p:blipFill>
        <p:spPr>
          <a:xfrm>
            <a:off x="3292239" y="1620078"/>
            <a:ext cx="8388752" cy="4236743"/>
          </a:xfrm>
          <a:prstGeom prst="rect">
            <a:avLst/>
          </a:prstGeom>
        </p:spPr>
      </p:pic>
    </p:spTree>
    <p:extLst>
      <p:ext uri="{BB962C8B-B14F-4D97-AF65-F5344CB8AC3E}">
        <p14:creationId xmlns:p14="http://schemas.microsoft.com/office/powerpoint/2010/main" val="222384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28130"/>
          <a:stretch/>
        </p:blipFill>
        <p:spPr bwMode="auto">
          <a:xfrm>
            <a:off x="540026" y="73547"/>
            <a:ext cx="7323347" cy="614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4"/>
          <a:stretch>
            <a:fillRect/>
          </a:stretch>
        </p:blipFill>
        <p:spPr>
          <a:xfrm>
            <a:off x="8077200" y="1568928"/>
            <a:ext cx="3557346" cy="3157585"/>
          </a:xfrm>
          <a:prstGeom prst="rect">
            <a:avLst/>
          </a:prstGeom>
        </p:spPr>
      </p:pic>
    </p:spTree>
    <p:extLst>
      <p:ext uri="{BB962C8B-B14F-4D97-AF65-F5344CB8AC3E}">
        <p14:creationId xmlns:p14="http://schemas.microsoft.com/office/powerpoint/2010/main" val="438502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13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Homologación</a:t>
            </a:r>
          </a:p>
          <a:p>
            <a:pPr algn="r"/>
            <a:r>
              <a:rPr lang="es-PE" altLang="es-PE" sz="4064" b="1" dirty="0">
                <a:latin typeface="Calibri" pitchFamily="34" charset="0"/>
              </a:rPr>
              <a:t> </a:t>
            </a:r>
          </a:p>
        </p:txBody>
      </p:sp>
    </p:spTree>
    <p:extLst>
      <p:ext uri="{BB962C8B-B14F-4D97-AF65-F5344CB8AC3E}">
        <p14:creationId xmlns:p14="http://schemas.microsoft.com/office/powerpoint/2010/main" val="31013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bre: forma 11"/>
          <p:cNvSpPr/>
          <p:nvPr/>
        </p:nvSpPr>
        <p:spPr>
          <a:xfrm>
            <a:off x="952655" y="2511314"/>
            <a:ext cx="2527420" cy="870067"/>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gradFill rotWithShape="1">
            <a:gsLst>
              <a:gs pos="0">
                <a:srgbClr val="3A81BA">
                  <a:tint val="100000"/>
                  <a:shade val="100000"/>
                  <a:satMod val="130000"/>
                </a:srgbClr>
              </a:gs>
              <a:gs pos="100000">
                <a:srgbClr val="3A81BA">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75681" tIns="37840" rIns="75681" bIns="37840" numCol="1" spcCol="0" rtlCol="0" fromWordArt="0" anchor="ctr" anchorCtr="0" forceAA="0" compatLnSpc="1">
            <a:prstTxWarp prst="textNoShape">
              <a:avLst/>
            </a:prstTxWarp>
            <a:noAutofit/>
          </a:bodyPr>
          <a:lstStyle/>
          <a:p>
            <a:pPr algn="ctr">
              <a:buClr>
                <a:srgbClr val="000000"/>
              </a:buClr>
              <a:defRPr/>
            </a:pPr>
            <a:r>
              <a:rPr lang="es-PE" sz="2000" b="1" kern="0" dirty="0">
                <a:solidFill>
                  <a:srgbClr val="000000"/>
                </a:solidFill>
                <a:latin typeface="Arial"/>
                <a:sym typeface="Arial"/>
              </a:rPr>
              <a:t>MINISTERIOS</a:t>
            </a:r>
            <a:endParaRPr lang="es-ES" sz="1400" b="1" kern="0" dirty="0">
              <a:solidFill>
                <a:srgbClr val="000000"/>
              </a:solidFill>
              <a:latin typeface="Arial"/>
              <a:sym typeface="Arial"/>
            </a:endParaRPr>
          </a:p>
        </p:txBody>
      </p:sp>
      <p:sp>
        <p:nvSpPr>
          <p:cNvPr id="8" name="Flecha: hacia abajo 24"/>
          <p:cNvSpPr/>
          <p:nvPr/>
        </p:nvSpPr>
        <p:spPr>
          <a:xfrm rot="16200000">
            <a:off x="4211448" y="2699700"/>
            <a:ext cx="545738" cy="557224"/>
          </a:xfrm>
          <a:prstGeom prst="downArrow">
            <a:avLst/>
          </a:prstGeom>
          <a:gradFill rotWithShape="1">
            <a:gsLst>
              <a:gs pos="0">
                <a:srgbClr val="3A81BA">
                  <a:tint val="100000"/>
                  <a:shade val="100000"/>
                  <a:satMod val="130000"/>
                </a:srgbClr>
              </a:gs>
              <a:gs pos="100000">
                <a:srgbClr val="3A81BA">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5681" tIns="37840" rIns="75681" bIns="37840" rtlCol="0" anchor="ctr"/>
          <a:lstStyle/>
          <a:p>
            <a:pPr algn="ctr">
              <a:buClr>
                <a:srgbClr val="000000"/>
              </a:buClr>
              <a:defRPr/>
            </a:pPr>
            <a:endParaRPr lang="es-PE" sz="1689" b="1" kern="0">
              <a:solidFill>
                <a:srgbClr val="8B81D2">
                  <a:lumMod val="75000"/>
                </a:srgbClr>
              </a:solidFill>
              <a:latin typeface="Arial"/>
              <a:sym typeface="Arial"/>
            </a:endParaRPr>
          </a:p>
        </p:txBody>
      </p:sp>
      <p:sp>
        <p:nvSpPr>
          <p:cNvPr id="10" name="Rectángulo 9">
            <a:extLst>
              <a:ext uri="{FF2B5EF4-FFF2-40B4-BE49-F238E27FC236}">
                <a16:creationId xmlns:a16="http://schemas.microsoft.com/office/drawing/2014/main" id="{661B2DAB-0A7C-4FA6-B22E-92F50CCE9DA4}"/>
              </a:ext>
            </a:extLst>
          </p:cNvPr>
          <p:cNvSpPr/>
          <p:nvPr/>
        </p:nvSpPr>
        <p:spPr>
          <a:xfrm>
            <a:off x="808276" y="3980160"/>
            <a:ext cx="4535905" cy="322640"/>
          </a:xfrm>
          <a:prstGeom prst="rect">
            <a:avLst/>
          </a:prstGeom>
        </p:spPr>
        <p:txBody>
          <a:bodyPr wrap="square" lIns="75681" tIns="37840" rIns="75681" bIns="37840">
            <a:spAutoFit/>
          </a:bodyPr>
          <a:lstStyle/>
          <a:p>
            <a:pPr>
              <a:buClr>
                <a:srgbClr val="000000"/>
              </a:buClr>
              <a:buFont typeface="Arial"/>
              <a:buNone/>
            </a:pPr>
            <a:r>
              <a:rPr lang="es-PE" sz="1600" kern="0" dirty="0">
                <a:solidFill>
                  <a:srgbClr val="000000"/>
                </a:solidFill>
                <a:latin typeface="Arial"/>
                <a:cs typeface="Arial"/>
                <a:sym typeface="Arial"/>
              </a:rPr>
              <a:t>Conforme a las disposiciones establecidas por:</a:t>
            </a:r>
            <a:endParaRPr lang="es-PE" sz="1156" kern="0" dirty="0">
              <a:solidFill>
                <a:srgbClr val="000000"/>
              </a:solidFill>
              <a:latin typeface="Arial"/>
              <a:cs typeface="Arial"/>
              <a:sym typeface="Arial"/>
            </a:endParaRPr>
          </a:p>
        </p:txBody>
      </p:sp>
      <p:sp>
        <p:nvSpPr>
          <p:cNvPr id="14" name="Shape 110"/>
          <p:cNvSpPr txBox="1">
            <a:spLocks noGrp="1"/>
          </p:cNvSpPr>
          <p:nvPr>
            <p:ph type="title"/>
          </p:nvPr>
        </p:nvSpPr>
        <p:spPr>
          <a:xfrm>
            <a:off x="1227220" y="1101239"/>
            <a:ext cx="8662737" cy="665867"/>
          </a:xfrm>
          <a:prstGeom prst="rect">
            <a:avLst/>
          </a:prstGeom>
        </p:spPr>
        <p:txBody>
          <a:bodyPr spcFirstLastPara="1" vert="horz" wrap="square" lIns="75668" tIns="75668" rIns="75668" bIns="75668" rtlCol="0" anchor="ctr" anchorCtr="0">
            <a:noAutofit/>
          </a:bodyPr>
          <a:lstStyle/>
          <a:p>
            <a:pPr algn="ctr">
              <a:spcBef>
                <a:spcPts val="0"/>
              </a:spcBef>
            </a:pPr>
            <a:r>
              <a:rPr lang="en" sz="3600" b="1" dirty="0"/>
              <a:t>HOMOLOGACIÓN DE REQUERIMIENTOS</a:t>
            </a:r>
            <a:endParaRPr sz="3600" b="1" dirty="0"/>
          </a:p>
        </p:txBody>
      </p:sp>
      <p:sp>
        <p:nvSpPr>
          <p:cNvPr id="16" name="Forma libre 15"/>
          <p:cNvSpPr/>
          <p:nvPr/>
        </p:nvSpPr>
        <p:spPr>
          <a:xfrm>
            <a:off x="9889957" y="1070236"/>
            <a:ext cx="1785186" cy="841848"/>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algn="ctr"/>
            <a:r>
              <a:rPr lang="en-US" sz="2000" b="1" dirty="0">
                <a:solidFill>
                  <a:schemeClr val="tx1"/>
                </a:solidFill>
              </a:rPr>
              <a:t>ART. 17 </a:t>
            </a:r>
            <a:r>
              <a:rPr lang="en-US" sz="2000" b="1" dirty="0"/>
              <a:t>LEY</a:t>
            </a:r>
          </a:p>
          <a:p>
            <a:pPr algn="ctr"/>
            <a:r>
              <a:rPr lang="es-MX" sz="2000" b="1" dirty="0">
                <a:solidFill>
                  <a:schemeClr val="tx1"/>
                </a:solidFill>
              </a:rPr>
              <a:t>ART.  30 REG</a:t>
            </a:r>
            <a:endParaRPr lang="en-US" sz="2000" b="1" dirty="0">
              <a:solidFill>
                <a:schemeClr val="tx1"/>
              </a:solidFill>
            </a:endParaRPr>
          </a:p>
        </p:txBody>
      </p:sp>
      <p:sp>
        <p:nvSpPr>
          <p:cNvPr id="18" name="Rectangle: Rounded Corners 2">
            <a:extLst>
              <a:ext uri="{FF2B5EF4-FFF2-40B4-BE49-F238E27FC236}">
                <a16:creationId xmlns:a16="http://schemas.microsoft.com/office/drawing/2014/main" id="{50B246C4-4FF7-498F-B450-D37433932079}"/>
              </a:ext>
            </a:extLst>
          </p:cNvPr>
          <p:cNvSpPr/>
          <p:nvPr/>
        </p:nvSpPr>
        <p:spPr>
          <a:xfrm>
            <a:off x="5727032" y="2324775"/>
            <a:ext cx="5342020" cy="1193117"/>
          </a:xfrm>
          <a:prstGeom prst="roundRect">
            <a:avLst>
              <a:gd name="adj" fmla="val 10059"/>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42221" tIns="21117" rIns="42221" bIns="21117" rtlCol="0" anchor="ctr"/>
          <a:lstStyle/>
          <a:p>
            <a:pPr algn="ctr"/>
            <a:r>
              <a:rPr lang="es-MX" sz="2000" b="1" dirty="0">
                <a:solidFill>
                  <a:schemeClr val="tx1"/>
                </a:solidFill>
              </a:rPr>
              <a:t>UNIFORMIZAR REQUERIMIENTOS </a:t>
            </a:r>
          </a:p>
          <a:p>
            <a:pPr algn="ctr"/>
            <a:r>
              <a:rPr lang="en-US" sz="1600" dirty="0">
                <a:solidFill>
                  <a:schemeClr val="tx1"/>
                </a:solidFill>
              </a:rPr>
              <a:t>(características técnicas y/o requisitos</a:t>
            </a:r>
          </a:p>
          <a:p>
            <a:pPr algn="ctr"/>
            <a:r>
              <a:rPr lang="es-MX" sz="1600" dirty="0">
                <a:solidFill>
                  <a:schemeClr val="tx1"/>
                </a:solidFill>
              </a:rPr>
              <a:t>de calificación y/o condiciones de ejecución)</a:t>
            </a:r>
            <a:endParaRPr lang="es-MX" sz="1400" b="1" dirty="0">
              <a:solidFill>
                <a:schemeClr val="tx1"/>
              </a:solidFill>
            </a:endParaRPr>
          </a:p>
          <a:p>
            <a:pPr algn="ctr"/>
            <a:r>
              <a:rPr lang="es-MX" sz="1600" b="1" dirty="0">
                <a:solidFill>
                  <a:schemeClr val="tx1"/>
                </a:solidFill>
              </a:rPr>
              <a:t>en el ámbito de su competencia.</a:t>
            </a:r>
          </a:p>
        </p:txBody>
      </p:sp>
      <p:sp>
        <p:nvSpPr>
          <p:cNvPr id="19" name="Rectangle 6"/>
          <p:cNvSpPr>
            <a:spLocks noChangeArrowheads="1"/>
          </p:cNvSpPr>
          <p:nvPr/>
        </p:nvSpPr>
        <p:spPr bwMode="auto">
          <a:xfrm>
            <a:off x="6437647" y="4280854"/>
            <a:ext cx="3920788" cy="906190"/>
          </a:xfrm>
          <a:prstGeom prst="rect">
            <a:avLst/>
          </a:prstGeom>
          <a:solidFill>
            <a:schemeClr val="accent1">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1800" dirty="0">
                <a:latin typeface="Arial" panose="020B0604020202020204" pitchFamily="34" charset="0"/>
              </a:rPr>
              <a:t>PROCESO DE HOMOLOGACIÓN DE REQUERIMIENTOS</a:t>
            </a:r>
            <a:endParaRPr kumimoji="1" lang="en-US" sz="1800" dirty="0">
              <a:latin typeface="Arial" panose="020B0604020202020204" pitchFamily="34" charset="0"/>
            </a:endParaRPr>
          </a:p>
        </p:txBody>
      </p:sp>
      <p:pic>
        <p:nvPicPr>
          <p:cNvPr id="20" name="Imagen 19"/>
          <p:cNvPicPr>
            <a:picLocks noChangeAspect="1"/>
          </p:cNvPicPr>
          <p:nvPr/>
        </p:nvPicPr>
        <p:blipFill>
          <a:blip r:embed="rId2"/>
          <a:stretch>
            <a:fillRect/>
          </a:stretch>
        </p:blipFill>
        <p:spPr>
          <a:xfrm>
            <a:off x="2190726" y="4556588"/>
            <a:ext cx="1937082" cy="950381"/>
          </a:xfrm>
          <a:prstGeom prst="rect">
            <a:avLst/>
          </a:prstGeom>
        </p:spPr>
      </p:pic>
      <p:sp>
        <p:nvSpPr>
          <p:cNvPr id="21" name="5 Rectángulo"/>
          <p:cNvSpPr/>
          <p:nvPr/>
        </p:nvSpPr>
        <p:spPr>
          <a:xfrm>
            <a:off x="6836967" y="5455336"/>
            <a:ext cx="3164307" cy="602849"/>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2000" b="1" dirty="0">
                <a:solidFill>
                  <a:srgbClr val="343433"/>
                </a:solidFill>
              </a:rPr>
              <a:t>FICHA DE HOMOLOGACIÓN APROBADA</a:t>
            </a:r>
          </a:p>
        </p:txBody>
      </p:sp>
      <p:pic>
        <p:nvPicPr>
          <p:cNvPr id="22"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10648282" y="5278234"/>
            <a:ext cx="891244" cy="900009"/>
          </a:xfrm>
          <a:prstGeom prst="rect">
            <a:avLst/>
          </a:prstGeom>
          <a:noFill/>
          <a:extLst>
            <a:ext uri="{909E8E84-426E-40DD-AFC4-6F175D3DCCD1}">
              <a14:hiddenFill xmlns:a14="http://schemas.microsoft.com/office/drawing/2010/main">
                <a:solidFill>
                  <a:srgbClr val="FFFFFF"/>
                </a:solidFill>
              </a14:hiddenFill>
            </a:ext>
          </a:extLst>
        </p:spPr>
      </p:pic>
      <p:sp>
        <p:nvSpPr>
          <p:cNvPr id="23" name="Flecha: hacia abajo 24"/>
          <p:cNvSpPr/>
          <p:nvPr/>
        </p:nvSpPr>
        <p:spPr>
          <a:xfrm>
            <a:off x="8100275" y="3712893"/>
            <a:ext cx="595533" cy="388555"/>
          </a:xfrm>
          <a:prstGeom prst="downArrow">
            <a:avLst/>
          </a:prstGeom>
          <a:gradFill rotWithShape="1">
            <a:gsLst>
              <a:gs pos="0">
                <a:srgbClr val="3A81BA">
                  <a:tint val="100000"/>
                  <a:shade val="100000"/>
                  <a:satMod val="130000"/>
                </a:srgbClr>
              </a:gs>
              <a:gs pos="100000">
                <a:srgbClr val="3A81BA">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5681" tIns="37840" rIns="75681" bIns="37840" rtlCol="0" anchor="ctr"/>
          <a:lstStyle/>
          <a:p>
            <a:pPr algn="ctr">
              <a:buClr>
                <a:srgbClr val="000000"/>
              </a:buClr>
              <a:defRPr/>
            </a:pPr>
            <a:endParaRPr lang="es-PE" sz="1689" b="1" kern="0">
              <a:solidFill>
                <a:srgbClr val="8B81D2">
                  <a:lumMod val="75000"/>
                </a:srgbClr>
              </a:solidFill>
              <a:latin typeface="Arial"/>
              <a:sym typeface="Arial"/>
            </a:endParaRPr>
          </a:p>
        </p:txBody>
      </p:sp>
      <p:sp>
        <p:nvSpPr>
          <p:cNvPr id="2" name="Rectángulo 1"/>
          <p:cNvSpPr/>
          <p:nvPr/>
        </p:nvSpPr>
        <p:spPr>
          <a:xfrm>
            <a:off x="4010469" y="2259010"/>
            <a:ext cx="947695" cy="338554"/>
          </a:xfrm>
          <a:prstGeom prst="rect">
            <a:avLst/>
          </a:prstGeom>
        </p:spPr>
        <p:txBody>
          <a:bodyPr wrap="none">
            <a:spAutoFit/>
          </a:bodyPr>
          <a:lstStyle/>
          <a:p>
            <a:r>
              <a:rPr lang="es-PE" sz="1600" kern="0" dirty="0">
                <a:solidFill>
                  <a:srgbClr val="000000"/>
                </a:solidFill>
                <a:latin typeface="Arial"/>
                <a:cs typeface="Arial"/>
                <a:sym typeface="Arial"/>
              </a:rPr>
              <a:t>Pueden:</a:t>
            </a:r>
            <a:endParaRPr lang="en-US" sz="1600" dirty="0"/>
          </a:p>
        </p:txBody>
      </p:sp>
    </p:spTree>
    <p:extLst>
      <p:ext uri="{BB962C8B-B14F-4D97-AF65-F5344CB8AC3E}">
        <p14:creationId xmlns:p14="http://schemas.microsoft.com/office/powerpoint/2010/main" val="3834849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0"/>
          <p:cNvSpPr txBox="1">
            <a:spLocks noGrp="1"/>
          </p:cNvSpPr>
          <p:nvPr>
            <p:ph type="title"/>
          </p:nvPr>
        </p:nvSpPr>
        <p:spPr>
          <a:xfrm>
            <a:off x="1715878" y="1022639"/>
            <a:ext cx="10118559" cy="665867"/>
          </a:xfrm>
          <a:prstGeom prst="rect">
            <a:avLst/>
          </a:prstGeom>
        </p:spPr>
        <p:txBody>
          <a:bodyPr spcFirstLastPara="1" vert="horz" wrap="square" lIns="75668" tIns="75668" rIns="75668" bIns="75668" rtlCol="0" anchor="ctr" anchorCtr="0">
            <a:noAutofit/>
          </a:bodyPr>
          <a:lstStyle/>
          <a:p>
            <a:pPr algn="ctr">
              <a:spcBef>
                <a:spcPts val="0"/>
              </a:spcBef>
            </a:pPr>
            <a:r>
              <a:rPr lang="en" b="1" dirty="0">
                <a:solidFill>
                  <a:srgbClr val="FF0000"/>
                </a:solidFill>
              </a:rPr>
              <a:t>¿</a:t>
            </a:r>
            <a:r>
              <a:rPr lang="en-US" b="1" dirty="0" err="1">
                <a:solidFill>
                  <a:srgbClr val="FF0000"/>
                </a:solidFill>
              </a:rPr>
              <a:t>Qué</a:t>
            </a:r>
            <a:r>
              <a:rPr lang="en" b="1" dirty="0">
                <a:solidFill>
                  <a:srgbClr val="FF0000"/>
                </a:solidFill>
              </a:rPr>
              <a:t> rol cumple PERÚ COMPRAS en el proceso de homologación?</a:t>
            </a:r>
            <a:endParaRPr b="1" dirty="0">
              <a:solidFill>
                <a:srgbClr val="FF0000"/>
              </a:solidFill>
            </a:endParaRPr>
          </a:p>
        </p:txBody>
      </p:sp>
      <p:sp>
        <p:nvSpPr>
          <p:cNvPr id="16" name="Forma libre 15"/>
          <p:cNvSpPr/>
          <p:nvPr/>
        </p:nvSpPr>
        <p:spPr>
          <a:xfrm>
            <a:off x="1042673" y="2042784"/>
            <a:ext cx="1785186" cy="561617"/>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algn="ctr"/>
            <a:r>
              <a:rPr lang="en-US" sz="2000" b="1" dirty="0"/>
              <a:t>ART. 17 LEY</a:t>
            </a:r>
            <a:endParaRPr lang="en-US" sz="2000" b="1" dirty="0">
              <a:solidFill>
                <a:srgbClr val="FF0000"/>
              </a:solidFill>
            </a:endParaRPr>
          </a:p>
        </p:txBody>
      </p:sp>
      <p:pic>
        <p:nvPicPr>
          <p:cNvPr id="20" name="Imagen 19"/>
          <p:cNvPicPr>
            <a:picLocks noChangeAspect="1"/>
          </p:cNvPicPr>
          <p:nvPr/>
        </p:nvPicPr>
        <p:blipFill>
          <a:blip r:embed="rId2"/>
          <a:stretch>
            <a:fillRect/>
          </a:stretch>
        </p:blipFill>
        <p:spPr>
          <a:xfrm>
            <a:off x="1042673" y="3824953"/>
            <a:ext cx="1937082" cy="950381"/>
          </a:xfrm>
          <a:prstGeom prst="rect">
            <a:avLst/>
          </a:prstGeom>
        </p:spPr>
      </p:pic>
      <p:sp>
        <p:nvSpPr>
          <p:cNvPr id="2" name="Rectángulo 1"/>
          <p:cNvSpPr/>
          <p:nvPr/>
        </p:nvSpPr>
        <p:spPr>
          <a:xfrm>
            <a:off x="3609473" y="1934987"/>
            <a:ext cx="7543800" cy="1338828"/>
          </a:xfrm>
          <a:prstGeom prst="rect">
            <a:avLst/>
          </a:prstGeom>
        </p:spPr>
        <p:txBody>
          <a:bodyPr wrap="square">
            <a:spAutoFit/>
          </a:bodyPr>
          <a:lstStyle/>
          <a:p>
            <a:pPr algn="just">
              <a:lnSpc>
                <a:spcPct val="150000"/>
              </a:lnSpc>
            </a:pPr>
            <a:r>
              <a:rPr lang="es-MX" dirty="0">
                <a:latin typeface="ArialMT"/>
              </a:rPr>
              <a:t>Promueve el proceso de homologación de los requerimientos, priorizando aquellos que sean de </a:t>
            </a:r>
            <a:r>
              <a:rPr lang="es-MX" b="1" u="sng" dirty="0">
                <a:latin typeface="ArialMT"/>
              </a:rPr>
              <a:t>contratación recurrente</a:t>
            </a:r>
            <a:r>
              <a:rPr lang="es-MX" dirty="0">
                <a:latin typeface="ArialMT"/>
              </a:rPr>
              <a:t>, de </a:t>
            </a:r>
            <a:r>
              <a:rPr lang="es-MX" b="1" u="sng" dirty="0">
                <a:latin typeface="ArialMT"/>
              </a:rPr>
              <a:t>uso masivo</a:t>
            </a:r>
            <a:r>
              <a:rPr lang="es-MX" dirty="0">
                <a:latin typeface="ArialMT"/>
              </a:rPr>
              <a:t> por las Entidades y/o aquellos identificados como </a:t>
            </a:r>
            <a:r>
              <a:rPr lang="en-US" b="1" u="sng" dirty="0">
                <a:latin typeface="ArialMT"/>
              </a:rPr>
              <a:t>estratégicos</a:t>
            </a:r>
            <a:r>
              <a:rPr lang="en-US" dirty="0">
                <a:latin typeface="ArialMT"/>
              </a:rPr>
              <a:t>.</a:t>
            </a:r>
            <a:endParaRPr lang="en-US" dirty="0"/>
          </a:p>
        </p:txBody>
      </p:sp>
      <p:sp>
        <p:nvSpPr>
          <p:cNvPr id="3" name="Rectángulo 2"/>
          <p:cNvSpPr/>
          <p:nvPr/>
        </p:nvSpPr>
        <p:spPr>
          <a:xfrm>
            <a:off x="3609473" y="3585894"/>
            <a:ext cx="7498306" cy="923330"/>
          </a:xfrm>
          <a:prstGeom prst="rect">
            <a:avLst/>
          </a:prstGeom>
        </p:spPr>
        <p:txBody>
          <a:bodyPr wrap="square">
            <a:spAutoFit/>
          </a:bodyPr>
          <a:lstStyle/>
          <a:p>
            <a:pPr algn="just">
              <a:lnSpc>
                <a:spcPct val="150000"/>
              </a:lnSpc>
            </a:pPr>
            <a:r>
              <a:rPr lang="es-MX" dirty="0">
                <a:latin typeface="ArialMT"/>
              </a:rPr>
              <a:t>Remite a los Ministerios el </a:t>
            </a:r>
            <a:r>
              <a:rPr lang="es-MX" b="1" u="sng" dirty="0">
                <a:latin typeface="ArialMT"/>
              </a:rPr>
              <a:t>listado de los objetos que </a:t>
            </a:r>
            <a:r>
              <a:rPr lang="en-US" b="1" u="sng" dirty="0">
                <a:latin typeface="ArialMT"/>
              </a:rPr>
              <a:t>pueden ser homologados</a:t>
            </a:r>
            <a:r>
              <a:rPr lang="en-US" dirty="0">
                <a:latin typeface="ArialMT"/>
              </a:rPr>
              <a:t>.</a:t>
            </a:r>
          </a:p>
        </p:txBody>
      </p:sp>
      <p:pic>
        <p:nvPicPr>
          <p:cNvPr id="15" name="Imagen 14"/>
          <p:cNvPicPr>
            <a:picLocks noChangeAspect="1"/>
          </p:cNvPicPr>
          <p:nvPr/>
        </p:nvPicPr>
        <p:blipFill rotWithShape="1">
          <a:blip r:embed="rId3"/>
          <a:srcRect l="11161" t="11607" r="7142" b="24107"/>
          <a:stretch/>
        </p:blipFill>
        <p:spPr>
          <a:xfrm>
            <a:off x="5618194" y="4509224"/>
            <a:ext cx="1763179" cy="1387419"/>
          </a:xfrm>
          <a:prstGeom prst="rect">
            <a:avLst/>
          </a:prstGeom>
        </p:spPr>
      </p:pic>
      <p:pic>
        <p:nvPicPr>
          <p:cNvPr id="23" name="Imagen 22"/>
          <p:cNvPicPr>
            <a:picLocks noChangeAspect="1"/>
          </p:cNvPicPr>
          <p:nvPr/>
        </p:nvPicPr>
        <p:blipFill>
          <a:blip r:embed="rId4"/>
          <a:stretch>
            <a:fillRect/>
          </a:stretch>
        </p:blipFill>
        <p:spPr>
          <a:xfrm>
            <a:off x="8680662" y="4665345"/>
            <a:ext cx="2023534" cy="992797"/>
          </a:xfrm>
          <a:prstGeom prst="rect">
            <a:avLst/>
          </a:prstGeom>
        </p:spPr>
      </p:pic>
    </p:spTree>
    <p:extLst>
      <p:ext uri="{BB962C8B-B14F-4D97-AF65-F5344CB8AC3E}">
        <p14:creationId xmlns:p14="http://schemas.microsoft.com/office/powerpoint/2010/main" val="182509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1"/>
          <p:cNvSpPr/>
          <p:nvPr/>
        </p:nvSpPr>
        <p:spPr>
          <a:xfrm>
            <a:off x="1710354" y="1914021"/>
            <a:ext cx="2073164" cy="1152467"/>
          </a:xfrm>
          <a:prstGeom prst="roundRect">
            <a:avLst/>
          </a:prstGeom>
          <a:solidFill>
            <a:srgbClr val="33CCCC">
              <a:alpha val="56000"/>
            </a:srgb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chemeClr val="tx2"/>
                </a:solidFill>
              </a:rPr>
              <a:t>Actuaciones Preparatorias</a:t>
            </a:r>
          </a:p>
        </p:txBody>
      </p:sp>
      <p:sp>
        <p:nvSpPr>
          <p:cNvPr id="4" name="Rectángulo: esquinas redondeadas 2"/>
          <p:cNvSpPr/>
          <p:nvPr/>
        </p:nvSpPr>
        <p:spPr>
          <a:xfrm>
            <a:off x="5253837" y="1812337"/>
            <a:ext cx="1980825" cy="1152467"/>
          </a:xfrm>
          <a:prstGeom prst="roundRect">
            <a:avLst/>
          </a:prstGeom>
          <a:solidFill>
            <a:srgbClr val="00B0F0">
              <a:alpha val="56000"/>
            </a:srgb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chemeClr val="tx2"/>
                </a:solidFill>
              </a:rPr>
              <a:t>Selección</a:t>
            </a:r>
          </a:p>
        </p:txBody>
      </p:sp>
      <p:sp>
        <p:nvSpPr>
          <p:cNvPr id="5" name="Rectángulo: esquinas redondeadas 3"/>
          <p:cNvSpPr/>
          <p:nvPr/>
        </p:nvSpPr>
        <p:spPr>
          <a:xfrm>
            <a:off x="8602697" y="1767623"/>
            <a:ext cx="1980825" cy="1152467"/>
          </a:xfrm>
          <a:prstGeom prst="roundRect">
            <a:avLst/>
          </a:prstGeom>
          <a:solidFill>
            <a:srgbClr val="FF7C80">
              <a:alpha val="55686"/>
            </a:srgb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chemeClr val="tx2"/>
                </a:solidFill>
              </a:rPr>
              <a:t>Ejecución Contractual</a:t>
            </a:r>
          </a:p>
        </p:txBody>
      </p:sp>
      <p:sp>
        <p:nvSpPr>
          <p:cNvPr id="6" name="Flecha: hacia abajo 4"/>
          <p:cNvSpPr/>
          <p:nvPr/>
        </p:nvSpPr>
        <p:spPr>
          <a:xfrm>
            <a:off x="2550886" y="3249336"/>
            <a:ext cx="522514" cy="793447"/>
          </a:xfrm>
          <a:prstGeom prst="downArrow">
            <a:avLst/>
          </a:prstGeom>
          <a:solidFill>
            <a:srgbClr val="33CCC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p>
        </p:txBody>
      </p:sp>
      <p:sp>
        <p:nvSpPr>
          <p:cNvPr id="7" name="Flecha: hacia abajo 5"/>
          <p:cNvSpPr/>
          <p:nvPr/>
        </p:nvSpPr>
        <p:spPr>
          <a:xfrm>
            <a:off x="5982991" y="3118624"/>
            <a:ext cx="522514" cy="793447"/>
          </a:xfrm>
          <a:prstGeom prst="downArrow">
            <a:avLst/>
          </a:prstGeom>
          <a:solidFill>
            <a:srgbClr val="33CCC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p>
        </p:txBody>
      </p:sp>
      <p:sp>
        <p:nvSpPr>
          <p:cNvPr id="8" name="Flecha: hacia abajo 6"/>
          <p:cNvSpPr/>
          <p:nvPr/>
        </p:nvSpPr>
        <p:spPr>
          <a:xfrm>
            <a:off x="9354744" y="3143901"/>
            <a:ext cx="522514" cy="793447"/>
          </a:xfrm>
          <a:prstGeom prst="downArrow">
            <a:avLst/>
          </a:prstGeom>
          <a:solidFill>
            <a:srgbClr val="33CCC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p>
        </p:txBody>
      </p:sp>
      <p:sp>
        <p:nvSpPr>
          <p:cNvPr id="9" name="CuadroTexto 8"/>
          <p:cNvSpPr txBox="1"/>
          <p:nvPr/>
        </p:nvSpPr>
        <p:spPr>
          <a:xfrm>
            <a:off x="1186542" y="4151975"/>
            <a:ext cx="3251201" cy="923330"/>
          </a:xfrm>
          <a:prstGeom prst="rect">
            <a:avLst/>
          </a:prstGeom>
          <a:noFill/>
        </p:spPr>
        <p:txBody>
          <a:bodyPr wrap="square" rtlCol="0">
            <a:spAutoFit/>
          </a:bodyPr>
          <a:lstStyle/>
          <a:p>
            <a:pPr algn="ctr"/>
            <a:r>
              <a:rPr lang="es-PE" dirty="0">
                <a:solidFill>
                  <a:schemeClr val="accent5">
                    <a:lumMod val="75000"/>
                  </a:schemeClr>
                </a:solidFill>
              </a:rPr>
              <a:t>Se planifica y formula el requerimiento, se aprueba el expediente de contratación</a:t>
            </a:r>
          </a:p>
        </p:txBody>
      </p:sp>
      <p:sp>
        <p:nvSpPr>
          <p:cNvPr id="10" name="CuadroTexto 9"/>
          <p:cNvSpPr txBox="1"/>
          <p:nvPr/>
        </p:nvSpPr>
        <p:spPr>
          <a:xfrm>
            <a:off x="5084921" y="4151975"/>
            <a:ext cx="2318657" cy="923330"/>
          </a:xfrm>
          <a:prstGeom prst="rect">
            <a:avLst/>
          </a:prstGeom>
          <a:noFill/>
        </p:spPr>
        <p:txBody>
          <a:bodyPr wrap="square" rtlCol="0">
            <a:spAutoFit/>
          </a:bodyPr>
          <a:lstStyle/>
          <a:p>
            <a:pPr algn="ctr"/>
            <a:r>
              <a:rPr lang="es-PE" dirty="0">
                <a:solidFill>
                  <a:schemeClr val="accent5">
                    <a:lumMod val="75000"/>
                  </a:schemeClr>
                </a:solidFill>
              </a:rPr>
              <a:t>Se selecciona al proveedor y se suscribe contrato</a:t>
            </a:r>
          </a:p>
        </p:txBody>
      </p:sp>
      <p:sp>
        <p:nvSpPr>
          <p:cNvPr id="11" name="CuadroTexto 10"/>
          <p:cNvSpPr txBox="1"/>
          <p:nvPr/>
        </p:nvSpPr>
        <p:spPr>
          <a:xfrm>
            <a:off x="8586413" y="4162239"/>
            <a:ext cx="2318657" cy="369332"/>
          </a:xfrm>
          <a:prstGeom prst="rect">
            <a:avLst/>
          </a:prstGeom>
          <a:noFill/>
        </p:spPr>
        <p:txBody>
          <a:bodyPr wrap="square" rtlCol="0">
            <a:spAutoFit/>
          </a:bodyPr>
          <a:lstStyle/>
          <a:p>
            <a:pPr algn="ctr"/>
            <a:r>
              <a:rPr lang="es-PE" dirty="0">
                <a:solidFill>
                  <a:schemeClr val="accent5">
                    <a:lumMod val="75000"/>
                  </a:schemeClr>
                </a:solidFill>
              </a:rPr>
              <a:t>Se ejecuta el contrato</a:t>
            </a:r>
          </a:p>
        </p:txBody>
      </p:sp>
      <p:pic>
        <p:nvPicPr>
          <p:cNvPr id="12" name="Imagen 1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50886" y="5194640"/>
            <a:ext cx="914436" cy="1083776"/>
          </a:xfrm>
          <a:prstGeom prst="rect">
            <a:avLst/>
          </a:prstGeom>
        </p:spPr>
      </p:pic>
      <p:pic>
        <p:nvPicPr>
          <p:cNvPr id="13" name="Imagen 12"/>
          <p:cNvPicPr>
            <a:picLocks noChangeAspect="1"/>
          </p:cNvPicPr>
          <p:nvPr/>
        </p:nvPicPr>
        <p:blipFill rotWithShape="1">
          <a:blip r:embed="rId3" cstate="hqprint">
            <a:extLst>
              <a:ext uri="{28A0092B-C50C-407E-A947-70E740481C1C}">
                <a14:useLocalDpi xmlns:a14="http://schemas.microsoft.com/office/drawing/2010/main" val="0"/>
              </a:ext>
            </a:extLst>
          </a:blip>
          <a:srcRect l="26174" t="15315" r="19726" b="14186"/>
          <a:stretch/>
        </p:blipFill>
        <p:spPr>
          <a:xfrm>
            <a:off x="9298280" y="4881296"/>
            <a:ext cx="1006697" cy="1166385"/>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7388" y="5109302"/>
            <a:ext cx="1293719" cy="1433917"/>
          </a:xfrm>
          <a:prstGeom prst="rect">
            <a:avLst/>
          </a:prstGeom>
        </p:spPr>
      </p:pic>
      <p:sp>
        <p:nvSpPr>
          <p:cNvPr id="15" name="CuadroTexto 14"/>
          <p:cNvSpPr txBox="1"/>
          <p:nvPr/>
        </p:nvSpPr>
        <p:spPr>
          <a:xfrm>
            <a:off x="2442690" y="710012"/>
            <a:ext cx="7434568" cy="707886"/>
          </a:xfrm>
          <a:prstGeom prst="rect">
            <a:avLst/>
          </a:prstGeom>
          <a:noFill/>
        </p:spPr>
        <p:txBody>
          <a:bodyPr wrap="square" rtlCol="0">
            <a:spAutoFit/>
          </a:bodyPr>
          <a:lstStyle/>
          <a:p>
            <a:pPr algn="ctr"/>
            <a:r>
              <a:rPr lang="es-PE" sz="4000" b="1" dirty="0">
                <a:solidFill>
                  <a:srgbClr val="0D0482"/>
                </a:solidFill>
              </a:rPr>
              <a:t>Fases del Proceso de Contratación</a:t>
            </a:r>
          </a:p>
        </p:txBody>
      </p:sp>
      <p:sp>
        <p:nvSpPr>
          <p:cNvPr id="16" name="Elipse 15"/>
          <p:cNvSpPr/>
          <p:nvPr/>
        </p:nvSpPr>
        <p:spPr>
          <a:xfrm>
            <a:off x="1326365" y="1612592"/>
            <a:ext cx="2876643" cy="50992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p>
        </p:txBody>
      </p:sp>
    </p:spTree>
    <p:extLst>
      <p:ext uri="{BB962C8B-B14F-4D97-AF65-F5344CB8AC3E}">
        <p14:creationId xmlns:p14="http://schemas.microsoft.com/office/powerpoint/2010/main" val="284166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0"/>
          <p:cNvSpPr txBox="1">
            <a:spLocks noGrp="1"/>
          </p:cNvSpPr>
          <p:nvPr>
            <p:ph type="title"/>
          </p:nvPr>
        </p:nvSpPr>
        <p:spPr>
          <a:xfrm>
            <a:off x="1715879" y="1022639"/>
            <a:ext cx="8330490" cy="665867"/>
          </a:xfrm>
          <a:prstGeom prst="rect">
            <a:avLst/>
          </a:prstGeom>
        </p:spPr>
        <p:txBody>
          <a:bodyPr spcFirstLastPara="1" vert="horz" wrap="square" lIns="75668" tIns="75668" rIns="75668" bIns="75668" rtlCol="0" anchor="ctr" anchorCtr="0">
            <a:noAutofit/>
          </a:bodyPr>
          <a:lstStyle/>
          <a:p>
            <a:pPr algn="ctr">
              <a:spcBef>
                <a:spcPts val="0"/>
              </a:spcBef>
            </a:pPr>
            <a:r>
              <a:rPr lang="en" b="1" dirty="0">
                <a:solidFill>
                  <a:srgbClr val="FF0000"/>
                </a:solidFill>
              </a:rPr>
              <a:t>¿</a:t>
            </a:r>
            <a:r>
              <a:rPr lang="es-MX" b="1" dirty="0">
                <a:solidFill>
                  <a:srgbClr val="FF0000"/>
                </a:solidFill>
              </a:rPr>
              <a:t>En qué consiste el plan </a:t>
            </a:r>
            <a:r>
              <a:rPr lang="en" b="1" dirty="0">
                <a:solidFill>
                  <a:srgbClr val="FF0000"/>
                </a:solidFill>
              </a:rPr>
              <a:t>de homologación?</a:t>
            </a:r>
            <a:endParaRPr b="1" dirty="0">
              <a:solidFill>
                <a:srgbClr val="FF0000"/>
              </a:solidFill>
            </a:endParaRPr>
          </a:p>
        </p:txBody>
      </p:sp>
      <p:sp>
        <p:nvSpPr>
          <p:cNvPr id="16" name="Forma libre 15"/>
          <p:cNvSpPr/>
          <p:nvPr/>
        </p:nvSpPr>
        <p:spPr>
          <a:xfrm>
            <a:off x="10176459" y="981846"/>
            <a:ext cx="1785186" cy="561617"/>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algn="ctr"/>
            <a:r>
              <a:rPr lang="en-US" sz="2000" b="1" dirty="0"/>
              <a:t>XX IV DCF LEY</a:t>
            </a:r>
            <a:endParaRPr lang="en-US" sz="2000" b="1" dirty="0">
              <a:solidFill>
                <a:srgbClr val="FF0000"/>
              </a:solidFill>
            </a:endParaRPr>
          </a:p>
        </p:txBody>
      </p:sp>
      <p:pic>
        <p:nvPicPr>
          <p:cNvPr id="20" name="Imagen 19"/>
          <p:cNvPicPr>
            <a:picLocks noChangeAspect="1"/>
          </p:cNvPicPr>
          <p:nvPr/>
        </p:nvPicPr>
        <p:blipFill>
          <a:blip r:embed="rId2"/>
          <a:stretch>
            <a:fillRect/>
          </a:stretch>
        </p:blipFill>
        <p:spPr>
          <a:xfrm>
            <a:off x="747337" y="2393668"/>
            <a:ext cx="1937082" cy="950381"/>
          </a:xfrm>
          <a:prstGeom prst="rect">
            <a:avLst/>
          </a:prstGeom>
        </p:spPr>
      </p:pic>
      <p:sp>
        <p:nvSpPr>
          <p:cNvPr id="6" name="Rectángulo redondeado 5"/>
          <p:cNvSpPr/>
          <p:nvPr/>
        </p:nvSpPr>
        <p:spPr>
          <a:xfrm>
            <a:off x="9355146" y="4205211"/>
            <a:ext cx="2606499" cy="968476"/>
          </a:xfrm>
          <a:prstGeom prst="roundRect">
            <a:avLst>
              <a:gd name="adj" fmla="val 10000"/>
            </a:avLst>
          </a:prstGeom>
          <a:solidFill>
            <a:schemeClr val="accent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alpha val="90000"/>
              <a:hueOff val="0"/>
              <a:satOff val="0"/>
              <a:lumOff val="0"/>
              <a:alphaOff val="0"/>
            </a:schemeClr>
          </a:effectRef>
          <a:fontRef idx="minor">
            <a:schemeClr val="lt1"/>
          </a:fontRef>
        </p:style>
        <p:txBody>
          <a:bodyPr/>
          <a:lstStyle/>
          <a:p>
            <a:pPr algn="ctr"/>
            <a:r>
              <a:rPr lang="es-MX" sz="2400" dirty="0">
                <a:solidFill>
                  <a:schemeClr val="tx1"/>
                </a:solidFill>
              </a:rPr>
              <a:t>PLAN DE HOMOLOGACIÓN</a:t>
            </a:r>
            <a:endParaRPr lang="en-US" sz="2400" dirty="0">
              <a:solidFill>
                <a:schemeClr val="tx1"/>
              </a:solidFill>
            </a:endParaRPr>
          </a:p>
        </p:txBody>
      </p:sp>
      <p:pic>
        <p:nvPicPr>
          <p:cNvPr id="9"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8091949" y="3499024"/>
            <a:ext cx="891244" cy="900009"/>
          </a:xfrm>
          <a:prstGeom prst="rect">
            <a:avLst/>
          </a:prstGeom>
          <a:noFill/>
          <a:extLst>
            <a:ext uri="{909E8E84-426E-40DD-AFC4-6F175D3DCCD1}">
              <a14:hiddenFill xmlns:a14="http://schemas.microsoft.com/office/drawing/2010/main">
                <a:solidFill>
                  <a:srgbClr val="FFFFFF"/>
                </a:solidFill>
              </a14:hiddenFill>
            </a:ext>
          </a:extLst>
        </p:spPr>
      </p:pic>
      <p:sp>
        <p:nvSpPr>
          <p:cNvPr id="10" name="Forma libre: forma 11"/>
          <p:cNvSpPr/>
          <p:nvPr/>
        </p:nvSpPr>
        <p:spPr>
          <a:xfrm>
            <a:off x="5142509" y="2325894"/>
            <a:ext cx="5486400" cy="552770"/>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gradFill rotWithShape="1">
            <a:gsLst>
              <a:gs pos="0">
                <a:srgbClr val="3A81BA">
                  <a:tint val="100000"/>
                  <a:shade val="100000"/>
                  <a:satMod val="130000"/>
                </a:srgbClr>
              </a:gs>
              <a:gs pos="100000">
                <a:srgbClr val="3A81BA">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75681" tIns="37840" rIns="75681" bIns="37840" numCol="1" spcCol="0" rtlCol="0" fromWordArt="0" anchor="ctr" anchorCtr="0" forceAA="0" compatLnSpc="1">
            <a:prstTxWarp prst="textNoShape">
              <a:avLst/>
            </a:prstTxWarp>
            <a:noAutofit/>
          </a:bodyPr>
          <a:lstStyle/>
          <a:p>
            <a:pPr algn="ctr">
              <a:buClr>
                <a:srgbClr val="000000"/>
              </a:buClr>
              <a:defRPr/>
            </a:pPr>
            <a:r>
              <a:rPr lang="es-PE" sz="1600" b="1" kern="0" dirty="0">
                <a:solidFill>
                  <a:srgbClr val="000000"/>
                </a:solidFill>
                <a:latin typeface="Arial"/>
                <a:sym typeface="Arial"/>
              </a:rPr>
              <a:t>MINISTERIOS</a:t>
            </a:r>
            <a:endParaRPr lang="es-ES" sz="1156" b="1" kern="0" dirty="0">
              <a:solidFill>
                <a:srgbClr val="000000"/>
              </a:solidFill>
              <a:latin typeface="Arial"/>
              <a:sym typeface="Arial"/>
            </a:endParaRPr>
          </a:p>
        </p:txBody>
      </p:sp>
      <p:sp>
        <p:nvSpPr>
          <p:cNvPr id="12" name="Forma libre 11"/>
          <p:cNvSpPr/>
          <p:nvPr/>
        </p:nvSpPr>
        <p:spPr>
          <a:xfrm>
            <a:off x="400866" y="4030279"/>
            <a:ext cx="2630026" cy="1318343"/>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algn="just"/>
            <a:r>
              <a:rPr lang="es-MX" sz="1600" dirty="0">
                <a:latin typeface="ArialMT"/>
              </a:rPr>
              <a:t>Remite a los Ministerios el </a:t>
            </a:r>
            <a:r>
              <a:rPr lang="es-MX" sz="1600" b="1" dirty="0">
                <a:solidFill>
                  <a:srgbClr val="FF0000"/>
                </a:solidFill>
                <a:latin typeface="ArialMT"/>
              </a:rPr>
              <a:t>listado de los objetos que </a:t>
            </a:r>
            <a:r>
              <a:rPr lang="en-US" sz="1600" b="1" dirty="0">
                <a:solidFill>
                  <a:srgbClr val="FF0000"/>
                </a:solidFill>
                <a:latin typeface="ArialMT"/>
              </a:rPr>
              <a:t>pueden </a:t>
            </a:r>
            <a:r>
              <a:rPr lang="es-PE" sz="1600" b="1" dirty="0">
                <a:solidFill>
                  <a:srgbClr val="FF0000"/>
                </a:solidFill>
                <a:latin typeface="ArialMT"/>
              </a:rPr>
              <a:t>ser</a:t>
            </a:r>
            <a:r>
              <a:rPr lang="en-US" sz="1600" b="1" dirty="0">
                <a:solidFill>
                  <a:srgbClr val="FF0000"/>
                </a:solidFill>
                <a:latin typeface="ArialMT"/>
              </a:rPr>
              <a:t> homologados</a:t>
            </a:r>
            <a:r>
              <a:rPr lang="en-US" sz="1600" dirty="0">
                <a:latin typeface="ArialMT"/>
              </a:rPr>
              <a:t>.</a:t>
            </a:r>
            <a:endParaRPr lang="en-US" sz="1600" dirty="0"/>
          </a:p>
        </p:txBody>
      </p:sp>
      <p:sp>
        <p:nvSpPr>
          <p:cNvPr id="13" name="Flecha: hacia abajo 24"/>
          <p:cNvSpPr/>
          <p:nvPr/>
        </p:nvSpPr>
        <p:spPr>
          <a:xfrm rot="16200000">
            <a:off x="3152911" y="2381926"/>
            <a:ext cx="545738" cy="557224"/>
          </a:xfrm>
          <a:prstGeom prst="downArrow">
            <a:avLst/>
          </a:prstGeom>
          <a:gradFill rotWithShape="1">
            <a:gsLst>
              <a:gs pos="0">
                <a:srgbClr val="3A81BA">
                  <a:tint val="100000"/>
                  <a:shade val="100000"/>
                  <a:satMod val="130000"/>
                </a:srgbClr>
              </a:gs>
              <a:gs pos="100000">
                <a:srgbClr val="3A81BA">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5681" tIns="37840" rIns="75681" bIns="37840" rtlCol="0" anchor="ctr"/>
          <a:lstStyle/>
          <a:p>
            <a:pPr algn="ctr">
              <a:buClr>
                <a:srgbClr val="000000"/>
              </a:buClr>
              <a:defRPr/>
            </a:pPr>
            <a:endParaRPr lang="es-PE" sz="1689" b="1" kern="0">
              <a:solidFill>
                <a:srgbClr val="8B81D2">
                  <a:lumMod val="75000"/>
                </a:srgbClr>
              </a:solidFill>
              <a:latin typeface="Arial"/>
              <a:sym typeface="Arial"/>
            </a:endParaRPr>
          </a:p>
        </p:txBody>
      </p:sp>
      <p:sp>
        <p:nvSpPr>
          <p:cNvPr id="15" name="Forma libre 14"/>
          <p:cNvSpPr/>
          <p:nvPr/>
        </p:nvSpPr>
        <p:spPr>
          <a:xfrm>
            <a:off x="4042251" y="3958506"/>
            <a:ext cx="3677746" cy="1461887"/>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algn="just"/>
            <a:r>
              <a:rPr lang="es-MX" sz="1600" dirty="0">
                <a:latin typeface="ArialMT"/>
              </a:rPr>
              <a:t>Conforma </a:t>
            </a:r>
            <a:r>
              <a:rPr lang="es-MX" sz="1600" b="1" dirty="0">
                <a:solidFill>
                  <a:srgbClr val="FF0000"/>
                </a:solidFill>
                <a:latin typeface="ArialMT"/>
              </a:rPr>
              <a:t>equipos de trabajo </a:t>
            </a:r>
            <a:r>
              <a:rPr lang="es-MX" sz="1600" dirty="0">
                <a:latin typeface="ArialMT"/>
              </a:rPr>
              <a:t>para evaluar la información remitida e informar a PERÚ COMPRAS si los objetos del listado </a:t>
            </a:r>
            <a:r>
              <a:rPr lang="es-MX" sz="1600" b="1" dirty="0">
                <a:solidFill>
                  <a:srgbClr val="FF0000"/>
                </a:solidFill>
                <a:latin typeface="ArialMT"/>
              </a:rPr>
              <a:t>son pasibles de ser </a:t>
            </a:r>
            <a:r>
              <a:rPr lang="en-US" sz="1600" b="1" dirty="0">
                <a:solidFill>
                  <a:srgbClr val="FF0000"/>
                </a:solidFill>
                <a:latin typeface="ArialMT"/>
              </a:rPr>
              <a:t>homologados</a:t>
            </a:r>
            <a:r>
              <a:rPr lang="en-US" sz="1600" dirty="0">
                <a:latin typeface="ArialMT"/>
              </a:rPr>
              <a:t>.</a:t>
            </a:r>
            <a:endParaRPr lang="en-US" sz="1600" dirty="0"/>
          </a:p>
          <a:p>
            <a:pPr algn="just"/>
            <a:endParaRPr lang="en-US" sz="1600" dirty="0">
              <a:latin typeface="ArialMT"/>
            </a:endParaRPr>
          </a:p>
        </p:txBody>
      </p:sp>
      <p:sp>
        <p:nvSpPr>
          <p:cNvPr id="5" name="Rectángulo 4"/>
          <p:cNvSpPr/>
          <p:nvPr/>
        </p:nvSpPr>
        <p:spPr>
          <a:xfrm>
            <a:off x="3205008" y="3530508"/>
            <a:ext cx="825867" cy="369332"/>
          </a:xfrm>
          <a:prstGeom prst="rect">
            <a:avLst/>
          </a:prstGeom>
        </p:spPr>
        <p:txBody>
          <a:bodyPr wrap="none">
            <a:spAutoFit/>
          </a:bodyPr>
          <a:lstStyle/>
          <a:p>
            <a:r>
              <a:rPr lang="es-MX" dirty="0">
                <a:latin typeface="ArialMT"/>
              </a:rPr>
              <a:t>60 d/h</a:t>
            </a:r>
            <a:endParaRPr lang="en-US" dirty="0"/>
          </a:p>
        </p:txBody>
      </p:sp>
      <p:sp>
        <p:nvSpPr>
          <p:cNvPr id="17" name="5 Rectángulo"/>
          <p:cNvSpPr/>
          <p:nvPr/>
        </p:nvSpPr>
        <p:spPr>
          <a:xfrm>
            <a:off x="5402178" y="5591597"/>
            <a:ext cx="5666874" cy="569113"/>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2000" b="1" dirty="0">
                <a:solidFill>
                  <a:srgbClr val="343433"/>
                </a:solidFill>
              </a:rPr>
              <a:t>PERÚ COMPRAS DESARROLLA ACOMPAÑAMIENTO</a:t>
            </a:r>
          </a:p>
        </p:txBody>
      </p:sp>
    </p:spTree>
    <p:extLst>
      <p:ext uri="{BB962C8B-B14F-4D97-AF65-F5344CB8AC3E}">
        <p14:creationId xmlns:p14="http://schemas.microsoft.com/office/powerpoint/2010/main" val="20375529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0"/>
          <p:cNvSpPr txBox="1">
            <a:spLocks noGrp="1"/>
          </p:cNvSpPr>
          <p:nvPr>
            <p:ph type="title"/>
          </p:nvPr>
        </p:nvSpPr>
        <p:spPr>
          <a:xfrm>
            <a:off x="1227220" y="1101239"/>
            <a:ext cx="8662737" cy="665867"/>
          </a:xfrm>
          <a:prstGeom prst="rect">
            <a:avLst/>
          </a:prstGeom>
        </p:spPr>
        <p:txBody>
          <a:bodyPr spcFirstLastPara="1" vert="horz" wrap="square" lIns="75668" tIns="75668" rIns="75668" bIns="75668" rtlCol="0" anchor="ctr" anchorCtr="0">
            <a:noAutofit/>
          </a:bodyPr>
          <a:lstStyle/>
          <a:p>
            <a:pPr algn="ctr">
              <a:spcBef>
                <a:spcPts val="0"/>
              </a:spcBef>
            </a:pPr>
            <a:r>
              <a:rPr lang="en" sz="3600" b="1" dirty="0"/>
              <a:t>HOMOLOGACIÓN DE REQUERIMIENTOS</a:t>
            </a:r>
            <a:endParaRPr sz="3600" b="1" dirty="0"/>
          </a:p>
        </p:txBody>
      </p:sp>
      <p:sp>
        <p:nvSpPr>
          <p:cNvPr id="16" name="Forma libre 15"/>
          <p:cNvSpPr/>
          <p:nvPr/>
        </p:nvSpPr>
        <p:spPr>
          <a:xfrm>
            <a:off x="9889957" y="1070236"/>
            <a:ext cx="1785186" cy="561617"/>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algn="ctr"/>
            <a:r>
              <a:rPr lang="en-US" sz="2000" b="1" dirty="0"/>
              <a:t>ART. 17 LEY</a:t>
            </a:r>
            <a:endParaRPr lang="en-US" sz="2000" b="1" dirty="0">
              <a:solidFill>
                <a:srgbClr val="FF0000"/>
              </a:solidFill>
            </a:endParaRPr>
          </a:p>
        </p:txBody>
      </p:sp>
      <p:sp>
        <p:nvSpPr>
          <p:cNvPr id="23" name="Rectangle 6"/>
          <p:cNvSpPr>
            <a:spLocks noChangeArrowheads="1"/>
          </p:cNvSpPr>
          <p:nvPr/>
        </p:nvSpPr>
        <p:spPr bwMode="auto">
          <a:xfrm>
            <a:off x="915907" y="2139576"/>
            <a:ext cx="3619389" cy="677076"/>
          </a:xfrm>
          <a:prstGeom prst="rect">
            <a:avLst/>
          </a:prstGeom>
          <a:solidFill>
            <a:schemeClr val="accent2">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1800" dirty="0">
                <a:latin typeface="Arial" panose="020B0604020202020204" pitchFamily="34" charset="0"/>
              </a:rPr>
              <a:t>CUMPLIMIENTO OBLIGATORIO</a:t>
            </a:r>
            <a:endParaRPr kumimoji="1" lang="en-US" sz="1800" dirty="0">
              <a:latin typeface="Arial" panose="020B0604020202020204" pitchFamily="34" charset="0"/>
            </a:endParaRPr>
          </a:p>
        </p:txBody>
      </p:sp>
      <p:sp>
        <p:nvSpPr>
          <p:cNvPr id="24" name="Rectangle 6"/>
          <p:cNvSpPr>
            <a:spLocks noChangeArrowheads="1"/>
          </p:cNvSpPr>
          <p:nvPr/>
        </p:nvSpPr>
        <p:spPr bwMode="auto">
          <a:xfrm>
            <a:off x="915905" y="3589823"/>
            <a:ext cx="3619389" cy="859774"/>
          </a:xfrm>
          <a:prstGeom prst="rect">
            <a:avLst/>
          </a:prstGeom>
          <a:solidFill>
            <a:schemeClr val="accent1">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1800" dirty="0">
                <a:latin typeface="Arial" panose="020B0604020202020204" pitchFamily="34" charset="0"/>
              </a:rPr>
              <a:t>¿Quiénes están obligadas a usar las fichas?</a:t>
            </a:r>
            <a:endParaRPr kumimoji="1" lang="en-US" sz="1800" dirty="0">
              <a:latin typeface="Arial" panose="020B0604020202020204" pitchFamily="34" charset="0"/>
            </a:endParaRPr>
          </a:p>
        </p:txBody>
      </p:sp>
      <p:sp>
        <p:nvSpPr>
          <p:cNvPr id="25" name="Rectangle 6"/>
          <p:cNvSpPr>
            <a:spLocks noChangeArrowheads="1"/>
          </p:cNvSpPr>
          <p:nvPr/>
        </p:nvSpPr>
        <p:spPr bwMode="auto">
          <a:xfrm>
            <a:off x="915905" y="5248110"/>
            <a:ext cx="3619389" cy="903386"/>
          </a:xfrm>
          <a:prstGeom prst="rect">
            <a:avLst/>
          </a:prstGeom>
          <a:solidFill>
            <a:schemeClr val="accent1">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1800" dirty="0">
                <a:latin typeface="Arial" panose="020B0604020202020204" pitchFamily="34" charset="0"/>
              </a:rPr>
              <a:t>¿Qué tipo de procedimiento de selección se emplea?</a:t>
            </a:r>
            <a:endParaRPr kumimoji="1" lang="en-US" sz="1800" dirty="0">
              <a:latin typeface="Arial" panose="020B0604020202020204" pitchFamily="34" charset="0"/>
            </a:endParaRPr>
          </a:p>
        </p:txBody>
      </p:sp>
      <p:sp>
        <p:nvSpPr>
          <p:cNvPr id="26" name="10 Flecha derecha"/>
          <p:cNvSpPr/>
          <p:nvPr/>
        </p:nvSpPr>
        <p:spPr>
          <a:xfrm>
            <a:off x="5022769" y="2204039"/>
            <a:ext cx="362076" cy="495112"/>
          </a:xfrm>
          <a:prstGeom prst="rightArrow">
            <a:avLst/>
          </a:prstGeom>
          <a:ln/>
        </p:spPr>
        <p:style>
          <a:lnRef idx="0">
            <a:schemeClr val="accent1"/>
          </a:lnRef>
          <a:fillRef idx="3">
            <a:schemeClr val="accent1"/>
          </a:fillRef>
          <a:effectRef idx="3">
            <a:schemeClr val="accent1"/>
          </a:effectRef>
          <a:fontRef idx="minor">
            <a:schemeClr val="lt1"/>
          </a:fontRef>
        </p:style>
        <p:txBody>
          <a:bodyPr lIns="68562" tIns="34283" rIns="68562" bIns="34283" rtlCol="0" anchor="ctr"/>
          <a:lstStyle/>
          <a:p>
            <a:pPr algn="ctr"/>
            <a:endParaRPr lang="es-PE" dirty="0"/>
          </a:p>
        </p:txBody>
      </p:sp>
      <p:sp>
        <p:nvSpPr>
          <p:cNvPr id="27" name="10 Flecha derecha"/>
          <p:cNvSpPr/>
          <p:nvPr/>
        </p:nvSpPr>
        <p:spPr>
          <a:xfrm>
            <a:off x="5022769" y="3772154"/>
            <a:ext cx="362076" cy="495112"/>
          </a:xfrm>
          <a:prstGeom prst="rightArrow">
            <a:avLst/>
          </a:prstGeom>
          <a:ln/>
        </p:spPr>
        <p:style>
          <a:lnRef idx="0">
            <a:schemeClr val="accent1"/>
          </a:lnRef>
          <a:fillRef idx="3">
            <a:schemeClr val="accent1"/>
          </a:fillRef>
          <a:effectRef idx="3">
            <a:schemeClr val="accent1"/>
          </a:effectRef>
          <a:fontRef idx="minor">
            <a:schemeClr val="lt1"/>
          </a:fontRef>
        </p:style>
        <p:txBody>
          <a:bodyPr lIns="68562" tIns="34283" rIns="68562" bIns="34283" rtlCol="0" anchor="ctr"/>
          <a:lstStyle/>
          <a:p>
            <a:pPr algn="ctr"/>
            <a:endParaRPr lang="es-PE" dirty="0"/>
          </a:p>
        </p:txBody>
      </p:sp>
      <p:sp>
        <p:nvSpPr>
          <p:cNvPr id="28" name="10 Flecha derecha"/>
          <p:cNvSpPr/>
          <p:nvPr/>
        </p:nvSpPr>
        <p:spPr>
          <a:xfrm>
            <a:off x="5022769" y="5460371"/>
            <a:ext cx="362076" cy="495112"/>
          </a:xfrm>
          <a:prstGeom prst="rightArrow">
            <a:avLst/>
          </a:prstGeom>
          <a:ln/>
        </p:spPr>
        <p:style>
          <a:lnRef idx="0">
            <a:schemeClr val="accent1"/>
          </a:lnRef>
          <a:fillRef idx="3">
            <a:schemeClr val="accent1"/>
          </a:fillRef>
          <a:effectRef idx="3">
            <a:schemeClr val="accent1"/>
          </a:effectRef>
          <a:fontRef idx="minor">
            <a:schemeClr val="lt1"/>
          </a:fontRef>
        </p:style>
        <p:txBody>
          <a:bodyPr lIns="68562" tIns="34283" rIns="68562" bIns="34283" rtlCol="0" anchor="ctr"/>
          <a:lstStyle/>
          <a:p>
            <a:pPr algn="ctr"/>
            <a:endParaRPr lang="es-PE" dirty="0"/>
          </a:p>
        </p:txBody>
      </p:sp>
      <p:sp>
        <p:nvSpPr>
          <p:cNvPr id="2" name="Rectángulo 1"/>
          <p:cNvSpPr/>
          <p:nvPr/>
        </p:nvSpPr>
        <p:spPr>
          <a:xfrm>
            <a:off x="5872318" y="3772154"/>
            <a:ext cx="6096000" cy="1154675"/>
          </a:xfrm>
          <a:prstGeom prst="rect">
            <a:avLst/>
          </a:prstGeom>
        </p:spPr>
        <p:txBody>
          <a:bodyPr>
            <a:spAutoFit/>
          </a:bodyPr>
          <a:lstStyle/>
          <a:p>
            <a:pPr algn="just">
              <a:lnSpc>
                <a:spcPct val="150000"/>
              </a:lnSpc>
            </a:pPr>
            <a:r>
              <a:rPr lang="es-MX" sz="1600" dirty="0">
                <a:latin typeface="ArialMT"/>
              </a:rPr>
              <a:t>Las </a:t>
            </a:r>
            <a:r>
              <a:rPr lang="es-PE" sz="1600" dirty="0">
                <a:latin typeface="ArialMT"/>
              </a:rPr>
              <a:t>Entidades</a:t>
            </a:r>
            <a:r>
              <a:rPr lang="en-US" sz="1600" dirty="0">
                <a:latin typeface="ArialMT"/>
              </a:rPr>
              <a:t>, con </a:t>
            </a:r>
            <a:r>
              <a:rPr lang="en-US" sz="1600" dirty="0" err="1">
                <a:latin typeface="ArialMT"/>
              </a:rPr>
              <a:t>independencia</a:t>
            </a:r>
            <a:r>
              <a:rPr lang="en-US" sz="1600" dirty="0">
                <a:latin typeface="ArialMT"/>
              </a:rPr>
              <a:t> del </a:t>
            </a:r>
            <a:r>
              <a:rPr lang="en-US" sz="1600" dirty="0" err="1">
                <a:latin typeface="ArialMT"/>
              </a:rPr>
              <a:t>monto</a:t>
            </a:r>
            <a:r>
              <a:rPr lang="en-US" sz="1600" dirty="0">
                <a:latin typeface="ArialMT"/>
              </a:rPr>
              <a:t> de la  </a:t>
            </a:r>
            <a:r>
              <a:rPr lang="en-US" sz="1600" dirty="0" err="1">
                <a:latin typeface="ArialMT"/>
              </a:rPr>
              <a:t>contratación</a:t>
            </a:r>
            <a:r>
              <a:rPr lang="en-US" sz="1600" dirty="0">
                <a:latin typeface="ArialMT"/>
              </a:rPr>
              <a:t>, </a:t>
            </a:r>
            <a:r>
              <a:rPr lang="es-MX" sz="1600" dirty="0">
                <a:latin typeface="ArialMT"/>
              </a:rPr>
              <a:t>inclusive en contrataciones que no se encuentran bajo su ámbito o que se sujeten a otro régimen legal de </a:t>
            </a:r>
            <a:r>
              <a:rPr lang="en-US" sz="1600" dirty="0" err="1">
                <a:latin typeface="ArialMT"/>
              </a:rPr>
              <a:t>contratación</a:t>
            </a:r>
            <a:r>
              <a:rPr lang="en-US" sz="1600" dirty="0">
                <a:latin typeface="ArialMT"/>
              </a:rPr>
              <a:t>.</a:t>
            </a:r>
          </a:p>
        </p:txBody>
      </p:sp>
      <p:sp>
        <p:nvSpPr>
          <p:cNvPr id="3" name="Rectángulo 2"/>
          <p:cNvSpPr/>
          <p:nvPr/>
        </p:nvSpPr>
        <p:spPr>
          <a:xfrm>
            <a:off x="5872318" y="2004709"/>
            <a:ext cx="6096000" cy="1529842"/>
          </a:xfrm>
          <a:prstGeom prst="rect">
            <a:avLst/>
          </a:prstGeom>
        </p:spPr>
        <p:txBody>
          <a:bodyPr>
            <a:spAutoFit/>
          </a:bodyPr>
          <a:lstStyle/>
          <a:p>
            <a:pPr algn="just">
              <a:lnSpc>
                <a:spcPct val="150000"/>
              </a:lnSpc>
            </a:pPr>
            <a:r>
              <a:rPr lang="es-MX" sz="1600" dirty="0">
                <a:latin typeface="ArialMT"/>
              </a:rPr>
              <a:t>El uso de la </a:t>
            </a:r>
            <a:r>
              <a:rPr lang="es-MX" sz="1600" b="1" dirty="0">
                <a:solidFill>
                  <a:srgbClr val="FF0000"/>
                </a:solidFill>
                <a:latin typeface="ArialMT"/>
              </a:rPr>
              <a:t>ficha de homologación </a:t>
            </a:r>
            <a:r>
              <a:rPr lang="es-MX" sz="1600" dirty="0">
                <a:latin typeface="ArialMT"/>
              </a:rPr>
              <a:t>es obligatorio a partir del día siguiente de su publicación en el Diario Oficial “El Peruano”, siempre que no se haya convocado el procedimiento de selección </a:t>
            </a:r>
            <a:r>
              <a:rPr lang="en-US" sz="1600" dirty="0">
                <a:latin typeface="ArialMT"/>
              </a:rPr>
              <a:t>corres</a:t>
            </a:r>
            <a:r>
              <a:rPr lang="es-PE" sz="1600" dirty="0">
                <a:latin typeface="ArialMT"/>
              </a:rPr>
              <a:t>p</a:t>
            </a:r>
            <a:r>
              <a:rPr lang="en-US" sz="1600" dirty="0">
                <a:latin typeface="ArialMT"/>
              </a:rPr>
              <a:t>ondiente.</a:t>
            </a:r>
            <a:endParaRPr lang="en-US" sz="1600" dirty="0"/>
          </a:p>
        </p:txBody>
      </p:sp>
      <p:sp>
        <p:nvSpPr>
          <p:cNvPr id="4" name="Rectángulo 3"/>
          <p:cNvSpPr/>
          <p:nvPr/>
        </p:nvSpPr>
        <p:spPr>
          <a:xfrm>
            <a:off x="6011779" y="6151496"/>
            <a:ext cx="6096000" cy="338554"/>
          </a:xfrm>
          <a:prstGeom prst="rect">
            <a:avLst/>
          </a:prstGeom>
        </p:spPr>
        <p:txBody>
          <a:bodyPr>
            <a:spAutoFit/>
          </a:bodyPr>
          <a:lstStyle/>
          <a:p>
            <a:pPr algn="just"/>
            <a:r>
              <a:rPr lang="es-MX" sz="1600" dirty="0">
                <a:latin typeface="ArialMT"/>
              </a:rPr>
              <a:t>Salvo que el requerimiento ha sido homologado </a:t>
            </a:r>
            <a:r>
              <a:rPr lang="en-US" sz="1600" dirty="0" err="1">
                <a:latin typeface="ArialMT"/>
              </a:rPr>
              <a:t>parcialmente</a:t>
            </a:r>
            <a:r>
              <a:rPr lang="en-US" sz="1600" dirty="0">
                <a:latin typeface="ArialMT"/>
              </a:rPr>
              <a:t>.</a:t>
            </a:r>
            <a:endParaRPr lang="en-US" sz="1600" dirty="0"/>
          </a:p>
        </p:txBody>
      </p:sp>
      <p:grpSp>
        <p:nvGrpSpPr>
          <p:cNvPr id="29" name="Grupo 28"/>
          <p:cNvGrpSpPr/>
          <p:nvPr/>
        </p:nvGrpSpPr>
        <p:grpSpPr>
          <a:xfrm>
            <a:off x="6587914" y="5220008"/>
            <a:ext cx="4664807" cy="624163"/>
            <a:chOff x="2755939" y="305602"/>
            <a:chExt cx="1267064" cy="584941"/>
          </a:xfrm>
          <a:solidFill>
            <a:srgbClr val="00B050"/>
          </a:solidFill>
          <a:scene3d>
            <a:camera prst="orthographicFront">
              <a:rot lat="0" lon="0" rev="0"/>
            </a:camera>
            <a:lightRig rig="contrasting" dir="t">
              <a:rot lat="0" lon="0" rev="1200000"/>
            </a:lightRig>
          </a:scene3d>
        </p:grpSpPr>
        <p:sp>
          <p:nvSpPr>
            <p:cNvPr id="30" name="Rectángulo redondeado 29"/>
            <p:cNvSpPr/>
            <p:nvPr/>
          </p:nvSpPr>
          <p:spPr>
            <a:xfrm>
              <a:off x="2755939" y="305602"/>
              <a:ext cx="1267064" cy="58494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alpha val="90000"/>
                <a:hueOff val="0"/>
                <a:satOff val="0"/>
                <a:lumOff val="0"/>
                <a:alphaOff val="0"/>
              </a:schemeClr>
            </a:effectRef>
            <a:fontRef idx="minor">
              <a:schemeClr val="lt1"/>
            </a:fontRef>
          </p:style>
        </p:sp>
        <p:sp>
          <p:nvSpPr>
            <p:cNvPr id="31" name="CuadroTexto 30"/>
            <p:cNvSpPr txBox="1"/>
            <p:nvPr/>
          </p:nvSpPr>
          <p:spPr>
            <a:xfrm>
              <a:off x="2836003" y="354724"/>
              <a:ext cx="1121454" cy="44782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b="1" dirty="0">
                  <a:solidFill>
                    <a:srgbClr val="000000"/>
                  </a:solidFill>
                  <a:latin typeface="Arial" panose="020B0604020202020204" pitchFamily="34" charset="0"/>
                </a:rPr>
                <a:t>ADJUDICACIÓN SIMPLIFICADA</a:t>
              </a:r>
              <a:endParaRPr lang="es-PE" sz="1400" dirty="0">
                <a:solidFill>
                  <a:srgbClr val="000000"/>
                </a:solidFill>
                <a:latin typeface="Arial" panose="020B0604020202020204" pitchFamily="34" charset="0"/>
              </a:endParaRPr>
            </a:p>
          </p:txBody>
        </p:sp>
      </p:grpSp>
    </p:spTree>
    <p:extLst>
      <p:ext uri="{BB962C8B-B14F-4D97-AF65-F5344CB8AC3E}">
        <p14:creationId xmlns:p14="http://schemas.microsoft.com/office/powerpoint/2010/main" val="4086992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0"/>
          <p:cNvSpPr txBox="1">
            <a:spLocks noGrp="1"/>
          </p:cNvSpPr>
          <p:nvPr>
            <p:ph type="title"/>
          </p:nvPr>
        </p:nvSpPr>
        <p:spPr>
          <a:xfrm>
            <a:off x="1227220" y="913118"/>
            <a:ext cx="8662737" cy="665867"/>
          </a:xfrm>
          <a:prstGeom prst="rect">
            <a:avLst/>
          </a:prstGeom>
        </p:spPr>
        <p:txBody>
          <a:bodyPr spcFirstLastPara="1" vert="horz" wrap="square" lIns="75668" tIns="75668" rIns="75668" bIns="75668" rtlCol="0" anchor="ctr" anchorCtr="0">
            <a:noAutofit/>
          </a:bodyPr>
          <a:lstStyle/>
          <a:p>
            <a:pPr algn="ctr">
              <a:spcBef>
                <a:spcPts val="0"/>
              </a:spcBef>
            </a:pPr>
            <a:r>
              <a:rPr lang="en" sz="3600" dirty="0"/>
              <a:t>PROCESO DE HOMO</a:t>
            </a:r>
            <a:r>
              <a:rPr lang="en" sz="3600" b="1" dirty="0"/>
              <a:t>LOGACIÓN</a:t>
            </a:r>
            <a:endParaRPr sz="3600" b="1" dirty="0"/>
          </a:p>
        </p:txBody>
      </p:sp>
      <p:sp>
        <p:nvSpPr>
          <p:cNvPr id="16" name="Forma libre 15"/>
          <p:cNvSpPr/>
          <p:nvPr/>
        </p:nvSpPr>
        <p:spPr>
          <a:xfrm>
            <a:off x="9889957" y="1070236"/>
            <a:ext cx="1785186" cy="561617"/>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algn="ctr"/>
            <a:r>
              <a:rPr lang="en-US" sz="2000" b="1" dirty="0"/>
              <a:t>ART. 31 REG</a:t>
            </a:r>
            <a:endParaRPr lang="en-US" sz="2000" b="1" dirty="0">
              <a:solidFill>
                <a:srgbClr val="FF0000"/>
              </a:solidFill>
            </a:endParaRPr>
          </a:p>
        </p:txBody>
      </p:sp>
      <p:pic>
        <p:nvPicPr>
          <p:cNvPr id="17" name="Imagen 16"/>
          <p:cNvPicPr>
            <a:picLocks noChangeAspect="1"/>
          </p:cNvPicPr>
          <p:nvPr/>
        </p:nvPicPr>
        <p:blipFill>
          <a:blip r:embed="rId2"/>
          <a:stretch>
            <a:fillRect/>
          </a:stretch>
        </p:blipFill>
        <p:spPr>
          <a:xfrm>
            <a:off x="941145" y="1867189"/>
            <a:ext cx="1937082" cy="950381"/>
          </a:xfrm>
          <a:prstGeom prst="rect">
            <a:avLst/>
          </a:prstGeom>
        </p:spPr>
      </p:pic>
      <p:sp>
        <p:nvSpPr>
          <p:cNvPr id="18" name="Rectángulo redondeado 17"/>
          <p:cNvSpPr/>
          <p:nvPr/>
        </p:nvSpPr>
        <p:spPr>
          <a:xfrm>
            <a:off x="8664993" y="3268130"/>
            <a:ext cx="3010150" cy="944305"/>
          </a:xfrm>
          <a:prstGeom prst="roundRect">
            <a:avLst>
              <a:gd name="adj" fmla="val 10000"/>
            </a:avLst>
          </a:prstGeom>
          <a:solidFill>
            <a:srgbClr val="92D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alpha val="90000"/>
              <a:hueOff val="0"/>
              <a:satOff val="0"/>
              <a:lumOff val="0"/>
              <a:alphaOff val="0"/>
            </a:schemeClr>
          </a:effectRef>
          <a:fontRef idx="minor">
            <a:schemeClr val="lt1"/>
          </a:fontRef>
        </p:style>
        <p:txBody>
          <a:bodyPr/>
          <a:lstStyle/>
          <a:p>
            <a:pPr algn="ctr"/>
            <a:r>
              <a:rPr lang="es-MX" sz="2400" dirty="0">
                <a:solidFill>
                  <a:schemeClr val="tx1"/>
                </a:solidFill>
              </a:rPr>
              <a:t>APRUEBA FICHA DE HOMOLOGACIÓN</a:t>
            </a:r>
            <a:endParaRPr lang="en-US" sz="2400" dirty="0">
              <a:solidFill>
                <a:schemeClr val="tx1"/>
              </a:solidFill>
            </a:endParaRPr>
          </a:p>
        </p:txBody>
      </p:sp>
      <p:sp>
        <p:nvSpPr>
          <p:cNvPr id="20" name="Forma libre: forma 11"/>
          <p:cNvSpPr/>
          <p:nvPr/>
        </p:nvSpPr>
        <p:spPr>
          <a:xfrm>
            <a:off x="5142509" y="2325894"/>
            <a:ext cx="5486400" cy="552770"/>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gradFill rotWithShape="1">
            <a:gsLst>
              <a:gs pos="0">
                <a:srgbClr val="3A81BA">
                  <a:tint val="100000"/>
                  <a:shade val="100000"/>
                  <a:satMod val="130000"/>
                </a:srgbClr>
              </a:gs>
              <a:gs pos="100000">
                <a:srgbClr val="3A81BA">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75681" tIns="37840" rIns="75681" bIns="37840" numCol="1" spcCol="0" rtlCol="0" fromWordArt="0" anchor="ctr" anchorCtr="0" forceAA="0" compatLnSpc="1">
            <a:prstTxWarp prst="textNoShape">
              <a:avLst/>
            </a:prstTxWarp>
            <a:noAutofit/>
          </a:bodyPr>
          <a:lstStyle/>
          <a:p>
            <a:pPr algn="ctr">
              <a:buClr>
                <a:srgbClr val="000000"/>
              </a:buClr>
              <a:defRPr/>
            </a:pPr>
            <a:r>
              <a:rPr lang="es-PE" sz="1600" b="1" kern="0" dirty="0">
                <a:solidFill>
                  <a:srgbClr val="000000"/>
                </a:solidFill>
                <a:latin typeface="Arial"/>
                <a:sym typeface="Arial"/>
              </a:rPr>
              <a:t>MINISTERIOS</a:t>
            </a:r>
            <a:endParaRPr lang="es-ES" sz="1156" b="1" kern="0" dirty="0">
              <a:solidFill>
                <a:srgbClr val="000000"/>
              </a:solidFill>
              <a:latin typeface="Arial"/>
              <a:sym typeface="Arial"/>
            </a:endParaRPr>
          </a:p>
        </p:txBody>
      </p:sp>
      <p:sp>
        <p:nvSpPr>
          <p:cNvPr id="21" name="Forma libre 20"/>
          <p:cNvSpPr/>
          <p:nvPr/>
        </p:nvSpPr>
        <p:spPr>
          <a:xfrm>
            <a:off x="267312" y="4501349"/>
            <a:ext cx="3769398" cy="2082578"/>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marL="285750" indent="-285750" algn="just">
              <a:buFont typeface="Arial" panose="020B0604020202020204" pitchFamily="34" charset="0"/>
              <a:buChar char="•"/>
            </a:pPr>
            <a:r>
              <a:rPr lang="es-MX" sz="1600" dirty="0"/>
              <a:t>En portal de </a:t>
            </a:r>
            <a:r>
              <a:rPr lang="es-MX" sz="1400" dirty="0">
                <a:latin typeface="ArialMT"/>
              </a:rPr>
              <a:t>la Entidad, PERÚ COMPRAS y SEACE.</a:t>
            </a:r>
          </a:p>
          <a:p>
            <a:pPr marL="285750" indent="-285750" algn="just">
              <a:buFont typeface="Arial" panose="020B0604020202020204" pitchFamily="34" charset="0"/>
              <a:buChar char="•"/>
            </a:pPr>
            <a:r>
              <a:rPr lang="en-US" sz="1600" dirty="0"/>
              <a:t>El </a:t>
            </a:r>
            <a:r>
              <a:rPr lang="en-US" sz="1600" dirty="0" err="1"/>
              <a:t>plazo</a:t>
            </a:r>
            <a:r>
              <a:rPr lang="en-US" sz="1600" dirty="0"/>
              <a:t> para </a:t>
            </a:r>
            <a:r>
              <a:rPr lang="en-US" sz="1600" dirty="0" err="1"/>
              <a:t>recibir</a:t>
            </a:r>
            <a:r>
              <a:rPr lang="en-US" sz="1600" dirty="0"/>
              <a:t> </a:t>
            </a:r>
            <a:r>
              <a:rPr lang="en-US" sz="1600" dirty="0" err="1"/>
              <a:t>comentarios</a:t>
            </a:r>
            <a:r>
              <a:rPr lang="en-US" sz="1600" dirty="0"/>
              <a:t>, </a:t>
            </a:r>
            <a:r>
              <a:rPr lang="es-MX" sz="1600" dirty="0"/>
              <a:t>recomendaciones y observaciones es mínimo de 10 d/h.</a:t>
            </a:r>
          </a:p>
          <a:p>
            <a:pPr marL="285750" indent="-285750" algn="just">
              <a:buFont typeface="Arial" panose="020B0604020202020204" pitchFamily="34" charset="0"/>
              <a:buChar char="•"/>
            </a:pPr>
            <a:r>
              <a:rPr lang="es-MX" sz="1600" dirty="0"/>
              <a:t>Entidad tiene hasta 10 d/h para evaluar y, de ser el caso, modificar el proyecto de ficha de homologación.</a:t>
            </a:r>
            <a:endParaRPr lang="en-US" sz="1400" dirty="0"/>
          </a:p>
        </p:txBody>
      </p:sp>
      <p:sp>
        <p:nvSpPr>
          <p:cNvPr id="22" name="Flecha: hacia abajo 24"/>
          <p:cNvSpPr/>
          <p:nvPr/>
        </p:nvSpPr>
        <p:spPr>
          <a:xfrm rot="16200000">
            <a:off x="3152911" y="2381926"/>
            <a:ext cx="545738" cy="557224"/>
          </a:xfrm>
          <a:prstGeom prst="downArrow">
            <a:avLst/>
          </a:prstGeom>
          <a:gradFill rotWithShape="1">
            <a:gsLst>
              <a:gs pos="0">
                <a:srgbClr val="3A81BA">
                  <a:tint val="100000"/>
                  <a:shade val="100000"/>
                  <a:satMod val="130000"/>
                </a:srgbClr>
              </a:gs>
              <a:gs pos="100000">
                <a:srgbClr val="3A81BA">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5681" tIns="37840" rIns="75681" bIns="37840" rtlCol="0" anchor="ctr"/>
          <a:lstStyle/>
          <a:p>
            <a:pPr algn="ctr">
              <a:buClr>
                <a:srgbClr val="000000"/>
              </a:buClr>
              <a:defRPr/>
            </a:pPr>
            <a:endParaRPr lang="es-PE" sz="1689" b="1" kern="0">
              <a:solidFill>
                <a:srgbClr val="8B81D2">
                  <a:lumMod val="75000"/>
                </a:srgbClr>
              </a:solidFill>
              <a:latin typeface="Arial"/>
              <a:sym typeface="Arial"/>
            </a:endParaRPr>
          </a:p>
        </p:txBody>
      </p:sp>
      <p:sp>
        <p:nvSpPr>
          <p:cNvPr id="32" name="Forma libre 31"/>
          <p:cNvSpPr/>
          <p:nvPr/>
        </p:nvSpPr>
        <p:spPr>
          <a:xfrm>
            <a:off x="5233684" y="4757674"/>
            <a:ext cx="2201832" cy="784964"/>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algn="just"/>
            <a:r>
              <a:rPr lang="es-MX" sz="1600" dirty="0">
                <a:latin typeface="ArialMT"/>
              </a:rPr>
              <a:t>Opinión favorable PERÚ COMPRAS.</a:t>
            </a:r>
            <a:endParaRPr lang="en-US" sz="1600" dirty="0"/>
          </a:p>
          <a:p>
            <a:pPr algn="just"/>
            <a:endParaRPr lang="en-US" sz="1600" dirty="0">
              <a:latin typeface="ArialMT"/>
            </a:endParaRPr>
          </a:p>
        </p:txBody>
      </p:sp>
      <p:sp>
        <p:nvSpPr>
          <p:cNvPr id="34" name="5 Rectángulo"/>
          <p:cNvSpPr/>
          <p:nvPr/>
        </p:nvSpPr>
        <p:spPr>
          <a:xfrm>
            <a:off x="4847350" y="3395930"/>
            <a:ext cx="3001168" cy="688703"/>
          </a:xfrm>
          <a:prstGeom prst="rect">
            <a:avLst/>
          </a:prstGeom>
          <a:noFill/>
          <a:ln w="25400">
            <a:solidFill>
              <a:srgbClr val="1D4667"/>
            </a:solidFill>
          </a:ln>
        </p:spPr>
        <p:style>
          <a:lnRef idx="2">
            <a:schemeClr val="accent1">
              <a:shade val="50000"/>
            </a:schemeClr>
          </a:lnRef>
          <a:fillRef idx="1">
            <a:schemeClr val="accent1"/>
          </a:fillRef>
          <a:effectRef idx="0">
            <a:schemeClr val="accent1"/>
          </a:effectRef>
          <a:fontRef idx="minor">
            <a:schemeClr val="lt1"/>
          </a:fontRef>
        </p:style>
        <p:txBody>
          <a:bodyPr lIns="68562" tIns="34283" rIns="68562" bIns="34283" rtlCol="0" anchor="ctr"/>
          <a:lstStyle/>
          <a:p>
            <a:pPr algn="ctr"/>
            <a:r>
              <a:rPr lang="es-PE" sz="2000" b="1" dirty="0">
                <a:solidFill>
                  <a:schemeClr val="tx1"/>
                </a:solidFill>
              </a:rPr>
              <a:t>TITULAR DE LA ENTIDAD</a:t>
            </a:r>
          </a:p>
          <a:p>
            <a:pPr algn="ctr"/>
            <a:r>
              <a:rPr lang="es-PE" sz="1600" b="1" dirty="0">
                <a:solidFill>
                  <a:schemeClr val="tx1"/>
                </a:solidFill>
              </a:rPr>
              <a:t>(Facultad indelegable)</a:t>
            </a:r>
          </a:p>
        </p:txBody>
      </p:sp>
      <p:sp>
        <p:nvSpPr>
          <p:cNvPr id="5" name="Rectángulo 4"/>
          <p:cNvSpPr/>
          <p:nvPr/>
        </p:nvSpPr>
        <p:spPr>
          <a:xfrm>
            <a:off x="8595936" y="4330275"/>
            <a:ext cx="3148263" cy="369332"/>
          </a:xfrm>
          <a:prstGeom prst="rect">
            <a:avLst/>
          </a:prstGeom>
        </p:spPr>
        <p:txBody>
          <a:bodyPr wrap="square">
            <a:spAutoFit/>
          </a:bodyPr>
          <a:lstStyle/>
          <a:p>
            <a:r>
              <a:rPr lang="en-US" dirty="0">
                <a:latin typeface="ArialMT"/>
              </a:rPr>
              <a:t>O </a:t>
            </a:r>
            <a:r>
              <a:rPr lang="en-US" dirty="0" err="1">
                <a:latin typeface="ArialMT"/>
              </a:rPr>
              <a:t>modificación</a:t>
            </a:r>
            <a:r>
              <a:rPr lang="en-US" dirty="0">
                <a:latin typeface="ArialMT"/>
              </a:rPr>
              <a:t> o exclusion.</a:t>
            </a:r>
            <a:endParaRPr lang="en-US" dirty="0"/>
          </a:p>
        </p:txBody>
      </p:sp>
      <p:sp>
        <p:nvSpPr>
          <p:cNvPr id="35" name="Flecha: hacia abajo 24"/>
          <p:cNvSpPr/>
          <p:nvPr/>
        </p:nvSpPr>
        <p:spPr>
          <a:xfrm rot="16200000">
            <a:off x="7983886" y="3478798"/>
            <a:ext cx="545738" cy="557224"/>
          </a:xfrm>
          <a:prstGeom prst="downArrow">
            <a:avLst/>
          </a:prstGeom>
          <a:gradFill rotWithShape="1">
            <a:gsLst>
              <a:gs pos="0">
                <a:srgbClr val="3A81BA">
                  <a:tint val="100000"/>
                  <a:shade val="100000"/>
                  <a:satMod val="130000"/>
                </a:srgbClr>
              </a:gs>
              <a:gs pos="100000">
                <a:srgbClr val="3A81BA">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5681" tIns="37840" rIns="75681" bIns="37840" rtlCol="0" anchor="ctr"/>
          <a:lstStyle/>
          <a:p>
            <a:pPr algn="ctr">
              <a:buClr>
                <a:srgbClr val="000000"/>
              </a:buClr>
              <a:defRPr/>
            </a:pPr>
            <a:endParaRPr lang="es-PE" sz="1689" b="1" kern="0">
              <a:solidFill>
                <a:srgbClr val="8B81D2">
                  <a:lumMod val="75000"/>
                </a:srgbClr>
              </a:solidFill>
              <a:latin typeface="Arial"/>
              <a:sym typeface="Arial"/>
            </a:endParaRPr>
          </a:p>
        </p:txBody>
      </p:sp>
      <p:pic>
        <p:nvPicPr>
          <p:cNvPr id="36" name="Picture 2" descr="red + green OK, not OK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87"/>
          <a:stretch/>
        </p:blipFill>
        <p:spPr bwMode="auto">
          <a:xfrm>
            <a:off x="4412445" y="4644067"/>
            <a:ext cx="601704" cy="6076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ángulo redondeado 36"/>
          <p:cNvSpPr/>
          <p:nvPr/>
        </p:nvSpPr>
        <p:spPr>
          <a:xfrm>
            <a:off x="267312" y="3268128"/>
            <a:ext cx="3010150" cy="1062147"/>
          </a:xfrm>
          <a:prstGeom prst="roundRect">
            <a:avLst>
              <a:gd name="adj" fmla="val 10000"/>
            </a:avLst>
          </a:prstGeom>
          <a:solidFill>
            <a:srgbClr val="FFC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alpha val="90000"/>
              <a:hueOff val="0"/>
              <a:satOff val="0"/>
              <a:lumOff val="0"/>
              <a:alphaOff val="0"/>
            </a:schemeClr>
          </a:effectRef>
          <a:fontRef idx="minor">
            <a:schemeClr val="lt1"/>
          </a:fontRef>
        </p:style>
        <p:txBody>
          <a:bodyPr/>
          <a:lstStyle/>
          <a:p>
            <a:pPr algn="ctr"/>
            <a:r>
              <a:rPr lang="es-MX" sz="2000" b="1" dirty="0">
                <a:solidFill>
                  <a:schemeClr val="tx1"/>
                </a:solidFill>
              </a:rPr>
              <a:t>PRE PUBLICACIÓN DE PROUECTO DE FICHA DE HOMOLOGACIÓN</a:t>
            </a:r>
            <a:endParaRPr lang="en-US" sz="2000" b="1" dirty="0">
              <a:solidFill>
                <a:schemeClr val="tx1"/>
              </a:solidFill>
            </a:endParaRPr>
          </a:p>
        </p:txBody>
      </p:sp>
      <p:sp>
        <p:nvSpPr>
          <p:cNvPr id="38" name="Forma libre 37"/>
          <p:cNvSpPr/>
          <p:nvPr/>
        </p:nvSpPr>
        <p:spPr>
          <a:xfrm>
            <a:off x="8781965" y="4859207"/>
            <a:ext cx="2776203" cy="581898"/>
          </a:xfrm>
          <a:custGeom>
            <a:avLst/>
            <a:gdLst>
              <a:gd name="connsiteX0" fmla="*/ 0 w 3836938"/>
              <a:gd name="connsiteY0" fmla="*/ 213120 h 2131200"/>
              <a:gd name="connsiteX1" fmla="*/ 213120 w 3836938"/>
              <a:gd name="connsiteY1" fmla="*/ 0 h 2131200"/>
              <a:gd name="connsiteX2" fmla="*/ 3623818 w 3836938"/>
              <a:gd name="connsiteY2" fmla="*/ 0 h 2131200"/>
              <a:gd name="connsiteX3" fmla="*/ 3836938 w 3836938"/>
              <a:gd name="connsiteY3" fmla="*/ 213120 h 2131200"/>
              <a:gd name="connsiteX4" fmla="*/ 3836938 w 3836938"/>
              <a:gd name="connsiteY4" fmla="*/ 1918080 h 2131200"/>
              <a:gd name="connsiteX5" fmla="*/ 3623818 w 3836938"/>
              <a:gd name="connsiteY5" fmla="*/ 2131200 h 2131200"/>
              <a:gd name="connsiteX6" fmla="*/ 213120 w 3836938"/>
              <a:gd name="connsiteY6" fmla="*/ 2131200 h 2131200"/>
              <a:gd name="connsiteX7" fmla="*/ 0 w 3836938"/>
              <a:gd name="connsiteY7" fmla="*/ 1918080 h 2131200"/>
              <a:gd name="connsiteX8" fmla="*/ 0 w 3836938"/>
              <a:gd name="connsiteY8" fmla="*/ 213120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938" h="2131200">
                <a:moveTo>
                  <a:pt x="0" y="213120"/>
                </a:moveTo>
                <a:cubicBezTo>
                  <a:pt x="0" y="95417"/>
                  <a:pt x="95417" y="0"/>
                  <a:pt x="213120" y="0"/>
                </a:cubicBezTo>
                <a:lnTo>
                  <a:pt x="3623818" y="0"/>
                </a:lnTo>
                <a:cubicBezTo>
                  <a:pt x="3741521" y="0"/>
                  <a:pt x="3836938" y="95417"/>
                  <a:pt x="3836938" y="213120"/>
                </a:cubicBezTo>
                <a:lnTo>
                  <a:pt x="3836938" y="1918080"/>
                </a:lnTo>
                <a:cubicBezTo>
                  <a:pt x="3836938" y="2035783"/>
                  <a:pt x="3741521" y="2131200"/>
                  <a:pt x="3623818" y="2131200"/>
                </a:cubicBezTo>
                <a:lnTo>
                  <a:pt x="213120" y="2131200"/>
                </a:lnTo>
                <a:cubicBezTo>
                  <a:pt x="95417" y="2131200"/>
                  <a:pt x="0" y="2035783"/>
                  <a:pt x="0" y="1918080"/>
                </a:cubicBezTo>
                <a:lnTo>
                  <a:pt x="0" y="213120"/>
                </a:lnTo>
                <a:close/>
              </a:path>
            </a:pathLst>
          </a:custGeom>
          <a:solidFill>
            <a:schemeClr val="bg1">
              <a:alpha val="90000"/>
            </a:schemeClr>
          </a:solidFill>
          <a:ln>
            <a:solidFill>
              <a:schemeClr val="tx1"/>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480" tIns="136480" rIns="136480" bIns="136480" numCol="1" spcCol="1270" anchor="t" anchorCtr="0">
            <a:noAutofit/>
          </a:bodyPr>
          <a:lstStyle/>
          <a:p>
            <a:pPr algn="just"/>
            <a:r>
              <a:rPr lang="es-MX" sz="1600" dirty="0">
                <a:latin typeface="ArialMT"/>
              </a:rPr>
              <a:t>Publicar en el Diario Oficial.</a:t>
            </a:r>
            <a:endParaRPr lang="en-US" sz="1600" dirty="0"/>
          </a:p>
          <a:p>
            <a:pPr algn="just"/>
            <a:endParaRPr lang="en-US" sz="1600" dirty="0">
              <a:latin typeface="ArialMT"/>
            </a:endParaRPr>
          </a:p>
        </p:txBody>
      </p:sp>
      <p:sp>
        <p:nvSpPr>
          <p:cNvPr id="6" name="Rectángulo 5"/>
          <p:cNvSpPr/>
          <p:nvPr/>
        </p:nvSpPr>
        <p:spPr>
          <a:xfrm>
            <a:off x="7494247" y="5848712"/>
            <a:ext cx="4249952" cy="523220"/>
          </a:xfrm>
          <a:prstGeom prst="rect">
            <a:avLst/>
          </a:prstGeom>
        </p:spPr>
        <p:txBody>
          <a:bodyPr wrap="square">
            <a:spAutoFit/>
          </a:bodyPr>
          <a:lstStyle/>
          <a:p>
            <a:r>
              <a:rPr lang="es-MX" sz="1400" dirty="0">
                <a:latin typeface="ArialMT"/>
              </a:rPr>
              <a:t>PERÚ COMPRAS publica en su portal institucional la relación y las fichas de homologación </a:t>
            </a:r>
            <a:r>
              <a:rPr lang="en-US" sz="1400" dirty="0" err="1">
                <a:latin typeface="ArialMT"/>
              </a:rPr>
              <a:t>vigentes</a:t>
            </a:r>
            <a:r>
              <a:rPr lang="en-US" sz="1400" dirty="0">
                <a:latin typeface="ArialMT"/>
              </a:rPr>
              <a:t>.</a:t>
            </a:r>
            <a:endParaRPr lang="en-US" sz="1400" dirty="0"/>
          </a:p>
        </p:txBody>
      </p:sp>
    </p:spTree>
    <p:extLst>
      <p:ext uri="{BB962C8B-B14F-4D97-AF65-F5344CB8AC3E}">
        <p14:creationId xmlns:p14="http://schemas.microsoft.com/office/powerpoint/2010/main" val="33601361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2 Rectángulo redondeado"/>
          <p:cNvSpPr/>
          <p:nvPr/>
        </p:nvSpPr>
        <p:spPr>
          <a:xfrm>
            <a:off x="1371600" y="990600"/>
            <a:ext cx="9525000" cy="990600"/>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2800" kern="0" dirty="0">
                <a:solidFill>
                  <a:srgbClr val="000000"/>
                </a:solidFill>
                <a:latin typeface="Arial"/>
                <a:sym typeface="Arial"/>
              </a:rPr>
              <a:t>VERIFICACIONES PREVIAS A LA ELABORACIÓN DEL REQUERIMIENTO</a:t>
            </a:r>
          </a:p>
        </p:txBody>
      </p:sp>
      <p:graphicFrame>
        <p:nvGraphicFramePr>
          <p:cNvPr id="5" name="Diagrama 4"/>
          <p:cNvGraphicFramePr/>
          <p:nvPr/>
        </p:nvGraphicFramePr>
        <p:xfrm>
          <a:off x="2057400" y="2285428"/>
          <a:ext cx="9093200" cy="362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765858" y="2438400"/>
            <a:ext cx="10134600" cy="461665"/>
          </a:xfrm>
          <a:prstGeom prst="rect">
            <a:avLst/>
          </a:prstGeom>
        </p:spPr>
        <p:txBody>
          <a:bodyPr wrap="square">
            <a:spAutoFit/>
          </a:bodyPr>
          <a:lstStyle/>
          <a:p>
            <a:r>
              <a:rPr lang="es-MX" sz="2400" spc="-8" dirty="0">
                <a:latin typeface="Calibri" panose="020F0502020204030204" pitchFamily="34" charset="0"/>
                <a:cs typeface="Calibri" panose="020F0502020204030204" pitchFamily="34" charset="0"/>
              </a:rPr>
              <a:t>Antes </a:t>
            </a:r>
            <a:r>
              <a:rPr lang="es-MX" sz="2400" spc="-3" dirty="0">
                <a:latin typeface="Calibri" panose="020F0502020204030204" pitchFamily="34" charset="0"/>
                <a:cs typeface="Calibri" panose="020F0502020204030204" pitchFamily="34" charset="0"/>
              </a:rPr>
              <a:t>de </a:t>
            </a:r>
            <a:r>
              <a:rPr lang="es-MX" sz="2400" spc="-7" dirty="0">
                <a:latin typeface="Calibri" panose="020F0502020204030204" pitchFamily="34" charset="0"/>
                <a:cs typeface="Calibri" panose="020F0502020204030204" pitchFamily="34" charset="0"/>
              </a:rPr>
              <a:t>formular </a:t>
            </a:r>
            <a:r>
              <a:rPr lang="es-MX" sz="2400" spc="-3" dirty="0">
                <a:latin typeface="Calibri" panose="020F0502020204030204" pitchFamily="34" charset="0"/>
                <a:cs typeface="Calibri" panose="020F0502020204030204" pitchFamily="34" charset="0"/>
              </a:rPr>
              <a:t>el </a:t>
            </a:r>
            <a:r>
              <a:rPr lang="es-MX" sz="2400" spc="-7" dirty="0">
                <a:latin typeface="Calibri" panose="020F0502020204030204" pitchFamily="34" charset="0"/>
                <a:cs typeface="Calibri" panose="020F0502020204030204" pitchFamily="34" charset="0"/>
              </a:rPr>
              <a:t>requerimiento, </a:t>
            </a:r>
            <a:r>
              <a:rPr lang="es-MX" sz="2400" dirty="0">
                <a:latin typeface="Calibri" panose="020F0502020204030204" pitchFamily="34" charset="0"/>
                <a:cs typeface="Calibri" panose="020F0502020204030204" pitchFamily="34" charset="0"/>
              </a:rPr>
              <a:t>se </a:t>
            </a:r>
            <a:r>
              <a:rPr lang="es-MX" sz="2400" spc="-7" dirty="0">
                <a:latin typeface="Calibri" panose="020F0502020204030204" pitchFamily="34" charset="0"/>
                <a:cs typeface="Calibri" panose="020F0502020204030204" pitchFamily="34" charset="0"/>
              </a:rPr>
              <a:t>verifica </a:t>
            </a:r>
            <a:r>
              <a:rPr lang="es-MX" sz="2400" dirty="0">
                <a:latin typeface="Calibri" panose="020F0502020204030204" pitchFamily="34" charset="0"/>
                <a:cs typeface="Calibri" panose="020F0502020204030204" pitchFamily="34" charset="0"/>
              </a:rPr>
              <a:t>si </a:t>
            </a:r>
            <a:r>
              <a:rPr lang="es-MX" sz="2400" spc="-7" dirty="0">
                <a:latin typeface="Calibri" panose="020F0502020204030204" pitchFamily="34" charset="0"/>
                <a:cs typeface="Calibri" panose="020F0502020204030204" pitchFamily="34" charset="0"/>
              </a:rPr>
              <a:t>este </a:t>
            </a:r>
            <a:r>
              <a:rPr lang="es-MX" sz="2400" spc="7" dirty="0">
                <a:latin typeface="Calibri" panose="020F0502020204030204" pitchFamily="34" charset="0"/>
                <a:cs typeface="Calibri" panose="020F0502020204030204" pitchFamily="34" charset="0"/>
              </a:rPr>
              <a:t>se  </a:t>
            </a:r>
            <a:r>
              <a:rPr lang="es-MX" sz="2400" spc="-8" dirty="0">
                <a:latin typeface="Calibri" panose="020F0502020204030204" pitchFamily="34" charset="0"/>
                <a:cs typeface="Calibri" panose="020F0502020204030204" pitchFamily="34" charset="0"/>
              </a:rPr>
              <a:t>encuentra </a:t>
            </a:r>
            <a:r>
              <a:rPr lang="es-MX" sz="2400" spc="-7" dirty="0">
                <a:latin typeface="Calibri" panose="020F0502020204030204" pitchFamily="34" charset="0"/>
                <a:cs typeface="Calibri" panose="020F0502020204030204" pitchFamily="34" charset="0"/>
              </a:rPr>
              <a:t>definido </a:t>
            </a:r>
            <a:r>
              <a:rPr lang="es-MX" sz="2400" spc="-3" dirty="0">
                <a:latin typeface="Calibri" panose="020F0502020204030204" pitchFamily="34" charset="0"/>
                <a:cs typeface="Calibri" panose="020F0502020204030204" pitchFamily="34" charset="0"/>
              </a:rPr>
              <a:t>en: </a:t>
            </a:r>
            <a:endParaRPr lang="en-US" sz="2400" dirty="0"/>
          </a:p>
        </p:txBody>
      </p:sp>
      <p:pic>
        <p:nvPicPr>
          <p:cNvPr id="7" name="Imagen 6"/>
          <p:cNvPicPr>
            <a:picLocks noChangeAspect="1"/>
          </p:cNvPicPr>
          <p:nvPr/>
        </p:nvPicPr>
        <p:blipFill>
          <a:blip r:embed="rId7"/>
          <a:stretch>
            <a:fillRect/>
          </a:stretch>
        </p:blipFill>
        <p:spPr>
          <a:xfrm>
            <a:off x="5181600" y="5108063"/>
            <a:ext cx="2176434" cy="1602195"/>
          </a:xfrm>
          <a:prstGeom prst="rect">
            <a:avLst/>
          </a:prstGeom>
        </p:spPr>
      </p:pic>
    </p:spTree>
    <p:extLst>
      <p:ext uri="{BB962C8B-B14F-4D97-AF65-F5344CB8AC3E}">
        <p14:creationId xmlns:p14="http://schemas.microsoft.com/office/powerpoint/2010/main" val="243450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Rectángulo"/>
          <p:cNvSpPr>
            <a:spLocks noChangeArrowheads="1"/>
          </p:cNvSpPr>
          <p:nvPr/>
        </p:nvSpPr>
        <p:spPr bwMode="auto">
          <a:xfrm>
            <a:off x="304800" y="990600"/>
            <a:ext cx="1158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3200" b="1" dirty="0">
                <a:latin typeface="Calibri" pitchFamily="34" charset="0"/>
              </a:rPr>
              <a:t>DOCUMENTOS DE ORIENTACIÓN REFERIDOS A REQUERIMIENTOS</a:t>
            </a:r>
          </a:p>
        </p:txBody>
      </p:sp>
      <p:sp>
        <p:nvSpPr>
          <p:cNvPr id="2" name="Rectángulo 1"/>
          <p:cNvSpPr/>
          <p:nvPr/>
        </p:nvSpPr>
        <p:spPr>
          <a:xfrm>
            <a:off x="762000" y="2057400"/>
            <a:ext cx="5638800" cy="646331"/>
          </a:xfrm>
          <a:prstGeom prst="rect">
            <a:avLst/>
          </a:prstGeom>
        </p:spPr>
        <p:txBody>
          <a:bodyPr wrap="square">
            <a:spAutoFit/>
          </a:bodyPr>
          <a:lstStyle/>
          <a:p>
            <a:r>
              <a:rPr lang="es-MX" dirty="0">
                <a:solidFill>
                  <a:srgbClr val="666666"/>
                </a:solidFill>
                <a:latin typeface="arial" panose="020B0604020202020204" pitchFamily="34" charset="0"/>
              </a:rPr>
              <a:t>Guía Práctica N° 5: </a:t>
            </a:r>
            <a:r>
              <a:rPr lang="es-MX" b="1" u="sng" dirty="0">
                <a:solidFill>
                  <a:srgbClr val="8B6914"/>
                </a:solidFill>
                <a:latin typeface="arial" panose="020B0604020202020204" pitchFamily="34" charset="0"/>
                <a:hlinkClick r:id="rId2"/>
              </a:rPr>
              <a:t>¿Cómo se formula el requerimiento?</a:t>
            </a:r>
            <a:endParaRPr lang="en-US" dirty="0"/>
          </a:p>
        </p:txBody>
      </p:sp>
      <p:pic>
        <p:nvPicPr>
          <p:cNvPr id="3" name="Imagen 2"/>
          <p:cNvPicPr>
            <a:picLocks noChangeAspect="1"/>
          </p:cNvPicPr>
          <p:nvPr/>
        </p:nvPicPr>
        <p:blipFill rotWithShape="1">
          <a:blip r:embed="rId3"/>
          <a:srcRect l="32937" t="13288" r="33648" b="47675"/>
          <a:stretch/>
        </p:blipFill>
        <p:spPr>
          <a:xfrm>
            <a:off x="5943600" y="1828800"/>
            <a:ext cx="5334001" cy="3505200"/>
          </a:xfrm>
          <a:prstGeom prst="rect">
            <a:avLst/>
          </a:prstGeom>
        </p:spPr>
      </p:pic>
      <p:pic>
        <p:nvPicPr>
          <p:cNvPr id="4" name="Imagen 3"/>
          <p:cNvPicPr>
            <a:picLocks noChangeAspect="1"/>
          </p:cNvPicPr>
          <p:nvPr/>
        </p:nvPicPr>
        <p:blipFill rotWithShape="1">
          <a:blip r:embed="rId4"/>
          <a:srcRect l="29391" t="23594" r="30333" b="14480"/>
          <a:stretch/>
        </p:blipFill>
        <p:spPr>
          <a:xfrm>
            <a:off x="1292989" y="2819400"/>
            <a:ext cx="4191000" cy="3236843"/>
          </a:xfrm>
          <a:prstGeom prst="rect">
            <a:avLst/>
          </a:prstGeom>
        </p:spPr>
      </p:pic>
    </p:spTree>
    <p:extLst>
      <p:ext uri="{BB962C8B-B14F-4D97-AF65-F5344CB8AC3E}">
        <p14:creationId xmlns:p14="http://schemas.microsoft.com/office/powerpoint/2010/main" val="15274010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Fraccionamiento </a:t>
            </a:r>
          </a:p>
        </p:txBody>
      </p:sp>
    </p:spTree>
    <p:extLst>
      <p:ext uri="{BB962C8B-B14F-4D97-AF65-F5344CB8AC3E}">
        <p14:creationId xmlns:p14="http://schemas.microsoft.com/office/powerpoint/2010/main" val="95387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39716" y="2613351"/>
            <a:ext cx="1825564"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s-MX" b="1" dirty="0"/>
              <a:t>REQUERIMIENTO</a:t>
            </a:r>
            <a:endParaRPr lang="en-US" b="1" dirty="0"/>
          </a:p>
        </p:txBody>
      </p:sp>
      <p:graphicFrame>
        <p:nvGraphicFramePr>
          <p:cNvPr id="17" name="Diagrama 16"/>
          <p:cNvGraphicFramePr/>
          <p:nvPr>
            <p:extLst>
              <p:ext uri="{D42A27DB-BD31-4B8C-83A1-F6EECF244321}">
                <p14:modId xmlns:p14="http://schemas.microsoft.com/office/powerpoint/2010/main" val="2686520569"/>
              </p:ext>
            </p:extLst>
          </p:nvPr>
        </p:nvGraphicFramePr>
        <p:xfrm>
          <a:off x="3568000" y="331520"/>
          <a:ext cx="6096000" cy="2669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11 Rectángulo">
            <a:extLst>
              <a:ext uri="{FF2B5EF4-FFF2-40B4-BE49-F238E27FC236}">
                <a16:creationId xmlns:a16="http://schemas.microsoft.com/office/drawing/2014/main" id="{A446AE43-FD98-4DD4-9797-4FA8C7F28AFA}"/>
              </a:ext>
            </a:extLst>
          </p:cNvPr>
          <p:cNvSpPr/>
          <p:nvPr/>
        </p:nvSpPr>
        <p:spPr>
          <a:xfrm>
            <a:off x="4367098" y="3225934"/>
            <a:ext cx="4098100" cy="52212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524" dirty="0">
                <a:solidFill>
                  <a:schemeClr val="tx1"/>
                </a:solidFill>
              </a:rPr>
              <a:t>TENDENCIA LOGÍSTICA DE </a:t>
            </a:r>
          </a:p>
          <a:p>
            <a:pPr algn="ctr"/>
            <a:r>
              <a:rPr lang="es-PE" sz="1524" b="1" dirty="0">
                <a:solidFill>
                  <a:schemeClr val="tx1"/>
                </a:solidFill>
              </a:rPr>
              <a:t>AGRUPAMIENTO </a:t>
            </a:r>
            <a:r>
              <a:rPr lang="es-PE" sz="1524" dirty="0">
                <a:solidFill>
                  <a:schemeClr val="tx1"/>
                </a:solidFill>
              </a:rPr>
              <a:t>DE OBJETOS CONTRACTUALES</a:t>
            </a:r>
          </a:p>
        </p:txBody>
      </p:sp>
      <p:sp>
        <p:nvSpPr>
          <p:cNvPr id="20" name="Rectángulo 19"/>
          <p:cNvSpPr/>
          <p:nvPr/>
        </p:nvSpPr>
        <p:spPr>
          <a:xfrm>
            <a:off x="4311607" y="3997218"/>
            <a:ext cx="4153591" cy="646331"/>
          </a:xfrm>
          <a:prstGeom prst="rect">
            <a:avLst/>
          </a:prstGeom>
        </p:spPr>
        <p:txBody>
          <a:bodyPr wrap="square">
            <a:spAutoFit/>
          </a:bodyPr>
          <a:lstStyle/>
          <a:p>
            <a:pPr algn="ctr"/>
            <a:r>
              <a:rPr lang="es-ES" dirty="0">
                <a:solidFill>
                  <a:srgbClr val="000000"/>
                </a:solidFill>
                <a:latin typeface="+mj-lt"/>
                <a:ea typeface="Times New Roman" panose="02020603050405020304" pitchFamily="18" charset="0"/>
              </a:rPr>
              <a:t>Acumular </a:t>
            </a:r>
            <a:r>
              <a:rPr lang="es-ES" u="sng" dirty="0">
                <a:solidFill>
                  <a:srgbClr val="000000"/>
                </a:solidFill>
                <a:latin typeface="+mj-lt"/>
                <a:ea typeface="Times New Roman" panose="02020603050405020304" pitchFamily="18" charset="0"/>
              </a:rPr>
              <a:t>adecuadamente</a:t>
            </a:r>
            <a:r>
              <a:rPr lang="es-ES" dirty="0">
                <a:solidFill>
                  <a:srgbClr val="000000"/>
                </a:solidFill>
                <a:latin typeface="+mj-lt"/>
                <a:ea typeface="Times New Roman" panose="02020603050405020304" pitchFamily="18" charset="0"/>
              </a:rPr>
              <a:t> los bienes, servicios u obras </a:t>
            </a:r>
            <a:r>
              <a:rPr lang="es-ES" b="1" u="sng" dirty="0">
                <a:solidFill>
                  <a:srgbClr val="000000"/>
                </a:solidFill>
                <a:latin typeface="+mj-lt"/>
                <a:ea typeface="Times New Roman" panose="02020603050405020304" pitchFamily="18" charset="0"/>
              </a:rPr>
              <a:t>esencialmente similares</a:t>
            </a:r>
            <a:r>
              <a:rPr lang="es-ES" b="1" dirty="0">
                <a:solidFill>
                  <a:srgbClr val="000000"/>
                </a:solidFill>
                <a:latin typeface="+mj-lt"/>
                <a:ea typeface="Times New Roman" panose="02020603050405020304" pitchFamily="18" charset="0"/>
              </a:rPr>
              <a:t>.</a:t>
            </a:r>
            <a:endParaRPr lang="en-US" b="1" dirty="0">
              <a:latin typeface="+mj-lt"/>
            </a:endParaRPr>
          </a:p>
        </p:txBody>
      </p:sp>
      <p:grpSp>
        <p:nvGrpSpPr>
          <p:cNvPr id="21" name="Group 517"/>
          <p:cNvGrpSpPr/>
          <p:nvPr/>
        </p:nvGrpSpPr>
        <p:grpSpPr>
          <a:xfrm>
            <a:off x="6101246" y="4906785"/>
            <a:ext cx="629803" cy="420960"/>
            <a:chOff x="0" y="-35321"/>
            <a:chExt cx="1226933" cy="611387"/>
          </a:xfrm>
          <a:solidFill>
            <a:schemeClr val="bg1">
              <a:lumMod val="50000"/>
            </a:schemeClr>
          </a:solidFill>
        </p:grpSpPr>
        <p:sp>
          <p:nvSpPr>
            <p:cNvPr id="22" name="Shape 515"/>
            <p:cNvSpPr/>
            <p:nvPr/>
          </p:nvSpPr>
          <p:spPr>
            <a:xfrm>
              <a:off x="0" y="-1"/>
              <a:ext cx="1226933" cy="576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grpFill/>
            <a:ln w="12700" cap="flat">
              <a:noFill/>
              <a:miter lim="400000"/>
            </a:ln>
            <a:effectLst/>
          </p:spPr>
          <p:txBody>
            <a:bodyPr wrap="square" lIns="42670" tIns="42670" rIns="42670" bIns="42670" numCol="1" anchor="ctr">
              <a:noAutofit/>
            </a:bodyPr>
            <a:lstStyle/>
            <a:p>
              <a:pPr algn="ctr">
                <a:defRPr>
                  <a:solidFill>
                    <a:srgbClr val="FFFFFF"/>
                  </a:solidFill>
                  <a:latin typeface="Century Gothic"/>
                  <a:ea typeface="Century Gothic"/>
                  <a:cs typeface="Century Gothic"/>
                  <a:sym typeface="Century Gothic"/>
                </a:defRPr>
              </a:pPr>
              <a:endParaRPr sz="1689"/>
            </a:p>
          </p:txBody>
        </p:sp>
        <p:sp>
          <p:nvSpPr>
            <p:cNvPr id="23" name="Shape 516"/>
            <p:cNvSpPr/>
            <p:nvPr/>
          </p:nvSpPr>
          <p:spPr>
            <a:xfrm>
              <a:off x="306734" y="-35321"/>
              <a:ext cx="613467" cy="50268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2670" tIns="42670" rIns="42670" bIns="42670" numCol="1" anchor="ctr">
              <a:spAutoFit/>
            </a:bodyPr>
            <a:lstStyle>
              <a:lvl1pPr algn="ctr">
                <a:defRPr>
                  <a:solidFill>
                    <a:srgbClr val="FFFFFF"/>
                  </a:solidFill>
                  <a:latin typeface="Century Gothic"/>
                  <a:ea typeface="Century Gothic"/>
                  <a:cs typeface="Century Gothic"/>
                  <a:sym typeface="Century Gothic"/>
                </a:defRPr>
              </a:lvl1pPr>
            </a:lstStyle>
            <a:p>
              <a:endParaRPr sz="1689" dirty="0"/>
            </a:p>
          </p:txBody>
        </p:sp>
      </p:grpSp>
      <p:sp>
        <p:nvSpPr>
          <p:cNvPr id="24" name="Rectángulo 23"/>
          <p:cNvSpPr/>
          <p:nvPr/>
        </p:nvSpPr>
        <p:spPr>
          <a:xfrm>
            <a:off x="4158377" y="5516137"/>
            <a:ext cx="5296902" cy="646331"/>
          </a:xfrm>
          <a:prstGeom prst="rect">
            <a:avLst/>
          </a:prstGeom>
        </p:spPr>
        <p:txBody>
          <a:bodyPr wrap="square">
            <a:spAutoFit/>
          </a:bodyPr>
          <a:lstStyle/>
          <a:p>
            <a:pPr algn="ctr"/>
            <a:r>
              <a:rPr lang="es-ES" dirty="0">
                <a:solidFill>
                  <a:srgbClr val="000000"/>
                </a:solidFill>
                <a:latin typeface="+mj-lt"/>
                <a:ea typeface="Times New Roman" panose="02020603050405020304" pitchFamily="18" charset="0"/>
              </a:rPr>
              <a:t>El desconocimiento de esa unidad esencial configura lo que se conoce como </a:t>
            </a:r>
            <a:r>
              <a:rPr lang="es-ES" b="1" u="sng" dirty="0">
                <a:solidFill>
                  <a:srgbClr val="000000"/>
                </a:solidFill>
                <a:latin typeface="+mj-lt"/>
                <a:ea typeface="Times New Roman" panose="02020603050405020304" pitchFamily="18" charset="0"/>
              </a:rPr>
              <a:t>fraccionamiento indebido</a:t>
            </a:r>
            <a:r>
              <a:rPr lang="es-ES" dirty="0">
                <a:solidFill>
                  <a:srgbClr val="000000"/>
                </a:solidFill>
                <a:latin typeface="+mj-lt"/>
                <a:ea typeface="Times New Roman" panose="02020603050405020304" pitchFamily="18" charset="0"/>
              </a:rPr>
              <a:t>.</a:t>
            </a:r>
            <a:endParaRPr lang="en-US" dirty="0">
              <a:solidFill>
                <a:srgbClr val="000000"/>
              </a:solidFill>
              <a:latin typeface="+mj-lt"/>
              <a:ea typeface="Times New Roman" panose="02020603050405020304" pitchFamily="18" charset="0"/>
            </a:endParaRPr>
          </a:p>
        </p:txBody>
      </p:sp>
      <p:pic>
        <p:nvPicPr>
          <p:cNvPr id="25" name="Imagen 24"/>
          <p:cNvPicPr>
            <a:picLocks noChangeAspect="1"/>
          </p:cNvPicPr>
          <p:nvPr/>
        </p:nvPicPr>
        <p:blipFill>
          <a:blip r:embed="rId7"/>
          <a:stretch>
            <a:fillRect/>
          </a:stretch>
        </p:blipFill>
        <p:spPr>
          <a:xfrm>
            <a:off x="650275" y="3419616"/>
            <a:ext cx="2222133" cy="2216438"/>
          </a:xfrm>
          <a:prstGeom prst="rect">
            <a:avLst/>
          </a:prstGeom>
        </p:spPr>
      </p:pic>
      <p:sp>
        <p:nvSpPr>
          <p:cNvPr id="11" name="Flecha derecha 10"/>
          <p:cNvSpPr/>
          <p:nvPr/>
        </p:nvSpPr>
        <p:spPr>
          <a:xfrm rot="19552061">
            <a:off x="2737997" y="2115788"/>
            <a:ext cx="730881" cy="577688"/>
          </a:xfrm>
          <a:prstGeom prst="rightArrow">
            <a:avLst/>
          </a:prstGeom>
        </p:spPr>
        <p:style>
          <a:lnRef idx="2">
            <a:schemeClr val="dk1"/>
          </a:lnRef>
          <a:fillRef idx="1">
            <a:schemeClr val="lt1"/>
          </a:fillRef>
          <a:effectRef idx="0">
            <a:schemeClr val="dk1"/>
          </a:effectRef>
          <a:fontRef idx="minor">
            <a:schemeClr val="dk1"/>
          </a:fontRef>
        </p:style>
        <p:txBody>
          <a:bodyPr lIns="77402" tIns="38701" rIns="77402" bIns="38701" rtlCol="0" anchor="ctr"/>
          <a:lstStyle/>
          <a:p>
            <a:pPr algn="ctr" defTabSz="387027"/>
            <a:endParaRPr lang="es-PE" sz="1524">
              <a:solidFill>
                <a:prstClr val="black"/>
              </a:solidFill>
              <a:latin typeface="Calibri" pitchFamily="34" charset="0"/>
            </a:endParaRPr>
          </a:p>
        </p:txBody>
      </p:sp>
    </p:spTree>
    <p:extLst>
      <p:ext uri="{BB962C8B-B14F-4D97-AF65-F5344CB8AC3E}">
        <p14:creationId xmlns:p14="http://schemas.microsoft.com/office/powerpoint/2010/main" val="32343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7" grpId="0">
        <p:bldAsOne/>
      </p:bldGraphic>
      <p:bldP spid="18" grpId="0" animBg="1"/>
      <p:bldP spid="20" grpId="0"/>
      <p:bldP spid="24" grpId="0"/>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xfrm>
            <a:off x="3273459" y="315186"/>
            <a:ext cx="7907209" cy="515390"/>
          </a:xfrm>
          <a:prstGeom prst="rect">
            <a:avLst/>
          </a:prstGeom>
          <a:ln w="76200">
            <a:noFill/>
            <a:round/>
          </a:ln>
        </p:spPr>
        <p:txBody>
          <a:bodyPr>
            <a:noAutofit/>
          </a:bodyPr>
          <a:lstStyle>
            <a:lvl1pPr>
              <a:defRPr sz="3200"/>
            </a:lvl1pPr>
          </a:lstStyle>
          <a:p>
            <a:r>
              <a:rPr lang="en-US" b="1" cap="all" dirty="0">
                <a:latin typeface="Calibri"/>
                <a:ea typeface="Calibri"/>
                <a:cs typeface="Calibri"/>
              </a:rPr>
              <a:t>¿Qué es el F</a:t>
            </a:r>
            <a:r>
              <a:rPr lang="es-PE" b="1" cap="all" dirty="0">
                <a:latin typeface="Calibri"/>
                <a:ea typeface="Calibri"/>
                <a:cs typeface="Calibri"/>
              </a:rPr>
              <a:t>raccionamiento</a:t>
            </a:r>
            <a:r>
              <a:rPr lang="es-MX" b="1" cap="all" dirty="0">
                <a:latin typeface="Calibri"/>
                <a:ea typeface="Calibri"/>
                <a:cs typeface="Calibri"/>
              </a:rPr>
              <a:t> indebido?</a:t>
            </a:r>
            <a:endParaRPr b="1" cap="all" dirty="0">
              <a:latin typeface="Calibri"/>
              <a:ea typeface="Calibri"/>
              <a:cs typeface="Calibri"/>
            </a:endParaRPr>
          </a:p>
        </p:txBody>
      </p:sp>
      <p:sp>
        <p:nvSpPr>
          <p:cNvPr id="2" name="Rectángulo 1"/>
          <p:cNvSpPr/>
          <p:nvPr/>
        </p:nvSpPr>
        <p:spPr>
          <a:xfrm>
            <a:off x="821636" y="1051579"/>
            <a:ext cx="9714318" cy="400110"/>
          </a:xfrm>
          <a:prstGeom prst="rect">
            <a:avLst/>
          </a:prstGeom>
        </p:spPr>
        <p:txBody>
          <a:bodyPr wrap="square">
            <a:spAutoFit/>
          </a:bodyPr>
          <a:lstStyle/>
          <a:p>
            <a:r>
              <a:rPr lang="es-ES" sz="2000" dirty="0">
                <a:solidFill>
                  <a:srgbClr val="000000"/>
                </a:solidFill>
                <a:latin typeface="+mj-lt"/>
                <a:ea typeface="Times New Roman" panose="02020603050405020304" pitchFamily="18" charset="0"/>
              </a:rPr>
              <a:t>Es la división artificial de una contratación unitaria debidamente programada o programable.</a:t>
            </a:r>
            <a:endParaRPr lang="en-US" sz="2000" dirty="0">
              <a:solidFill>
                <a:srgbClr val="000000"/>
              </a:solidFill>
              <a:latin typeface="+mj-lt"/>
              <a:ea typeface="Times New Roman" panose="02020603050405020304" pitchFamily="18" charset="0"/>
            </a:endParaRPr>
          </a:p>
        </p:txBody>
      </p:sp>
      <p:sp>
        <p:nvSpPr>
          <p:cNvPr id="4" name="12 Rectángulo redondeado"/>
          <p:cNvSpPr/>
          <p:nvPr/>
        </p:nvSpPr>
        <p:spPr>
          <a:xfrm>
            <a:off x="5024592" y="1677479"/>
            <a:ext cx="1707108" cy="716437"/>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100" kern="0" dirty="0">
                <a:solidFill>
                  <a:srgbClr val="000000"/>
                </a:solidFill>
                <a:latin typeface="Arial"/>
                <a:sym typeface="Arial"/>
              </a:rPr>
              <a:t>TENIENDO LA POSIBILIDAD DE </a:t>
            </a:r>
            <a:r>
              <a:rPr lang="es-PE" sz="1100" b="1" kern="0" dirty="0">
                <a:solidFill>
                  <a:srgbClr val="000000"/>
                </a:solidFill>
                <a:latin typeface="Arial"/>
                <a:sym typeface="Arial"/>
              </a:rPr>
              <a:t>PREVER</a:t>
            </a:r>
            <a:r>
              <a:rPr lang="es-PE" sz="1100" kern="0" dirty="0">
                <a:solidFill>
                  <a:srgbClr val="000000"/>
                </a:solidFill>
                <a:latin typeface="Arial"/>
                <a:sym typeface="Arial"/>
              </a:rPr>
              <a:t> SUS NECESIDADES</a:t>
            </a:r>
          </a:p>
        </p:txBody>
      </p:sp>
      <p:sp>
        <p:nvSpPr>
          <p:cNvPr id="5" name="12 Rectángulo redondeado"/>
          <p:cNvSpPr/>
          <p:nvPr/>
        </p:nvSpPr>
        <p:spPr>
          <a:xfrm>
            <a:off x="5024592" y="2609941"/>
            <a:ext cx="1707108" cy="716437"/>
          </a:xfrm>
          <a:prstGeom prst="roundRect">
            <a:avLst/>
          </a:prstGeom>
          <a:solidFill>
            <a:schemeClr val="bg1">
              <a:lumMod val="85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100" kern="0" dirty="0">
                <a:solidFill>
                  <a:srgbClr val="000000"/>
                </a:solidFill>
                <a:latin typeface="Arial"/>
                <a:sym typeface="Arial"/>
              </a:rPr>
              <a:t>CONTANDO CON </a:t>
            </a:r>
            <a:r>
              <a:rPr lang="es-PE" sz="1100" b="1" kern="0" dirty="0">
                <a:solidFill>
                  <a:srgbClr val="000000"/>
                </a:solidFill>
                <a:latin typeface="Arial"/>
                <a:sym typeface="Arial"/>
              </a:rPr>
              <a:t>PRESUPUESTO</a:t>
            </a:r>
            <a:r>
              <a:rPr lang="es-PE" sz="1100" kern="0" dirty="0">
                <a:solidFill>
                  <a:srgbClr val="000000"/>
                </a:solidFill>
                <a:latin typeface="Arial"/>
                <a:sym typeface="Arial"/>
              </a:rPr>
              <a:t> PARA ATENDER LAS NECESIDADES</a:t>
            </a:r>
          </a:p>
        </p:txBody>
      </p:sp>
      <p:sp>
        <p:nvSpPr>
          <p:cNvPr id="6" name="11 Rectángulo">
            <a:extLst>
              <a:ext uri="{FF2B5EF4-FFF2-40B4-BE49-F238E27FC236}">
                <a16:creationId xmlns:a16="http://schemas.microsoft.com/office/drawing/2014/main" id="{A446AE43-FD98-4DD4-9797-4FA8C7F28AFA}"/>
              </a:ext>
            </a:extLst>
          </p:cNvPr>
          <p:cNvSpPr/>
          <p:nvPr/>
        </p:nvSpPr>
        <p:spPr>
          <a:xfrm>
            <a:off x="1843809" y="1768608"/>
            <a:ext cx="2652015" cy="151531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rPr>
              <a:t>SE CONFIGURA </a:t>
            </a:r>
            <a:r>
              <a:rPr lang="es-PE" sz="1600" b="1" dirty="0">
                <a:solidFill>
                  <a:srgbClr val="FF0000"/>
                </a:solidFill>
              </a:rPr>
              <a:t>FRACCIONAMIENTO</a:t>
            </a:r>
            <a:r>
              <a:rPr lang="es-PE" sz="1600" dirty="0">
                <a:solidFill>
                  <a:schemeClr val="tx1"/>
                </a:solidFill>
              </a:rPr>
              <a:t> CUANDO, EN CONTRATACIONES CON OBJETOS ESENCIALMENTE SIMILARES, LA ENTIDAD</a:t>
            </a:r>
          </a:p>
        </p:txBody>
      </p:sp>
      <p:grpSp>
        <p:nvGrpSpPr>
          <p:cNvPr id="7" name="Group 517"/>
          <p:cNvGrpSpPr/>
          <p:nvPr/>
        </p:nvGrpSpPr>
        <p:grpSpPr>
          <a:xfrm rot="16200000">
            <a:off x="7178603" y="2184845"/>
            <a:ext cx="386908" cy="682846"/>
            <a:chOff x="0" y="-1"/>
            <a:chExt cx="1226933" cy="576067"/>
          </a:xfrm>
          <a:solidFill>
            <a:schemeClr val="bg1">
              <a:lumMod val="50000"/>
            </a:schemeClr>
          </a:solidFill>
        </p:grpSpPr>
        <p:sp>
          <p:nvSpPr>
            <p:cNvPr id="8" name="Shape 515"/>
            <p:cNvSpPr/>
            <p:nvPr/>
          </p:nvSpPr>
          <p:spPr>
            <a:xfrm>
              <a:off x="0" y="-1"/>
              <a:ext cx="1226933" cy="576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grpFill/>
            <a:ln w="12700" cap="flat">
              <a:noFill/>
              <a:miter lim="400000"/>
            </a:ln>
            <a:effectLst/>
          </p:spPr>
          <p:txBody>
            <a:bodyPr wrap="square" lIns="42670" tIns="42670" rIns="42670" bIns="42670" numCol="1" anchor="ctr">
              <a:noAutofit/>
            </a:bodyPr>
            <a:lstStyle/>
            <a:p>
              <a:pPr algn="ctr">
                <a:defRPr>
                  <a:solidFill>
                    <a:srgbClr val="FFFFFF"/>
                  </a:solidFill>
                  <a:latin typeface="Century Gothic"/>
                  <a:ea typeface="Century Gothic"/>
                  <a:cs typeface="Century Gothic"/>
                  <a:sym typeface="Century Gothic"/>
                </a:defRPr>
              </a:pPr>
              <a:endParaRPr sz="2000"/>
            </a:p>
          </p:txBody>
        </p:sp>
        <p:sp>
          <p:nvSpPr>
            <p:cNvPr id="9" name="Shape 516"/>
            <p:cNvSpPr/>
            <p:nvPr/>
          </p:nvSpPr>
          <p:spPr>
            <a:xfrm>
              <a:off x="306736" y="19047"/>
              <a:ext cx="613467" cy="393951"/>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2670" tIns="42670" rIns="42670" bIns="42670" numCol="1" anchor="ctr">
              <a:spAutoFit/>
            </a:bodyPr>
            <a:lstStyle>
              <a:lvl1pPr algn="ctr">
                <a:defRPr>
                  <a:solidFill>
                    <a:srgbClr val="FFFFFF"/>
                  </a:solidFill>
                  <a:latin typeface="Century Gothic"/>
                  <a:ea typeface="Century Gothic"/>
                  <a:cs typeface="Century Gothic"/>
                  <a:sym typeface="Century Gothic"/>
                </a:defRPr>
              </a:lvl1pPr>
            </a:lstStyle>
            <a:p>
              <a:endParaRPr sz="2000" dirty="0"/>
            </a:p>
          </p:txBody>
        </p:sp>
      </p:grpSp>
      <p:sp>
        <p:nvSpPr>
          <p:cNvPr id="10" name="11 Rectángulo">
            <a:extLst>
              <a:ext uri="{FF2B5EF4-FFF2-40B4-BE49-F238E27FC236}">
                <a16:creationId xmlns:a16="http://schemas.microsoft.com/office/drawing/2014/main" id="{A446AE43-FD98-4DD4-9797-4FA8C7F28AFA}"/>
              </a:ext>
            </a:extLst>
          </p:cNvPr>
          <p:cNvSpPr/>
          <p:nvPr/>
        </p:nvSpPr>
        <p:spPr>
          <a:xfrm>
            <a:off x="7932202" y="1753004"/>
            <a:ext cx="2865328" cy="36004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CONTRATACIÓN INDEPENDIENTE</a:t>
            </a:r>
          </a:p>
        </p:txBody>
      </p:sp>
      <p:sp>
        <p:nvSpPr>
          <p:cNvPr id="11" name="11 Rectángulo">
            <a:extLst>
              <a:ext uri="{FF2B5EF4-FFF2-40B4-BE49-F238E27FC236}">
                <a16:creationId xmlns:a16="http://schemas.microsoft.com/office/drawing/2014/main" id="{A446AE43-FD98-4DD4-9797-4FA8C7F28AFA}"/>
              </a:ext>
            </a:extLst>
          </p:cNvPr>
          <p:cNvSpPr/>
          <p:nvPr/>
        </p:nvSpPr>
        <p:spPr>
          <a:xfrm>
            <a:off x="7938507" y="2291243"/>
            <a:ext cx="2865328" cy="36004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CONTRATACIÓN INDEPENDIENTE</a:t>
            </a:r>
          </a:p>
        </p:txBody>
      </p:sp>
      <p:sp>
        <p:nvSpPr>
          <p:cNvPr id="12" name="11 Rectángulo">
            <a:extLst>
              <a:ext uri="{FF2B5EF4-FFF2-40B4-BE49-F238E27FC236}">
                <a16:creationId xmlns:a16="http://schemas.microsoft.com/office/drawing/2014/main" id="{A446AE43-FD98-4DD4-9797-4FA8C7F28AFA}"/>
              </a:ext>
            </a:extLst>
          </p:cNvPr>
          <p:cNvSpPr/>
          <p:nvPr/>
        </p:nvSpPr>
        <p:spPr>
          <a:xfrm>
            <a:off x="7931594" y="2840360"/>
            <a:ext cx="2865328" cy="36004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CONTRATACIÓN INDEPENDIENTE</a:t>
            </a:r>
          </a:p>
        </p:txBody>
      </p:sp>
      <p:sp>
        <p:nvSpPr>
          <p:cNvPr id="13" name="Shape 516"/>
          <p:cNvSpPr/>
          <p:nvPr/>
        </p:nvSpPr>
        <p:spPr>
          <a:xfrm>
            <a:off x="7047569" y="2385840"/>
            <a:ext cx="574562" cy="2400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2670" tIns="42670" rIns="42670" bIns="42670" numCol="1" anchor="ctr">
            <a:spAutoFit/>
          </a:bodyPr>
          <a:lstStyle>
            <a:lvl1pPr algn="ctr">
              <a:defRPr>
                <a:solidFill>
                  <a:srgbClr val="FFFFFF"/>
                </a:solidFill>
                <a:latin typeface="Century Gothic"/>
                <a:ea typeface="Century Gothic"/>
                <a:cs typeface="Century Gothic"/>
                <a:sym typeface="Century Gothic"/>
              </a:defRPr>
            </a:lvl1pPr>
          </a:lstStyle>
          <a:p>
            <a:r>
              <a:rPr lang="es-PE" sz="1000" dirty="0"/>
              <a:t>REALIZA</a:t>
            </a:r>
            <a:endParaRPr sz="1000" dirty="0"/>
          </a:p>
        </p:txBody>
      </p:sp>
      <p:sp>
        <p:nvSpPr>
          <p:cNvPr id="16" name="Rectángulo 15"/>
          <p:cNvSpPr/>
          <p:nvPr/>
        </p:nvSpPr>
        <p:spPr>
          <a:xfrm>
            <a:off x="929970" y="3652994"/>
            <a:ext cx="10496357" cy="1015663"/>
          </a:xfrm>
          <a:prstGeom prst="rect">
            <a:avLst/>
          </a:prstGeom>
        </p:spPr>
        <p:txBody>
          <a:bodyPr wrap="square">
            <a:spAutoFit/>
          </a:bodyPr>
          <a:lstStyle/>
          <a:p>
            <a:pPr algn="just"/>
            <a:r>
              <a:rPr lang="es-ES" sz="2000" dirty="0">
                <a:solidFill>
                  <a:srgbClr val="000000"/>
                </a:solidFill>
                <a:latin typeface="+mj-lt"/>
                <a:ea typeface="Times New Roman" panose="02020603050405020304" pitchFamily="18" charset="0"/>
              </a:rPr>
              <a:t>El fraccionamiento se configura cuando los bienes, servicios u obras contratados de manera independiente poseen características y/o condiciones que resulten </a:t>
            </a:r>
            <a:r>
              <a:rPr lang="es-ES" sz="2000" b="1" u="sng" dirty="0">
                <a:solidFill>
                  <a:srgbClr val="000000"/>
                </a:solidFill>
                <a:latin typeface="+mj-lt"/>
                <a:ea typeface="Times New Roman" panose="02020603050405020304" pitchFamily="18" charset="0"/>
              </a:rPr>
              <a:t>idénticas o similares</a:t>
            </a:r>
            <a:r>
              <a:rPr lang="es-ES" sz="2000" dirty="0">
                <a:solidFill>
                  <a:srgbClr val="000000"/>
                </a:solidFill>
                <a:latin typeface="+mj-lt"/>
                <a:ea typeface="Times New Roman" panose="02020603050405020304" pitchFamily="18" charset="0"/>
              </a:rPr>
              <a:t>; es decir, representan un </a:t>
            </a:r>
            <a:r>
              <a:rPr lang="es-ES" sz="2000" b="1" u="sng" dirty="0">
                <a:solidFill>
                  <a:srgbClr val="000000"/>
                </a:solidFill>
                <a:latin typeface="+mj-lt"/>
                <a:ea typeface="Times New Roman" panose="02020603050405020304" pitchFamily="18" charset="0"/>
              </a:rPr>
              <a:t>mismo objeto contractual</a:t>
            </a:r>
            <a:r>
              <a:rPr lang="es-ES" sz="2000" dirty="0">
                <a:solidFill>
                  <a:srgbClr val="000000"/>
                </a:solidFill>
                <a:latin typeface="+mj-lt"/>
                <a:ea typeface="Times New Roman" panose="02020603050405020304" pitchFamily="18" charset="0"/>
              </a:rPr>
              <a:t>.</a:t>
            </a:r>
            <a:endParaRPr lang="es-PE" sz="2000" dirty="0">
              <a:solidFill>
                <a:srgbClr val="000000"/>
              </a:solidFill>
              <a:latin typeface="+mj-lt"/>
              <a:ea typeface="Times New Roman" panose="02020603050405020304" pitchFamily="18" charset="0"/>
            </a:endParaRPr>
          </a:p>
        </p:txBody>
      </p:sp>
      <p:sp>
        <p:nvSpPr>
          <p:cNvPr id="18" name="Rectángulo 17"/>
          <p:cNvSpPr/>
          <p:nvPr/>
        </p:nvSpPr>
        <p:spPr>
          <a:xfrm>
            <a:off x="2193235" y="4969427"/>
            <a:ext cx="158099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MX" sz="2000" b="1" dirty="0"/>
              <a:t>IDÉNTICOS</a:t>
            </a:r>
            <a:endParaRPr lang="en-US" sz="2000" b="1" dirty="0"/>
          </a:p>
        </p:txBody>
      </p:sp>
      <p:sp>
        <p:nvSpPr>
          <p:cNvPr id="19" name="Rectángulo 18"/>
          <p:cNvSpPr/>
          <p:nvPr/>
        </p:nvSpPr>
        <p:spPr>
          <a:xfrm>
            <a:off x="4206488" y="4993130"/>
            <a:ext cx="1566929"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MX" sz="2000" b="1" dirty="0"/>
              <a:t>SIMILARES</a:t>
            </a:r>
            <a:endParaRPr lang="en-US" sz="2000" b="1" dirty="0"/>
          </a:p>
        </p:txBody>
      </p:sp>
      <p:sp>
        <p:nvSpPr>
          <p:cNvPr id="20" name="Rectángulo 19"/>
          <p:cNvSpPr/>
          <p:nvPr/>
        </p:nvSpPr>
        <p:spPr>
          <a:xfrm>
            <a:off x="7372057" y="4737096"/>
            <a:ext cx="2310524" cy="707886"/>
          </a:xfrm>
          <a:prstGeom prst="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MX" sz="2000" b="1" dirty="0"/>
              <a:t>CARACTERÍSTICAS SINGURALES</a:t>
            </a:r>
            <a:endParaRPr lang="en-US" sz="2000" b="1" dirty="0"/>
          </a:p>
        </p:txBody>
      </p:sp>
      <p:sp>
        <p:nvSpPr>
          <p:cNvPr id="21" name="17 Cerrar llave"/>
          <p:cNvSpPr/>
          <p:nvPr/>
        </p:nvSpPr>
        <p:spPr>
          <a:xfrm rot="5400000">
            <a:off x="3750209" y="4800331"/>
            <a:ext cx="248500" cy="158713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53613" tIns="26814" rIns="53613" bIns="26814" spcCol="0" rtlCol="0" anchor="ctr"/>
          <a:lstStyle/>
          <a:p>
            <a:pPr algn="ctr"/>
            <a:endParaRPr lang="es-PE" sz="2400"/>
          </a:p>
        </p:txBody>
      </p:sp>
      <p:sp>
        <p:nvSpPr>
          <p:cNvPr id="17" name="Rectángulo 16"/>
          <p:cNvSpPr/>
          <p:nvPr/>
        </p:nvSpPr>
        <p:spPr>
          <a:xfrm>
            <a:off x="2304066" y="5819998"/>
            <a:ext cx="3670381" cy="307777"/>
          </a:xfrm>
          <a:prstGeom prst="rect">
            <a:avLst/>
          </a:prstGeom>
        </p:spPr>
        <p:txBody>
          <a:bodyPr wrap="square">
            <a:spAutoFit/>
          </a:bodyPr>
          <a:lstStyle/>
          <a:p>
            <a:r>
              <a:rPr lang="es-ES" sz="1400" b="1" u="sng" dirty="0">
                <a:solidFill>
                  <a:srgbClr val="000000"/>
                </a:solidFill>
                <a:ea typeface="Times New Roman" panose="02020603050405020304" pitchFamily="18" charset="0"/>
              </a:rPr>
              <a:t>ÚNICO</a:t>
            </a:r>
            <a:r>
              <a:rPr lang="es-ES" sz="1400" b="1" dirty="0">
                <a:solidFill>
                  <a:srgbClr val="000000"/>
                </a:solidFill>
                <a:ea typeface="Times New Roman" panose="02020603050405020304" pitchFamily="18" charset="0"/>
              </a:rPr>
              <a:t> PROCEDIMIENTO DE SELECCIÓN</a:t>
            </a:r>
            <a:endParaRPr lang="es-PE" sz="1400" b="1" dirty="0"/>
          </a:p>
        </p:txBody>
      </p:sp>
      <p:sp>
        <p:nvSpPr>
          <p:cNvPr id="23" name="Rectángulo 22"/>
          <p:cNvSpPr/>
          <p:nvPr/>
        </p:nvSpPr>
        <p:spPr>
          <a:xfrm>
            <a:off x="5773417" y="5604555"/>
            <a:ext cx="5624938" cy="523220"/>
          </a:xfrm>
          <a:prstGeom prst="rect">
            <a:avLst/>
          </a:prstGeom>
        </p:spPr>
        <p:txBody>
          <a:bodyPr wrap="square">
            <a:spAutoFit/>
          </a:bodyPr>
          <a:lstStyle/>
          <a:p>
            <a:pPr algn="ctr"/>
            <a:r>
              <a:rPr lang="es-ES" sz="1400" b="1" u="sng" dirty="0">
                <a:solidFill>
                  <a:srgbClr val="000000"/>
                </a:solidFill>
                <a:ea typeface="Times New Roman" panose="02020603050405020304" pitchFamily="18" charset="0"/>
              </a:rPr>
              <a:t>TANTOS PROCEDIMIENTOS </a:t>
            </a:r>
            <a:r>
              <a:rPr lang="es-ES" sz="1400" b="1" dirty="0">
                <a:solidFill>
                  <a:srgbClr val="000000"/>
                </a:solidFill>
                <a:ea typeface="Times New Roman" panose="02020603050405020304" pitchFamily="18" charset="0"/>
              </a:rPr>
              <a:t>DE SELECCIÓN</a:t>
            </a:r>
          </a:p>
          <a:p>
            <a:pPr algn="ctr"/>
            <a:r>
              <a:rPr lang="es-ES" sz="1400" b="1" dirty="0">
                <a:solidFill>
                  <a:srgbClr val="000000"/>
                </a:solidFill>
              </a:rPr>
              <a:t>COMO OBJETOS CONTRACTUALES REQUIERAN CONTRATARSE</a:t>
            </a:r>
            <a:endParaRPr lang="es-PE" sz="1400" b="1" dirty="0"/>
          </a:p>
        </p:txBody>
      </p:sp>
    </p:spTree>
    <p:extLst>
      <p:ext uri="{BB962C8B-B14F-4D97-AF65-F5344CB8AC3E}">
        <p14:creationId xmlns:p14="http://schemas.microsoft.com/office/powerpoint/2010/main" val="333377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61766" y="1060174"/>
            <a:ext cx="9307286" cy="4343400"/>
          </a:xfrm>
          <a:prstGeom prst="rect">
            <a:avLst/>
          </a:prstGeom>
        </p:spPr>
      </p:pic>
      <p:pic>
        <p:nvPicPr>
          <p:cNvPr id="5" name="Imagen 4"/>
          <p:cNvPicPr>
            <a:picLocks noChangeAspect="1"/>
          </p:cNvPicPr>
          <p:nvPr/>
        </p:nvPicPr>
        <p:blipFill rotWithShape="1">
          <a:blip r:embed="rId3"/>
          <a:srcRect b="67935"/>
          <a:stretch/>
        </p:blipFill>
        <p:spPr>
          <a:xfrm>
            <a:off x="1162984" y="5172773"/>
            <a:ext cx="8706573" cy="1032603"/>
          </a:xfrm>
          <a:prstGeom prst="rect">
            <a:avLst/>
          </a:prstGeom>
        </p:spPr>
      </p:pic>
    </p:spTree>
    <p:extLst>
      <p:ext uri="{BB962C8B-B14F-4D97-AF65-F5344CB8AC3E}">
        <p14:creationId xmlns:p14="http://schemas.microsoft.com/office/powerpoint/2010/main" val="39950363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xfrm>
            <a:off x="2279577" y="660221"/>
            <a:ext cx="7907209" cy="515390"/>
          </a:xfrm>
          <a:prstGeom prst="rect">
            <a:avLst/>
          </a:prstGeom>
          <a:ln w="76200">
            <a:noFill/>
            <a:round/>
          </a:ln>
        </p:spPr>
        <p:txBody>
          <a:bodyPr>
            <a:noAutofit/>
          </a:bodyPr>
          <a:lstStyle>
            <a:lvl1pPr>
              <a:defRPr sz="3200"/>
            </a:lvl1pPr>
          </a:lstStyle>
          <a:p>
            <a:r>
              <a:rPr lang="es-PE" b="1" cap="all" dirty="0">
                <a:latin typeface="Calibri"/>
                <a:ea typeface="Calibri"/>
                <a:cs typeface="Calibri"/>
              </a:rPr>
              <a:t>Concentración de prestaciones</a:t>
            </a:r>
            <a:endParaRPr b="1" cap="all" dirty="0">
              <a:latin typeface="Calibri"/>
              <a:ea typeface="Calibri"/>
              <a:cs typeface="Calibri"/>
            </a:endParaRPr>
          </a:p>
        </p:txBody>
      </p:sp>
      <p:sp>
        <p:nvSpPr>
          <p:cNvPr id="2" name="Rectángulo 1"/>
          <p:cNvSpPr/>
          <p:nvPr/>
        </p:nvSpPr>
        <p:spPr>
          <a:xfrm>
            <a:off x="864705" y="1556793"/>
            <a:ext cx="10595112" cy="1015663"/>
          </a:xfrm>
          <a:prstGeom prst="rect">
            <a:avLst/>
          </a:prstGeom>
        </p:spPr>
        <p:txBody>
          <a:bodyPr wrap="square">
            <a:spAutoFit/>
          </a:bodyPr>
          <a:lstStyle/>
          <a:p>
            <a:pPr>
              <a:lnSpc>
                <a:spcPct val="150000"/>
              </a:lnSpc>
            </a:pPr>
            <a:r>
              <a:rPr lang="es-ES_tradnl" sz="2000" dirty="0"/>
              <a:t>La Entidad puede </a:t>
            </a:r>
            <a:r>
              <a:rPr lang="es-ES_tradnl" sz="2000" b="1" u="sng" dirty="0"/>
              <a:t>concentrar prestaciones</a:t>
            </a:r>
            <a:r>
              <a:rPr lang="es-ES_tradnl" sz="2000" dirty="0"/>
              <a:t> de diferente tipo o naturaleza en una misma contratación</a:t>
            </a:r>
            <a:r>
              <a:rPr lang="es-PE" sz="2000" dirty="0"/>
              <a:t> a través de:</a:t>
            </a:r>
            <a:r>
              <a:rPr lang="es-ES_tradnl" sz="2000" dirty="0"/>
              <a:t> </a:t>
            </a:r>
            <a:endParaRPr lang="es-PE" sz="2000" dirty="0"/>
          </a:p>
        </p:txBody>
      </p:sp>
      <p:sp>
        <p:nvSpPr>
          <p:cNvPr id="6" name="11 Rectángulo">
            <a:extLst>
              <a:ext uri="{FF2B5EF4-FFF2-40B4-BE49-F238E27FC236}">
                <a16:creationId xmlns:a16="http://schemas.microsoft.com/office/drawing/2014/main" id="{A446AE43-FD98-4DD4-9797-4FA8C7F28AFA}"/>
              </a:ext>
            </a:extLst>
          </p:cNvPr>
          <p:cNvSpPr/>
          <p:nvPr/>
        </p:nvSpPr>
        <p:spPr>
          <a:xfrm>
            <a:off x="8455835" y="3301716"/>
            <a:ext cx="2209621" cy="981144"/>
          </a:xfrm>
          <a:prstGeom prst="rect">
            <a:avLst/>
          </a:prstGeom>
          <a:solidFill>
            <a:schemeClr val="bg1">
              <a:lumMod val="9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rPr>
              <a:t>OEC EVALÚA </a:t>
            </a:r>
            <a:r>
              <a:rPr lang="es-PE" sz="1200" dirty="0">
                <a:solidFill>
                  <a:schemeClr val="tx1"/>
                </a:solidFill>
              </a:rPr>
              <a:t>LA </a:t>
            </a:r>
            <a:r>
              <a:rPr lang="es-PE" sz="1200" u="sng" dirty="0">
                <a:solidFill>
                  <a:schemeClr val="tx1"/>
                </a:solidFill>
              </a:rPr>
              <a:t>FACTIBILIDAD</a:t>
            </a:r>
            <a:r>
              <a:rPr lang="es-PE" sz="1200" dirty="0">
                <a:solidFill>
                  <a:schemeClr val="tx1"/>
                </a:solidFill>
              </a:rPr>
              <a:t> Y SI ES MÁS </a:t>
            </a:r>
            <a:r>
              <a:rPr lang="es-PE" sz="1200" u="sng" dirty="0">
                <a:solidFill>
                  <a:schemeClr val="tx1"/>
                </a:solidFill>
              </a:rPr>
              <a:t>EFICIENTE</a:t>
            </a:r>
            <a:r>
              <a:rPr lang="es-PE" sz="1200" dirty="0">
                <a:solidFill>
                  <a:schemeClr val="tx1"/>
                </a:solidFill>
              </a:rPr>
              <a:t> REALIZAR CONTRATACIONES POR SEPARADO</a:t>
            </a:r>
          </a:p>
        </p:txBody>
      </p:sp>
      <p:pic>
        <p:nvPicPr>
          <p:cNvPr id="3" name="Imagen 2"/>
          <p:cNvPicPr>
            <a:picLocks noChangeAspect="1"/>
          </p:cNvPicPr>
          <p:nvPr/>
        </p:nvPicPr>
        <p:blipFill>
          <a:blip r:embed="rId2"/>
          <a:stretch>
            <a:fillRect/>
          </a:stretch>
        </p:blipFill>
        <p:spPr>
          <a:xfrm>
            <a:off x="2420301" y="2953638"/>
            <a:ext cx="5260043" cy="1922690"/>
          </a:xfrm>
          <a:prstGeom prst="rect">
            <a:avLst/>
          </a:prstGeom>
        </p:spPr>
      </p:pic>
    </p:spTree>
    <p:extLst>
      <p:ext uri="{BB962C8B-B14F-4D97-AF65-F5344CB8AC3E}">
        <p14:creationId xmlns:p14="http://schemas.microsoft.com/office/powerpoint/2010/main" val="26996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7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Plan Anual de Contrataciones - PAC</a:t>
            </a:r>
          </a:p>
        </p:txBody>
      </p:sp>
    </p:spTree>
    <p:extLst>
      <p:ext uri="{BB962C8B-B14F-4D97-AF65-F5344CB8AC3E}">
        <p14:creationId xmlns:p14="http://schemas.microsoft.com/office/powerpoint/2010/main" val="203586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xfrm>
            <a:off x="2279577" y="660221"/>
            <a:ext cx="7907209" cy="515390"/>
          </a:xfrm>
          <a:prstGeom prst="rect">
            <a:avLst/>
          </a:prstGeom>
          <a:ln w="76200">
            <a:noFill/>
            <a:round/>
          </a:ln>
        </p:spPr>
        <p:txBody>
          <a:bodyPr>
            <a:noAutofit/>
          </a:bodyPr>
          <a:lstStyle>
            <a:lvl1pPr>
              <a:defRPr sz="3200"/>
            </a:lvl1pPr>
          </a:lstStyle>
          <a:p>
            <a:r>
              <a:rPr lang="es-PE" b="1" cap="all" dirty="0">
                <a:latin typeface="Calibri"/>
                <a:ea typeface="Calibri"/>
                <a:cs typeface="Calibri"/>
              </a:rPr>
              <a:t>Concentración de prestaciones</a:t>
            </a:r>
            <a:endParaRPr b="1" cap="all" dirty="0">
              <a:latin typeface="Calibri"/>
              <a:ea typeface="Calibri"/>
              <a:cs typeface="Calibri"/>
            </a:endParaRPr>
          </a:p>
        </p:txBody>
      </p:sp>
      <p:sp>
        <p:nvSpPr>
          <p:cNvPr id="10" name="11 Rectángulo">
            <a:extLst>
              <a:ext uri="{FF2B5EF4-FFF2-40B4-BE49-F238E27FC236}">
                <a16:creationId xmlns:a16="http://schemas.microsoft.com/office/drawing/2014/main" id="{A446AE43-FD98-4DD4-9797-4FA8C7F28AFA}"/>
              </a:ext>
            </a:extLst>
          </p:cNvPr>
          <p:cNvSpPr/>
          <p:nvPr/>
        </p:nvSpPr>
        <p:spPr>
          <a:xfrm>
            <a:off x="641218" y="1811615"/>
            <a:ext cx="2417262" cy="836928"/>
          </a:xfrm>
          <a:prstGeom prst="rect">
            <a:avLst/>
          </a:prstGeom>
          <a:solidFill>
            <a:schemeClr val="accent5">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CONTRATACIÓN POR PAQUETE</a:t>
            </a:r>
          </a:p>
        </p:txBody>
      </p:sp>
      <p:sp>
        <p:nvSpPr>
          <p:cNvPr id="18" name="Rectángulo 17"/>
          <p:cNvSpPr/>
          <p:nvPr/>
        </p:nvSpPr>
        <p:spPr>
          <a:xfrm>
            <a:off x="3703657" y="1811615"/>
            <a:ext cx="7716404" cy="1938992"/>
          </a:xfrm>
          <a:prstGeom prst="rect">
            <a:avLst/>
          </a:prstGeom>
          <a:ln w="6350"/>
        </p:spPr>
        <p:style>
          <a:lnRef idx="2">
            <a:schemeClr val="dk1"/>
          </a:lnRef>
          <a:fillRef idx="1">
            <a:schemeClr val="lt1"/>
          </a:fillRef>
          <a:effectRef idx="0">
            <a:schemeClr val="dk1"/>
          </a:effectRef>
          <a:fontRef idx="minor">
            <a:schemeClr val="dk1"/>
          </a:fontRef>
        </p:style>
        <p:txBody>
          <a:bodyPr wrap="square">
            <a:spAutoFit/>
          </a:bodyPr>
          <a:lstStyle/>
          <a:p>
            <a:pPr algn="just"/>
            <a:r>
              <a:rPr lang="es-MX" sz="2400" dirty="0"/>
              <a:t>La Entidad puede efectuar contrataciones por paquete, agrupando en el objeto de la contratación, varios bienes, servicios en general o consultorías distintos pero vinculados entre sí, considerando que la contratación conjunta es más </a:t>
            </a:r>
            <a:r>
              <a:rPr lang="en-US" sz="2400" dirty="0" err="1"/>
              <a:t>eficiente</a:t>
            </a:r>
            <a:r>
              <a:rPr lang="en-US" sz="2400" dirty="0"/>
              <a:t> que </a:t>
            </a:r>
            <a:r>
              <a:rPr lang="en-US" sz="2400" dirty="0" err="1"/>
              <a:t>efectuar</a:t>
            </a:r>
            <a:r>
              <a:rPr lang="en-US" sz="2400" dirty="0"/>
              <a:t> </a:t>
            </a:r>
            <a:r>
              <a:rPr lang="en-US" sz="2400" dirty="0" err="1"/>
              <a:t>contrataciones</a:t>
            </a:r>
            <a:r>
              <a:rPr lang="en-US" sz="2400" dirty="0"/>
              <a:t>  </a:t>
            </a:r>
            <a:r>
              <a:rPr lang="en-US" sz="2400" dirty="0" err="1"/>
              <a:t>separadas</a:t>
            </a:r>
            <a:r>
              <a:rPr lang="en-US" sz="2400" dirty="0"/>
              <a:t>.</a:t>
            </a:r>
            <a:endParaRPr lang="en-US" sz="2800" dirty="0"/>
          </a:p>
        </p:txBody>
      </p:sp>
    </p:spTree>
    <p:extLst>
      <p:ext uri="{BB962C8B-B14F-4D97-AF65-F5344CB8AC3E}">
        <p14:creationId xmlns:p14="http://schemas.microsoft.com/office/powerpoint/2010/main" val="37031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xfrm>
            <a:off x="2279577" y="660221"/>
            <a:ext cx="7907209" cy="515390"/>
          </a:xfrm>
          <a:prstGeom prst="rect">
            <a:avLst/>
          </a:prstGeom>
          <a:ln w="76200">
            <a:noFill/>
            <a:round/>
          </a:ln>
        </p:spPr>
        <p:txBody>
          <a:bodyPr>
            <a:noAutofit/>
          </a:bodyPr>
          <a:lstStyle>
            <a:lvl1pPr>
              <a:defRPr sz="3200"/>
            </a:lvl1pPr>
          </a:lstStyle>
          <a:p>
            <a:r>
              <a:rPr lang="es-PE" b="1" cap="all" dirty="0">
                <a:latin typeface="Calibri"/>
                <a:ea typeface="Calibri"/>
                <a:cs typeface="Calibri"/>
              </a:rPr>
              <a:t>Concentración de prestaciones</a:t>
            </a:r>
            <a:endParaRPr b="1" cap="all" dirty="0">
              <a:latin typeface="Calibri"/>
              <a:ea typeface="Calibri"/>
              <a:cs typeface="Calibri"/>
            </a:endParaRPr>
          </a:p>
        </p:txBody>
      </p:sp>
      <p:sp>
        <p:nvSpPr>
          <p:cNvPr id="10" name="11 Rectángulo">
            <a:extLst>
              <a:ext uri="{FF2B5EF4-FFF2-40B4-BE49-F238E27FC236}">
                <a16:creationId xmlns:a16="http://schemas.microsoft.com/office/drawing/2014/main" id="{A446AE43-FD98-4DD4-9797-4FA8C7F28AFA}"/>
              </a:ext>
            </a:extLst>
          </p:cNvPr>
          <p:cNvSpPr/>
          <p:nvPr/>
        </p:nvSpPr>
        <p:spPr>
          <a:xfrm>
            <a:off x="641218" y="1811615"/>
            <a:ext cx="2417262" cy="836928"/>
          </a:xfrm>
          <a:prstGeom prst="rect">
            <a:avLst/>
          </a:prstGeom>
          <a:solidFill>
            <a:schemeClr val="accent5">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CONTRATACIÓN POR ÍTEM</a:t>
            </a:r>
          </a:p>
        </p:txBody>
      </p:sp>
      <p:sp>
        <p:nvSpPr>
          <p:cNvPr id="18" name="Rectángulo 17"/>
          <p:cNvSpPr/>
          <p:nvPr/>
        </p:nvSpPr>
        <p:spPr>
          <a:xfrm>
            <a:off x="3703657" y="1811615"/>
            <a:ext cx="7716404" cy="3046988"/>
          </a:xfrm>
          <a:prstGeom prst="rect">
            <a:avLst/>
          </a:prstGeom>
          <a:ln w="6350"/>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anose="020B0604020202020204" pitchFamily="34" charset="0"/>
              <a:buChar char="•"/>
            </a:pPr>
            <a:r>
              <a:rPr lang="es-MX" sz="2400" dirty="0"/>
              <a:t>La Entidad puede realizar un procedimiento de selección según relación de ítems para contratar bienes, servicios en general, consultorías u obras distintas pero vinculadas entre sí con montos individuales superiores a ocho (8) UIT.</a:t>
            </a:r>
          </a:p>
          <a:p>
            <a:pPr marL="342900" indent="-342900" algn="just">
              <a:buFont typeface="Arial" panose="020B0604020202020204" pitchFamily="34" charset="0"/>
              <a:buChar char="•"/>
            </a:pPr>
            <a:r>
              <a:rPr lang="es-MX" sz="2400" dirty="0"/>
              <a:t>Cada ítem constituye un procedimiento independiente dentro de un procedimiento principal al que se le aplica las reglas correspondientes al principal.</a:t>
            </a:r>
            <a:endParaRPr lang="en-US" sz="2400" dirty="0"/>
          </a:p>
        </p:txBody>
      </p:sp>
    </p:spTree>
    <p:extLst>
      <p:ext uri="{BB962C8B-B14F-4D97-AF65-F5344CB8AC3E}">
        <p14:creationId xmlns:p14="http://schemas.microsoft.com/office/powerpoint/2010/main" val="24277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xfrm>
            <a:off x="2135561" y="836712"/>
            <a:ext cx="7907209" cy="515390"/>
          </a:xfrm>
          <a:prstGeom prst="rect">
            <a:avLst/>
          </a:prstGeom>
          <a:ln w="76200">
            <a:noFill/>
            <a:round/>
          </a:ln>
        </p:spPr>
        <p:txBody>
          <a:bodyPr>
            <a:noAutofit/>
          </a:bodyPr>
          <a:lstStyle>
            <a:lvl1pPr>
              <a:defRPr sz="3200"/>
            </a:lvl1pPr>
          </a:lstStyle>
          <a:p>
            <a:r>
              <a:rPr lang="es-PE" b="1" cap="all" dirty="0">
                <a:latin typeface="Calibri"/>
                <a:ea typeface="Calibri"/>
                <a:cs typeface="Calibri"/>
              </a:rPr>
              <a:t>Supuestos</a:t>
            </a:r>
            <a:r>
              <a:rPr lang="en-US" b="1" cap="all" dirty="0">
                <a:latin typeface="Calibri"/>
                <a:ea typeface="Calibri"/>
                <a:cs typeface="Calibri"/>
              </a:rPr>
              <a:t> de F</a:t>
            </a:r>
            <a:r>
              <a:rPr lang="es-PE" b="1" cap="all" dirty="0">
                <a:latin typeface="Calibri"/>
                <a:ea typeface="Calibri"/>
                <a:cs typeface="Calibri"/>
              </a:rPr>
              <a:t>raccionamiento</a:t>
            </a:r>
            <a:endParaRPr b="1" cap="all" dirty="0">
              <a:latin typeface="Calibri"/>
              <a:ea typeface="Calibri"/>
              <a:cs typeface="Calibri"/>
            </a:endParaRPr>
          </a:p>
        </p:txBody>
      </p:sp>
      <p:sp>
        <p:nvSpPr>
          <p:cNvPr id="15" name="Forma libre: forma 13"/>
          <p:cNvSpPr/>
          <p:nvPr/>
        </p:nvSpPr>
        <p:spPr>
          <a:xfrm>
            <a:off x="1991544" y="2060848"/>
            <a:ext cx="1944216" cy="1224136"/>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75681" tIns="37840" rIns="75681" bIns="37840" numCol="1" spcCol="0" rtlCol="0" fromWordArt="0" anchor="ctr" anchorCtr="0" forceAA="0" compatLnSpc="1">
            <a:prstTxWarp prst="textNoShape">
              <a:avLst/>
            </a:prstTxWarp>
            <a:noAutofit/>
          </a:bodyPr>
          <a:lstStyle/>
          <a:p>
            <a:pPr algn="ctr">
              <a:buClr>
                <a:srgbClr val="000000"/>
              </a:buClr>
              <a:defRPr/>
            </a:pPr>
            <a:r>
              <a:rPr lang="es-PE" sz="1524" b="1" kern="0" dirty="0">
                <a:latin typeface="+mj-lt"/>
                <a:sym typeface="Arial"/>
              </a:rPr>
              <a:t>Evitar el tipo de procedimiento de selección </a:t>
            </a:r>
            <a:r>
              <a:rPr lang="es-PE" sz="1524" kern="0" dirty="0">
                <a:latin typeface="+mj-lt"/>
                <a:sym typeface="Arial"/>
              </a:rPr>
              <a:t>según necesidad anual</a:t>
            </a:r>
          </a:p>
        </p:txBody>
      </p:sp>
      <p:sp>
        <p:nvSpPr>
          <p:cNvPr id="3" name="Rectángulo 2"/>
          <p:cNvSpPr/>
          <p:nvPr/>
        </p:nvSpPr>
        <p:spPr>
          <a:xfrm>
            <a:off x="1780792" y="1417738"/>
            <a:ext cx="8640960" cy="369332"/>
          </a:xfrm>
          <a:prstGeom prst="rect">
            <a:avLst/>
          </a:prstGeom>
        </p:spPr>
        <p:txBody>
          <a:bodyPr wrap="square">
            <a:spAutoFit/>
          </a:bodyPr>
          <a:lstStyle/>
          <a:p>
            <a:r>
              <a:rPr lang="es-PE" dirty="0">
                <a:latin typeface="Calibri" panose="020F0502020204030204" pitchFamily="34" charset="0"/>
                <a:ea typeface="Times New Roman" panose="02020603050405020304" pitchFamily="18" charset="0"/>
                <a:cs typeface="Times New Roman" panose="02020603050405020304" pitchFamily="18" charset="0"/>
              </a:rPr>
              <a:t>Se encuentra prohibido fraccionar la contratación de bienes, servicios u obras con el fin de:</a:t>
            </a:r>
            <a:endParaRPr lang="es-PE" dirty="0"/>
          </a:p>
        </p:txBody>
      </p:sp>
      <p:sp>
        <p:nvSpPr>
          <p:cNvPr id="19" name="Forma libre: forma 13"/>
          <p:cNvSpPr/>
          <p:nvPr/>
        </p:nvSpPr>
        <p:spPr>
          <a:xfrm>
            <a:off x="4144948" y="2060848"/>
            <a:ext cx="1944216" cy="1224136"/>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75681" tIns="37840" rIns="75681" bIns="37840" numCol="1" spcCol="0" rtlCol="0" fromWordArt="0" anchor="ctr" anchorCtr="0" forceAA="0" compatLnSpc="1">
            <a:prstTxWarp prst="textNoShape">
              <a:avLst/>
            </a:prstTxWarp>
            <a:noAutofit/>
          </a:bodyPr>
          <a:lstStyle/>
          <a:p>
            <a:pPr algn="ctr">
              <a:buClr>
                <a:srgbClr val="000000"/>
              </a:buClr>
              <a:defRPr/>
            </a:pPr>
            <a:r>
              <a:rPr lang="es" sz="1520" b="1" dirty="0">
                <a:ea typeface="Century Gothic"/>
                <a:cs typeface="Century Gothic"/>
                <a:sym typeface="Century Gothic"/>
              </a:rPr>
              <a:t>Dividir la contratación </a:t>
            </a:r>
            <a:r>
              <a:rPr lang="es" sz="1520" dirty="0">
                <a:ea typeface="Century Gothic"/>
                <a:cs typeface="Century Gothic"/>
                <a:sym typeface="Century Gothic"/>
              </a:rPr>
              <a:t>realizando dos o más procedimientos de selección</a:t>
            </a:r>
            <a:endParaRPr lang="es-PE" sz="1520" kern="0" dirty="0">
              <a:latin typeface="+mj-lt"/>
              <a:sym typeface="Arial"/>
            </a:endParaRPr>
          </a:p>
        </p:txBody>
      </p:sp>
      <p:sp>
        <p:nvSpPr>
          <p:cNvPr id="20" name="Forma libre: forma 13"/>
          <p:cNvSpPr/>
          <p:nvPr/>
        </p:nvSpPr>
        <p:spPr>
          <a:xfrm>
            <a:off x="6246852" y="2060848"/>
            <a:ext cx="1944216" cy="1224136"/>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75681" tIns="37840" rIns="75681" bIns="37840" numCol="1" spcCol="0" rtlCol="0" fromWordArt="0" anchor="ctr" anchorCtr="0" forceAA="0" compatLnSpc="1">
            <a:prstTxWarp prst="textNoShape">
              <a:avLst/>
            </a:prstTxWarp>
            <a:noAutofit/>
          </a:bodyPr>
          <a:lstStyle/>
          <a:p>
            <a:pPr algn="ctr">
              <a:buClr>
                <a:srgbClr val="000000"/>
              </a:buClr>
              <a:defRPr/>
            </a:pPr>
            <a:r>
              <a:rPr lang="es" sz="1520" b="1" dirty="0">
                <a:ea typeface="Century Gothic"/>
                <a:cs typeface="Century Gothic"/>
                <a:sym typeface="Century Gothic"/>
              </a:rPr>
              <a:t>Evadir aplicación de Ley y reglamento </a:t>
            </a:r>
            <a:r>
              <a:rPr lang="es" sz="1520" dirty="0">
                <a:ea typeface="Century Gothic"/>
                <a:cs typeface="Century Gothic"/>
                <a:sym typeface="Century Gothic"/>
              </a:rPr>
              <a:t>para realizar contrataciones &lt; = a 8 UIT</a:t>
            </a:r>
            <a:endParaRPr lang="es-PE" sz="1520" kern="0" dirty="0">
              <a:latin typeface="+mj-lt"/>
              <a:sym typeface="Arial"/>
            </a:endParaRPr>
          </a:p>
        </p:txBody>
      </p:sp>
      <p:sp>
        <p:nvSpPr>
          <p:cNvPr id="21" name="Forma libre: forma 13"/>
          <p:cNvSpPr/>
          <p:nvPr/>
        </p:nvSpPr>
        <p:spPr>
          <a:xfrm>
            <a:off x="8400256" y="2060848"/>
            <a:ext cx="1944216" cy="1224136"/>
          </a:xfrm>
          <a:custGeom>
            <a:avLst/>
            <a:gdLst>
              <a:gd name="connsiteX0" fmla="*/ 0 w 2340657"/>
              <a:gd name="connsiteY0" fmla="*/ 117033 h 1170328"/>
              <a:gd name="connsiteX1" fmla="*/ 117033 w 2340657"/>
              <a:gd name="connsiteY1" fmla="*/ 0 h 1170328"/>
              <a:gd name="connsiteX2" fmla="*/ 2223624 w 2340657"/>
              <a:gd name="connsiteY2" fmla="*/ 0 h 1170328"/>
              <a:gd name="connsiteX3" fmla="*/ 2340657 w 2340657"/>
              <a:gd name="connsiteY3" fmla="*/ 117033 h 1170328"/>
              <a:gd name="connsiteX4" fmla="*/ 2340657 w 2340657"/>
              <a:gd name="connsiteY4" fmla="*/ 1053295 h 1170328"/>
              <a:gd name="connsiteX5" fmla="*/ 2223624 w 2340657"/>
              <a:gd name="connsiteY5" fmla="*/ 1170328 h 1170328"/>
              <a:gd name="connsiteX6" fmla="*/ 117033 w 2340657"/>
              <a:gd name="connsiteY6" fmla="*/ 1170328 h 1170328"/>
              <a:gd name="connsiteX7" fmla="*/ 0 w 2340657"/>
              <a:gd name="connsiteY7" fmla="*/ 1053295 h 1170328"/>
              <a:gd name="connsiteX8" fmla="*/ 0 w 2340657"/>
              <a:gd name="connsiteY8" fmla="*/ 117033 h 1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7" h="1170328">
                <a:moveTo>
                  <a:pt x="0" y="117033"/>
                </a:moveTo>
                <a:cubicBezTo>
                  <a:pt x="0" y="52397"/>
                  <a:pt x="52397" y="0"/>
                  <a:pt x="117033" y="0"/>
                </a:cubicBezTo>
                <a:lnTo>
                  <a:pt x="2223624" y="0"/>
                </a:lnTo>
                <a:cubicBezTo>
                  <a:pt x="2288260" y="0"/>
                  <a:pt x="2340657" y="52397"/>
                  <a:pt x="2340657" y="117033"/>
                </a:cubicBezTo>
                <a:lnTo>
                  <a:pt x="2340657" y="1053295"/>
                </a:lnTo>
                <a:cubicBezTo>
                  <a:pt x="2340657" y="1117931"/>
                  <a:pt x="2288260" y="1170328"/>
                  <a:pt x="2223624" y="1170328"/>
                </a:cubicBezTo>
                <a:lnTo>
                  <a:pt x="117033" y="1170328"/>
                </a:lnTo>
                <a:cubicBezTo>
                  <a:pt x="52397" y="1170328"/>
                  <a:pt x="0" y="1117931"/>
                  <a:pt x="0" y="1053295"/>
                </a:cubicBezTo>
                <a:lnTo>
                  <a:pt x="0" y="117033"/>
                </a:lnTo>
                <a:close/>
              </a:path>
            </a:pathLst>
          </a:cu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75681" tIns="37840" rIns="75681" bIns="37840" numCol="1" spcCol="0" rtlCol="0" fromWordArt="0" anchor="ctr" anchorCtr="0" forceAA="0" compatLnSpc="1">
            <a:prstTxWarp prst="textNoShape">
              <a:avLst/>
            </a:prstTxWarp>
            <a:noAutofit/>
          </a:bodyPr>
          <a:lstStyle/>
          <a:p>
            <a:pPr algn="ctr">
              <a:buClr>
                <a:srgbClr val="000000"/>
              </a:buClr>
              <a:defRPr/>
            </a:pPr>
            <a:r>
              <a:rPr lang="es" sz="1520" b="1" dirty="0">
                <a:ea typeface="Century Gothic"/>
                <a:cs typeface="Century Gothic"/>
                <a:sym typeface="Century Gothic"/>
              </a:rPr>
              <a:t>Evadir</a:t>
            </a:r>
            <a:r>
              <a:rPr lang="es" sz="1520" dirty="0">
                <a:ea typeface="Century Gothic"/>
                <a:cs typeface="Century Gothic"/>
                <a:sym typeface="Century Gothic"/>
              </a:rPr>
              <a:t> cumplimiento de tratados o </a:t>
            </a:r>
            <a:r>
              <a:rPr lang="es" sz="1520" b="1" dirty="0">
                <a:ea typeface="Century Gothic"/>
                <a:cs typeface="Century Gothic"/>
                <a:sym typeface="Century Gothic"/>
              </a:rPr>
              <a:t>compromisos internacionales</a:t>
            </a:r>
            <a:endParaRPr lang="es-PE" sz="1520" b="1" kern="0" dirty="0">
              <a:latin typeface="+mj-lt"/>
              <a:sym typeface="Arial"/>
            </a:endParaRPr>
          </a:p>
        </p:txBody>
      </p:sp>
      <p:sp>
        <p:nvSpPr>
          <p:cNvPr id="9" name="12 Rectángulo redondeado"/>
          <p:cNvSpPr/>
          <p:nvPr/>
        </p:nvSpPr>
        <p:spPr>
          <a:xfrm>
            <a:off x="2563476" y="4440058"/>
            <a:ext cx="2030930" cy="1509222"/>
          </a:xfrm>
          <a:prstGeom prst="roundRect">
            <a:avLst/>
          </a:prstGeom>
          <a:solidFill>
            <a:schemeClr val="accent3">
              <a:lumMod val="40000"/>
              <a:lumOff val="60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200" kern="0" dirty="0">
                <a:solidFill>
                  <a:srgbClr val="000000"/>
                </a:solidFill>
                <a:latin typeface="Arial"/>
                <a:sym typeface="Arial"/>
              </a:rPr>
              <a:t>CONTRATACIÓN DE BIENES Y SERVICIOS IDÉNTICOS A LOS CONTRATADOS EL MISMO AÑO</a:t>
            </a:r>
          </a:p>
        </p:txBody>
      </p:sp>
      <p:sp>
        <p:nvSpPr>
          <p:cNvPr id="10" name="12 Rectángulo redondeado"/>
          <p:cNvSpPr/>
          <p:nvPr/>
        </p:nvSpPr>
        <p:spPr>
          <a:xfrm>
            <a:off x="7450771" y="3951874"/>
            <a:ext cx="1944215" cy="1365206"/>
          </a:xfrm>
          <a:prstGeom prst="roundRect">
            <a:avLst/>
          </a:prstGeom>
          <a:solidFill>
            <a:schemeClr val="accent3">
              <a:lumMod val="40000"/>
              <a:lumOff val="60000"/>
            </a:schemeClr>
          </a:solidFill>
          <a:ln w="25400" cap="flat" cmpd="sng" algn="ctr">
            <a:solidFill>
              <a:srgbClr val="034567"/>
            </a:solidFill>
            <a:prstDash val="solid"/>
          </a:ln>
          <a:effectLst/>
        </p:spPr>
        <p:txBody>
          <a:bodyPr lIns="81095" tIns="40547" rIns="81095" bIns="40547" rtlCol="0" anchor="ctr"/>
          <a:lstStyle/>
          <a:p>
            <a:pPr algn="ctr">
              <a:buClr>
                <a:srgbClr val="000000"/>
              </a:buClr>
              <a:defRPr/>
            </a:pPr>
            <a:r>
              <a:rPr lang="es-PE" sz="1200" kern="0" dirty="0">
                <a:solidFill>
                  <a:srgbClr val="000000"/>
                </a:solidFill>
                <a:latin typeface="Arial"/>
                <a:sym typeface="Arial"/>
              </a:rPr>
              <a:t>CONTRATACIÓN DE BIENES Y SERVICIOS INCLUIDOS EN EL CATÓLOGO ELECTRÓNICO DE ACUERDO MARCO</a:t>
            </a:r>
          </a:p>
        </p:txBody>
      </p:sp>
      <p:cxnSp>
        <p:nvCxnSpPr>
          <p:cNvPr id="11" name="Conector recto de flecha 10">
            <a:extLst>
              <a:ext uri="{FF2B5EF4-FFF2-40B4-BE49-F238E27FC236}">
                <a16:creationId xmlns:a16="http://schemas.microsoft.com/office/drawing/2014/main" id="{97715AEE-39E6-40E2-83C3-1D7220A64D21}"/>
              </a:ext>
            </a:extLst>
          </p:cNvPr>
          <p:cNvCxnSpPr/>
          <p:nvPr/>
        </p:nvCxnSpPr>
        <p:spPr>
          <a:xfrm flipV="1">
            <a:off x="4711682" y="4698674"/>
            <a:ext cx="604264" cy="261919"/>
          </a:xfrm>
          <a:prstGeom prst="straightConnector1">
            <a:avLst/>
          </a:prstGeom>
          <a:noFill/>
          <a:ln w="25400" cap="flat" cmpd="sng" algn="ctr">
            <a:solidFill>
              <a:srgbClr val="000000"/>
            </a:solidFill>
            <a:prstDash val="solid"/>
            <a:tailEnd type="triangle"/>
          </a:ln>
          <a:effectLst>
            <a:outerShdw blurRad="40000" dist="20000" dir="5400000" rotWithShape="0">
              <a:srgbClr val="000000">
                <a:alpha val="38000"/>
              </a:srgbClr>
            </a:outerShdw>
          </a:effectLst>
        </p:spPr>
      </p:cxnSp>
      <p:cxnSp>
        <p:nvCxnSpPr>
          <p:cNvPr id="12" name="Conector recto de flecha 11">
            <a:extLst>
              <a:ext uri="{FF2B5EF4-FFF2-40B4-BE49-F238E27FC236}">
                <a16:creationId xmlns:a16="http://schemas.microsoft.com/office/drawing/2014/main" id="{2F4D1730-81EA-456B-AFF5-B56444437AA7}"/>
              </a:ext>
            </a:extLst>
          </p:cNvPr>
          <p:cNvCxnSpPr/>
          <p:nvPr/>
        </p:nvCxnSpPr>
        <p:spPr>
          <a:xfrm>
            <a:off x="4732305" y="4979207"/>
            <a:ext cx="604264" cy="209106"/>
          </a:xfrm>
          <a:prstGeom prst="straightConnector1">
            <a:avLst/>
          </a:prstGeom>
          <a:noFill/>
          <a:ln w="25400" cap="flat" cmpd="sng" algn="ctr">
            <a:solidFill>
              <a:srgbClr val="000000"/>
            </a:solidFill>
            <a:prstDash val="solid"/>
            <a:tailEnd type="triangle"/>
          </a:ln>
          <a:effectLst>
            <a:outerShdw blurRad="40000" dist="20000" dir="5400000" rotWithShape="0">
              <a:srgbClr val="000000">
                <a:alpha val="38000"/>
              </a:srgbClr>
            </a:outerShdw>
          </a:effectLst>
        </p:spPr>
      </p:cxnSp>
      <p:sp>
        <p:nvSpPr>
          <p:cNvPr id="13" name="CuadroTexto 12">
            <a:extLst>
              <a:ext uri="{FF2B5EF4-FFF2-40B4-BE49-F238E27FC236}">
                <a16:creationId xmlns:a16="http://schemas.microsoft.com/office/drawing/2014/main" id="{A8C7A7F2-A664-483D-89CC-85F11494C9FD}"/>
              </a:ext>
            </a:extLst>
          </p:cNvPr>
          <p:cNvSpPr txBox="1"/>
          <p:nvPr/>
        </p:nvSpPr>
        <p:spPr>
          <a:xfrm>
            <a:off x="5333188" y="4437113"/>
            <a:ext cx="1536171" cy="445751"/>
          </a:xfrm>
          <a:prstGeom prst="rect">
            <a:avLst/>
          </a:prstGeom>
          <a:noFill/>
        </p:spPr>
        <p:txBody>
          <a:bodyPr wrap="square" lIns="75681" tIns="37840" rIns="75681" bIns="37840" rtlCol="0">
            <a:spAutoFit/>
          </a:bodyPr>
          <a:lstStyle/>
          <a:p>
            <a:pPr algn="ctr">
              <a:buClr>
                <a:srgbClr val="000000"/>
              </a:buClr>
              <a:defRPr/>
            </a:pPr>
            <a:r>
              <a:rPr lang="es-PE" sz="1200" kern="0" dirty="0">
                <a:solidFill>
                  <a:srgbClr val="000000"/>
                </a:solidFill>
                <a:latin typeface="Arial"/>
                <a:sym typeface="Arial"/>
              </a:rPr>
              <a:t>NECESIDAD IMPREVISIBLE</a:t>
            </a:r>
          </a:p>
        </p:txBody>
      </p:sp>
      <p:sp>
        <p:nvSpPr>
          <p:cNvPr id="14" name="CuadroTexto 13">
            <a:extLst>
              <a:ext uri="{FF2B5EF4-FFF2-40B4-BE49-F238E27FC236}">
                <a16:creationId xmlns:a16="http://schemas.microsoft.com/office/drawing/2014/main" id="{1FF11A44-D867-4C29-B41F-8DEB3B1640CA}"/>
              </a:ext>
            </a:extLst>
          </p:cNvPr>
          <p:cNvSpPr txBox="1"/>
          <p:nvPr/>
        </p:nvSpPr>
        <p:spPr>
          <a:xfrm>
            <a:off x="5333187" y="5078794"/>
            <a:ext cx="1752924" cy="445751"/>
          </a:xfrm>
          <a:prstGeom prst="rect">
            <a:avLst/>
          </a:prstGeom>
          <a:noFill/>
        </p:spPr>
        <p:txBody>
          <a:bodyPr wrap="square" lIns="75681" tIns="37840" rIns="75681" bIns="37840" rtlCol="0">
            <a:spAutoFit/>
          </a:bodyPr>
          <a:lstStyle/>
          <a:p>
            <a:pPr algn="ctr">
              <a:buClr>
                <a:srgbClr val="000000"/>
              </a:buClr>
              <a:defRPr/>
            </a:pPr>
            <a:r>
              <a:rPr lang="es-PE" sz="1200" kern="0" dirty="0">
                <a:solidFill>
                  <a:srgbClr val="000000"/>
                </a:solidFill>
                <a:latin typeface="Arial"/>
                <a:sym typeface="Arial"/>
              </a:rPr>
              <a:t>NO SE CONTABA CON PRESUPUESTO</a:t>
            </a:r>
          </a:p>
        </p:txBody>
      </p:sp>
      <p:sp>
        <p:nvSpPr>
          <p:cNvPr id="16" name="Rectángulo 15"/>
          <p:cNvSpPr/>
          <p:nvPr/>
        </p:nvSpPr>
        <p:spPr>
          <a:xfrm>
            <a:off x="6827245" y="5558447"/>
            <a:ext cx="3517227" cy="492443"/>
          </a:xfrm>
          <a:prstGeom prst="rect">
            <a:avLst/>
          </a:prstGeom>
        </p:spPr>
        <p:txBody>
          <a:bodyPr wrap="square">
            <a:spAutoFit/>
          </a:bodyPr>
          <a:lstStyle/>
          <a:p>
            <a:pPr algn="ctr"/>
            <a:r>
              <a:rPr lang="es" sz="1400" kern="0" dirty="0">
                <a:solidFill>
                  <a:srgbClr val="000000"/>
                </a:solidFill>
                <a:latin typeface="Arial"/>
                <a:sym typeface="Century Gothic"/>
              </a:rPr>
              <a:t>Salvo computadoras y escáneres </a:t>
            </a:r>
          </a:p>
          <a:p>
            <a:pPr algn="ctr"/>
            <a:r>
              <a:rPr lang="es" sz="1200" kern="0" dirty="0">
                <a:solidFill>
                  <a:srgbClr val="000000"/>
                </a:solidFill>
                <a:latin typeface="Arial"/>
                <a:sym typeface="Century Gothic"/>
              </a:rPr>
              <a:t>(8.5 de la Directiva 007-2017-OSCE/CD)</a:t>
            </a:r>
            <a:r>
              <a:rPr lang="es-PE" sz="1200" kern="0" dirty="0">
                <a:solidFill>
                  <a:srgbClr val="000000"/>
                </a:solidFill>
                <a:latin typeface="Arial"/>
              </a:rPr>
              <a:t>.</a:t>
            </a:r>
          </a:p>
        </p:txBody>
      </p:sp>
      <p:sp>
        <p:nvSpPr>
          <p:cNvPr id="17" name="Rectángulo 16"/>
          <p:cNvSpPr/>
          <p:nvPr/>
        </p:nvSpPr>
        <p:spPr>
          <a:xfrm>
            <a:off x="1703512" y="3690264"/>
            <a:ext cx="8640960" cy="523220"/>
          </a:xfrm>
          <a:prstGeom prst="rect">
            <a:avLst/>
          </a:prstGeom>
        </p:spPr>
        <p:txBody>
          <a:bodyPr wrap="square">
            <a:spAutoFit/>
          </a:bodyPr>
          <a:lstStyle/>
          <a:p>
            <a:pPr lvl="1"/>
            <a:r>
              <a:rPr lang="es-PE" sz="2800" b="1" dirty="0">
                <a:latin typeface="Calibri" panose="020F0502020204030204" pitchFamily="34" charset="0"/>
                <a:ea typeface="Times New Roman" panose="02020603050405020304" pitchFamily="18" charset="0"/>
                <a:cs typeface="Times New Roman" panose="02020603050405020304" pitchFamily="18" charset="0"/>
              </a:rPr>
              <a:t>No</a:t>
            </a:r>
            <a:r>
              <a:rPr lang="es-PE" sz="2000" b="1" dirty="0">
                <a:latin typeface="Calibri" panose="020F0502020204030204" pitchFamily="34" charset="0"/>
                <a:ea typeface="Times New Roman" panose="02020603050405020304" pitchFamily="18" charset="0"/>
                <a:cs typeface="Times New Roman" panose="02020603050405020304" pitchFamily="18" charset="0"/>
              </a:rPr>
              <a:t> constituye fraccionamiento</a:t>
            </a:r>
            <a:r>
              <a:rPr lang="es-PE" sz="2000" dirty="0">
                <a:latin typeface="Calibri" panose="020F0502020204030204" pitchFamily="34" charset="0"/>
                <a:ea typeface="Times New Roman" panose="02020603050405020304" pitchFamily="18" charset="0"/>
                <a:cs typeface="Times New Roman" panose="02020603050405020304" pitchFamily="18" charset="0"/>
              </a:rPr>
              <a:t>:</a:t>
            </a:r>
            <a:endParaRPr lang="es-PE" sz="2000" dirty="0"/>
          </a:p>
        </p:txBody>
      </p:sp>
    </p:spTree>
    <p:extLst>
      <p:ext uri="{BB962C8B-B14F-4D97-AF65-F5344CB8AC3E}">
        <p14:creationId xmlns:p14="http://schemas.microsoft.com/office/powerpoint/2010/main" val="2174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9" grpId="0" animBg="1"/>
      <p:bldP spid="10" grpId="0" animBg="1"/>
      <p:bldP spid="13" grpId="0"/>
      <p:bldP spid="14" grpId="0"/>
      <p:bldP spid="16" grpId="0"/>
      <p:bldP spid="1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0"/>
          <p:cNvSpPr txBox="1">
            <a:spLocks noGrp="1"/>
          </p:cNvSpPr>
          <p:nvPr>
            <p:ph type="title"/>
          </p:nvPr>
        </p:nvSpPr>
        <p:spPr>
          <a:xfrm>
            <a:off x="2590254" y="414145"/>
            <a:ext cx="9197979" cy="665867"/>
          </a:xfrm>
          <a:prstGeom prst="rect">
            <a:avLst/>
          </a:prstGeom>
        </p:spPr>
        <p:txBody>
          <a:bodyPr spcFirstLastPara="1" vert="horz" wrap="square" lIns="75668" tIns="75668" rIns="75668" bIns="75668" rtlCol="0" anchor="ctr" anchorCtr="0">
            <a:noAutofit/>
          </a:bodyPr>
          <a:lstStyle/>
          <a:p>
            <a:pPr algn="ctr">
              <a:spcBef>
                <a:spcPts val="0"/>
              </a:spcBef>
            </a:pPr>
            <a:r>
              <a:rPr lang="en" sz="3600" dirty="0"/>
              <a:t>CATÁLOGO ELECTRÓNICO DE ACUERDO MARCO</a:t>
            </a:r>
            <a:endParaRPr sz="3600" b="1" dirty="0"/>
          </a:p>
        </p:txBody>
      </p:sp>
      <p:sp>
        <p:nvSpPr>
          <p:cNvPr id="2" name="Rectángulo 1"/>
          <p:cNvSpPr/>
          <p:nvPr/>
        </p:nvSpPr>
        <p:spPr>
          <a:xfrm>
            <a:off x="555893" y="1193427"/>
            <a:ext cx="6156158" cy="1938992"/>
          </a:xfrm>
          <a:prstGeom prst="rect">
            <a:avLst/>
          </a:prstGeom>
        </p:spPr>
        <p:txBody>
          <a:bodyPr wrap="square">
            <a:spAutoFit/>
          </a:bodyPr>
          <a:lstStyle/>
          <a:p>
            <a:pPr algn="just">
              <a:lnSpc>
                <a:spcPct val="150000"/>
              </a:lnSpc>
            </a:pPr>
            <a:r>
              <a:rPr lang="es-MX" sz="2000" dirty="0"/>
              <a:t>Es un </a:t>
            </a:r>
            <a:r>
              <a:rPr lang="es-MX" sz="2000" b="1" u="sng" dirty="0"/>
              <a:t>método especial de contratación</a:t>
            </a:r>
            <a:r>
              <a:rPr lang="es-MX" sz="2000" b="1" dirty="0"/>
              <a:t> </a:t>
            </a:r>
            <a:r>
              <a:rPr lang="es-MX" sz="2000" dirty="0"/>
              <a:t>similar a una tienda virtual, que aloja diversidad de productos y proveedores; a los cuales se puede contratar de manera directa a través del internet. </a:t>
            </a:r>
            <a:endParaRPr lang="en-US" sz="2000" dirty="0"/>
          </a:p>
        </p:txBody>
      </p:sp>
      <p:pic>
        <p:nvPicPr>
          <p:cNvPr id="3" name="Imagen 2"/>
          <p:cNvPicPr>
            <a:picLocks noChangeAspect="1"/>
          </p:cNvPicPr>
          <p:nvPr/>
        </p:nvPicPr>
        <p:blipFill rotWithShape="1">
          <a:blip r:embed="rId2"/>
          <a:srcRect l="6581" t="18796" r="59444" b="46689"/>
          <a:stretch/>
        </p:blipFill>
        <p:spPr>
          <a:xfrm>
            <a:off x="7500819" y="1296755"/>
            <a:ext cx="3875153" cy="2214373"/>
          </a:xfrm>
          <a:prstGeom prst="rect">
            <a:avLst/>
          </a:prstGeom>
        </p:spPr>
      </p:pic>
      <p:sp>
        <p:nvSpPr>
          <p:cNvPr id="19" name="Rectangle 6"/>
          <p:cNvSpPr>
            <a:spLocks noChangeArrowheads="1"/>
          </p:cNvSpPr>
          <p:nvPr/>
        </p:nvSpPr>
        <p:spPr bwMode="auto">
          <a:xfrm>
            <a:off x="998557" y="3270319"/>
            <a:ext cx="3126705" cy="657325"/>
          </a:xfrm>
          <a:prstGeom prst="rect">
            <a:avLst/>
          </a:prstGeom>
          <a:solidFill>
            <a:schemeClr val="accent1">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60818" tIns="35916" rIns="60818" bIns="35916" anchor="ct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lnSpc>
                <a:spcPct val="150000"/>
              </a:lnSpc>
              <a:spcBef>
                <a:spcPct val="50000"/>
              </a:spcBef>
            </a:pPr>
            <a:r>
              <a:rPr kumimoji="1" lang="es-MX" sz="2000" dirty="0">
                <a:latin typeface="Arial" panose="020B0604020202020204" pitchFamily="34" charset="0"/>
              </a:rPr>
              <a:t>¿Quiénes lo utilizan?</a:t>
            </a:r>
            <a:endParaRPr kumimoji="1" lang="en-US" sz="2000" dirty="0">
              <a:latin typeface="Arial" panose="020B0604020202020204" pitchFamily="34" charset="0"/>
            </a:endParaRPr>
          </a:p>
        </p:txBody>
      </p:sp>
      <p:sp>
        <p:nvSpPr>
          <p:cNvPr id="4" name="Rectángulo 3"/>
          <p:cNvSpPr/>
          <p:nvPr/>
        </p:nvSpPr>
        <p:spPr>
          <a:xfrm>
            <a:off x="555893" y="4228475"/>
            <a:ext cx="4892843" cy="1697068"/>
          </a:xfrm>
          <a:prstGeom prst="rect">
            <a:avLst/>
          </a:prstGeom>
        </p:spPr>
        <p:txBody>
          <a:bodyPr wrap="square">
            <a:spAutoFit/>
          </a:bodyPr>
          <a:lstStyle/>
          <a:p>
            <a:pPr algn="just">
              <a:lnSpc>
                <a:spcPct val="150000"/>
              </a:lnSpc>
            </a:pPr>
            <a:r>
              <a:rPr lang="es-MX" sz="2400" b="1" dirty="0">
                <a:solidFill>
                  <a:srgbClr val="FF0000"/>
                </a:solidFill>
              </a:rPr>
              <a:t>Entidades Públicas </a:t>
            </a:r>
            <a:r>
              <a:rPr lang="es-MX" sz="2400" dirty="0"/>
              <a:t>a nivel nacional, que se encuentran bajo el ámbito de la Ley de Contrataciones del Estado.</a:t>
            </a:r>
            <a:endParaRPr lang="en-US" sz="2400" dirty="0"/>
          </a:p>
        </p:txBody>
      </p:sp>
      <p:sp>
        <p:nvSpPr>
          <p:cNvPr id="7" name="Rectángulo 6"/>
          <p:cNvSpPr/>
          <p:nvPr/>
        </p:nvSpPr>
        <p:spPr>
          <a:xfrm>
            <a:off x="6059551" y="4199846"/>
            <a:ext cx="5511721" cy="1754326"/>
          </a:xfrm>
          <a:prstGeom prst="rect">
            <a:avLst/>
          </a:prstGeom>
        </p:spPr>
        <p:txBody>
          <a:bodyPr wrap="square">
            <a:spAutoFit/>
          </a:bodyPr>
          <a:lstStyle/>
          <a:p>
            <a:pPr algn="just">
              <a:lnSpc>
                <a:spcPct val="150000"/>
              </a:lnSpc>
            </a:pPr>
            <a:r>
              <a:rPr lang="es-MX" sz="2400" b="1" dirty="0">
                <a:solidFill>
                  <a:srgbClr val="FF0000"/>
                </a:solidFill>
              </a:rPr>
              <a:t>Proveedores a nivel nacional</a:t>
            </a:r>
            <a:r>
              <a:rPr lang="es-MX" sz="2400" dirty="0"/>
              <a:t>, que integran los Catálogos Electrónicos de Acuerdos Marco.</a:t>
            </a:r>
            <a:endParaRPr lang="en-US" sz="2400" dirty="0"/>
          </a:p>
        </p:txBody>
      </p:sp>
    </p:spTree>
    <p:extLst>
      <p:ext uri="{BB962C8B-B14F-4D97-AF65-F5344CB8AC3E}">
        <p14:creationId xmlns:p14="http://schemas.microsoft.com/office/powerpoint/2010/main" val="22372380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0"/>
          <p:cNvSpPr txBox="1">
            <a:spLocks noGrp="1"/>
          </p:cNvSpPr>
          <p:nvPr>
            <p:ph type="title"/>
          </p:nvPr>
        </p:nvSpPr>
        <p:spPr>
          <a:xfrm>
            <a:off x="159026" y="2504716"/>
            <a:ext cx="5288042" cy="665867"/>
          </a:xfrm>
          <a:prstGeom prst="rect">
            <a:avLst/>
          </a:prstGeom>
        </p:spPr>
        <p:txBody>
          <a:bodyPr spcFirstLastPara="1" vert="horz" wrap="square" lIns="75668" tIns="75668" rIns="75668" bIns="75668" rtlCol="0" anchor="ctr" anchorCtr="0">
            <a:noAutofit/>
          </a:bodyPr>
          <a:lstStyle/>
          <a:p>
            <a:pPr algn="ctr">
              <a:spcBef>
                <a:spcPts val="0"/>
              </a:spcBef>
            </a:pPr>
            <a:r>
              <a:rPr lang="en" sz="3600" dirty="0"/>
              <a:t>CATÁLOGO ELECTRÓNICO DE ACUERDO MARCO</a:t>
            </a:r>
            <a:endParaRPr sz="3600" b="1" dirty="0"/>
          </a:p>
        </p:txBody>
      </p:sp>
      <p:pic>
        <p:nvPicPr>
          <p:cNvPr id="6" name="Imagen 5"/>
          <p:cNvPicPr>
            <a:picLocks noChangeAspect="1"/>
          </p:cNvPicPr>
          <p:nvPr/>
        </p:nvPicPr>
        <p:blipFill rotWithShape="1">
          <a:blip r:embed="rId2"/>
          <a:srcRect l="33895" t="10683" r="18090" b="6287"/>
          <a:stretch/>
        </p:blipFill>
        <p:spPr>
          <a:xfrm>
            <a:off x="5655364" y="337930"/>
            <a:ext cx="5824331" cy="5665306"/>
          </a:xfrm>
          <a:prstGeom prst="rect">
            <a:avLst/>
          </a:prstGeom>
        </p:spPr>
      </p:pic>
    </p:spTree>
    <p:extLst>
      <p:ext uri="{BB962C8B-B14F-4D97-AF65-F5344CB8AC3E}">
        <p14:creationId xmlns:p14="http://schemas.microsoft.com/office/powerpoint/2010/main" val="10283268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0"/>
          <p:cNvSpPr txBox="1">
            <a:spLocks noGrp="1"/>
          </p:cNvSpPr>
          <p:nvPr>
            <p:ph type="title"/>
          </p:nvPr>
        </p:nvSpPr>
        <p:spPr>
          <a:xfrm>
            <a:off x="159026" y="2504716"/>
            <a:ext cx="5288042" cy="665867"/>
          </a:xfrm>
          <a:prstGeom prst="rect">
            <a:avLst/>
          </a:prstGeom>
        </p:spPr>
        <p:txBody>
          <a:bodyPr spcFirstLastPara="1" vert="horz" wrap="square" lIns="75668" tIns="75668" rIns="75668" bIns="75668" rtlCol="0" anchor="ctr" anchorCtr="0">
            <a:noAutofit/>
          </a:bodyPr>
          <a:lstStyle/>
          <a:p>
            <a:pPr algn="ctr">
              <a:spcBef>
                <a:spcPts val="0"/>
              </a:spcBef>
            </a:pPr>
            <a:r>
              <a:rPr lang="en" sz="3600" dirty="0"/>
              <a:t>CATÁLOGO ELECTRÓNICO DE ACUERDO MARCO</a:t>
            </a:r>
            <a:endParaRPr sz="3600" b="1" dirty="0"/>
          </a:p>
        </p:txBody>
      </p:sp>
      <p:pic>
        <p:nvPicPr>
          <p:cNvPr id="2" name="Imagen 1"/>
          <p:cNvPicPr>
            <a:picLocks noChangeAspect="1"/>
          </p:cNvPicPr>
          <p:nvPr/>
        </p:nvPicPr>
        <p:blipFill rotWithShape="1">
          <a:blip r:embed="rId2"/>
          <a:srcRect l="34045" t="6255" r="19548" b="4311"/>
          <a:stretch/>
        </p:blipFill>
        <p:spPr>
          <a:xfrm>
            <a:off x="5794511" y="102243"/>
            <a:ext cx="5526157" cy="5990444"/>
          </a:xfrm>
          <a:prstGeom prst="rect">
            <a:avLst/>
          </a:prstGeom>
        </p:spPr>
      </p:pic>
    </p:spTree>
    <p:extLst>
      <p:ext uri="{BB962C8B-B14F-4D97-AF65-F5344CB8AC3E}">
        <p14:creationId xmlns:p14="http://schemas.microsoft.com/office/powerpoint/2010/main" val="12257340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0"/>
          <p:cNvSpPr txBox="1">
            <a:spLocks noGrp="1"/>
          </p:cNvSpPr>
          <p:nvPr>
            <p:ph type="title"/>
          </p:nvPr>
        </p:nvSpPr>
        <p:spPr>
          <a:xfrm>
            <a:off x="159026" y="2504716"/>
            <a:ext cx="5288042" cy="665867"/>
          </a:xfrm>
          <a:prstGeom prst="rect">
            <a:avLst/>
          </a:prstGeom>
        </p:spPr>
        <p:txBody>
          <a:bodyPr spcFirstLastPara="1" vert="horz" wrap="square" lIns="75668" tIns="75668" rIns="75668" bIns="75668" rtlCol="0" anchor="ctr" anchorCtr="0">
            <a:noAutofit/>
          </a:bodyPr>
          <a:lstStyle/>
          <a:p>
            <a:pPr algn="ctr">
              <a:spcBef>
                <a:spcPts val="0"/>
              </a:spcBef>
            </a:pPr>
            <a:r>
              <a:rPr lang="en" sz="3600" dirty="0"/>
              <a:t>CATÁLOGO ELECTRÓNICO DE ACUERDO MARCO</a:t>
            </a:r>
            <a:endParaRPr sz="3600" b="1" dirty="0"/>
          </a:p>
        </p:txBody>
      </p:sp>
      <p:pic>
        <p:nvPicPr>
          <p:cNvPr id="2" name="Imagen 1"/>
          <p:cNvPicPr>
            <a:picLocks noChangeAspect="1"/>
          </p:cNvPicPr>
          <p:nvPr/>
        </p:nvPicPr>
        <p:blipFill rotWithShape="1">
          <a:blip r:embed="rId2"/>
          <a:srcRect l="33822" t="6111" r="18859" b="11263"/>
          <a:stretch/>
        </p:blipFill>
        <p:spPr>
          <a:xfrm>
            <a:off x="5447068" y="137125"/>
            <a:ext cx="6033053" cy="5925746"/>
          </a:xfrm>
          <a:prstGeom prst="rect">
            <a:avLst/>
          </a:prstGeom>
        </p:spPr>
      </p:pic>
    </p:spTree>
    <p:extLst>
      <p:ext uri="{BB962C8B-B14F-4D97-AF65-F5344CB8AC3E}">
        <p14:creationId xmlns:p14="http://schemas.microsoft.com/office/powerpoint/2010/main" val="18104962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xfrm>
            <a:off x="2135561" y="836712"/>
            <a:ext cx="7907209" cy="515390"/>
          </a:xfrm>
          <a:prstGeom prst="rect">
            <a:avLst/>
          </a:prstGeom>
          <a:ln w="76200">
            <a:noFill/>
            <a:round/>
          </a:ln>
        </p:spPr>
        <p:txBody>
          <a:bodyPr>
            <a:noAutofit/>
          </a:bodyPr>
          <a:lstStyle>
            <a:lvl1pPr>
              <a:defRPr sz="3200"/>
            </a:lvl1pPr>
          </a:lstStyle>
          <a:p>
            <a:r>
              <a:rPr lang="en-US" b="1" cap="all" dirty="0">
                <a:latin typeface="Calibri"/>
                <a:ea typeface="Calibri"/>
                <a:cs typeface="Calibri"/>
              </a:rPr>
              <a:t>CONSECUENCIAS DEL F</a:t>
            </a:r>
            <a:r>
              <a:rPr lang="es-PE" b="1" cap="all" dirty="0">
                <a:latin typeface="Calibri"/>
                <a:ea typeface="Calibri"/>
                <a:cs typeface="Calibri"/>
              </a:rPr>
              <a:t>raccionamiento</a:t>
            </a:r>
            <a:endParaRPr b="1" cap="all" dirty="0">
              <a:latin typeface="Calibri"/>
              <a:ea typeface="Calibri"/>
              <a:cs typeface="Calibri"/>
            </a:endParaRPr>
          </a:p>
        </p:txBody>
      </p:sp>
      <p:sp>
        <p:nvSpPr>
          <p:cNvPr id="10" name="11 Rectángulo">
            <a:extLst>
              <a:ext uri="{FF2B5EF4-FFF2-40B4-BE49-F238E27FC236}">
                <a16:creationId xmlns:a16="http://schemas.microsoft.com/office/drawing/2014/main" id="{A446AE43-FD98-4DD4-9797-4FA8C7F28AFA}"/>
              </a:ext>
            </a:extLst>
          </p:cNvPr>
          <p:cNvSpPr/>
          <p:nvPr/>
        </p:nvSpPr>
        <p:spPr>
          <a:xfrm>
            <a:off x="2568216" y="2713937"/>
            <a:ext cx="2417262" cy="57465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ÁREA USUARIA</a:t>
            </a:r>
          </a:p>
        </p:txBody>
      </p:sp>
      <p:sp>
        <p:nvSpPr>
          <p:cNvPr id="11" name="11 Rectángulo">
            <a:extLst>
              <a:ext uri="{FF2B5EF4-FFF2-40B4-BE49-F238E27FC236}">
                <a16:creationId xmlns:a16="http://schemas.microsoft.com/office/drawing/2014/main" id="{A446AE43-FD98-4DD4-9797-4FA8C7F28AFA}"/>
              </a:ext>
            </a:extLst>
          </p:cNvPr>
          <p:cNvSpPr/>
          <p:nvPr/>
        </p:nvSpPr>
        <p:spPr>
          <a:xfrm>
            <a:off x="2568216" y="3459505"/>
            <a:ext cx="2417262" cy="56643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ÓRGANO ENCARGADO DE LAS CONTRATACIONES</a:t>
            </a:r>
          </a:p>
        </p:txBody>
      </p:sp>
      <p:sp>
        <p:nvSpPr>
          <p:cNvPr id="12" name="11 Rectángulo">
            <a:extLst>
              <a:ext uri="{FF2B5EF4-FFF2-40B4-BE49-F238E27FC236}">
                <a16:creationId xmlns:a16="http://schemas.microsoft.com/office/drawing/2014/main" id="{A446AE43-FD98-4DD4-9797-4FA8C7F28AFA}"/>
              </a:ext>
            </a:extLst>
          </p:cNvPr>
          <p:cNvSpPr/>
          <p:nvPr/>
        </p:nvSpPr>
        <p:spPr>
          <a:xfrm>
            <a:off x="2568216" y="4211424"/>
            <a:ext cx="2417262" cy="58572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DEPENDENCIAS DE PLANIFICACIÓN</a:t>
            </a:r>
          </a:p>
        </p:txBody>
      </p:sp>
      <p:grpSp>
        <p:nvGrpSpPr>
          <p:cNvPr id="22" name="Group 517"/>
          <p:cNvGrpSpPr/>
          <p:nvPr/>
        </p:nvGrpSpPr>
        <p:grpSpPr>
          <a:xfrm rot="16200000">
            <a:off x="5719056" y="3059414"/>
            <a:ext cx="894150" cy="1292390"/>
            <a:chOff x="0" y="-1"/>
            <a:chExt cx="1226933" cy="576067"/>
          </a:xfrm>
          <a:solidFill>
            <a:schemeClr val="accent6">
              <a:lumMod val="75000"/>
            </a:schemeClr>
          </a:solidFill>
        </p:grpSpPr>
        <p:sp>
          <p:nvSpPr>
            <p:cNvPr id="24" name="Shape 515"/>
            <p:cNvSpPr/>
            <p:nvPr/>
          </p:nvSpPr>
          <p:spPr>
            <a:xfrm>
              <a:off x="0" y="-1"/>
              <a:ext cx="1226933" cy="576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grpFill/>
            <a:ln w="12700" cap="flat">
              <a:noFill/>
              <a:miter lim="400000"/>
            </a:ln>
            <a:effectLst/>
          </p:spPr>
          <p:txBody>
            <a:bodyPr wrap="square" lIns="42670" tIns="42670" rIns="42670" bIns="42670" numCol="1" anchor="ctr">
              <a:noAutofit/>
            </a:bodyPr>
            <a:lstStyle/>
            <a:p>
              <a:pPr algn="ctr">
                <a:defRPr>
                  <a:solidFill>
                    <a:srgbClr val="FFFFFF"/>
                  </a:solidFill>
                  <a:latin typeface="Century Gothic"/>
                  <a:ea typeface="Century Gothic"/>
                  <a:cs typeface="Century Gothic"/>
                  <a:sym typeface="Century Gothic"/>
                </a:defRPr>
              </a:pPr>
              <a:endParaRPr sz="1689"/>
            </a:p>
          </p:txBody>
        </p:sp>
        <p:sp>
          <p:nvSpPr>
            <p:cNvPr id="25" name="Shape 516"/>
            <p:cNvSpPr/>
            <p:nvPr/>
          </p:nvSpPr>
          <p:spPr>
            <a:xfrm>
              <a:off x="306735" y="138884"/>
              <a:ext cx="613467" cy="154277"/>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2670" tIns="42670" rIns="42670" bIns="42670" numCol="1" anchor="ctr">
              <a:spAutoFit/>
            </a:bodyPr>
            <a:lstStyle>
              <a:lvl1pPr algn="ctr">
                <a:defRPr>
                  <a:solidFill>
                    <a:srgbClr val="FFFFFF"/>
                  </a:solidFill>
                  <a:latin typeface="Century Gothic"/>
                  <a:ea typeface="Century Gothic"/>
                  <a:cs typeface="Century Gothic"/>
                  <a:sym typeface="Century Gothic"/>
                </a:defRPr>
              </a:lvl1pPr>
            </a:lstStyle>
            <a:p>
              <a:endParaRPr sz="1689" dirty="0"/>
            </a:p>
          </p:txBody>
        </p:sp>
      </p:grpSp>
      <p:sp>
        <p:nvSpPr>
          <p:cNvPr id="26" name="Shape 516"/>
          <p:cNvSpPr/>
          <p:nvPr/>
        </p:nvSpPr>
        <p:spPr>
          <a:xfrm>
            <a:off x="5567796" y="3539413"/>
            <a:ext cx="1087446" cy="3323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2670" tIns="42670" rIns="42670" bIns="42670" numCol="1" anchor="ctr">
            <a:spAutoFit/>
          </a:bodyPr>
          <a:lstStyle>
            <a:lvl1pPr algn="ctr">
              <a:defRPr>
                <a:solidFill>
                  <a:srgbClr val="FFFFFF"/>
                </a:solidFill>
                <a:latin typeface="Century Gothic"/>
                <a:ea typeface="Century Gothic"/>
                <a:cs typeface="Century Gothic"/>
                <a:sym typeface="Century Gothic"/>
              </a:defRPr>
            </a:lvl1pPr>
          </a:lstStyle>
          <a:p>
            <a:r>
              <a:rPr lang="es-PE" sz="1600" dirty="0"/>
              <a:t>SON</a:t>
            </a:r>
            <a:endParaRPr sz="800" dirty="0"/>
          </a:p>
        </p:txBody>
      </p:sp>
      <p:sp>
        <p:nvSpPr>
          <p:cNvPr id="27" name="Shape 514"/>
          <p:cNvSpPr/>
          <p:nvPr/>
        </p:nvSpPr>
        <p:spPr>
          <a:xfrm>
            <a:off x="6960097" y="2477984"/>
            <a:ext cx="2963875" cy="1230753"/>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37925" tIns="37925" rIns="37925" bIns="37925">
            <a:spAutoFit/>
          </a:bodyPr>
          <a:lstStyle>
            <a:lvl1pPr algn="just" defTabSz="457200">
              <a:spcBef>
                <a:spcPts val="1200"/>
              </a:spcBef>
              <a:defRPr sz="2000">
                <a:latin typeface="Arial"/>
                <a:ea typeface="Arial"/>
                <a:cs typeface="Arial"/>
                <a:sym typeface="Arial"/>
              </a:defRPr>
            </a:lvl1pPr>
          </a:lstStyle>
          <a:p>
            <a:r>
              <a:rPr sz="1500" dirty="0" err="1">
                <a:latin typeface="+mj-lt"/>
              </a:rPr>
              <a:t>Responsables</a:t>
            </a:r>
            <a:r>
              <a:rPr sz="1500" dirty="0">
                <a:latin typeface="+mj-lt"/>
              </a:rPr>
              <a:t> </a:t>
            </a:r>
            <a:r>
              <a:rPr sz="1500" dirty="0" err="1">
                <a:latin typeface="+mj-lt"/>
              </a:rPr>
              <a:t>por</a:t>
            </a:r>
            <a:r>
              <a:rPr sz="1500" dirty="0">
                <a:latin typeface="+mj-lt"/>
              </a:rPr>
              <a:t> el </a:t>
            </a:r>
            <a:r>
              <a:rPr sz="1500" dirty="0" err="1">
                <a:latin typeface="+mj-lt"/>
              </a:rPr>
              <a:t>incumplimiento</a:t>
            </a:r>
            <a:r>
              <a:rPr sz="1500" dirty="0">
                <a:latin typeface="+mj-lt"/>
              </a:rPr>
              <a:t> de la </a:t>
            </a:r>
            <a:r>
              <a:rPr sz="1500" dirty="0" err="1">
                <a:latin typeface="+mj-lt"/>
              </a:rPr>
              <a:t>prohibición</a:t>
            </a:r>
            <a:r>
              <a:rPr sz="1500" dirty="0">
                <a:latin typeface="+mj-lt"/>
              </a:rPr>
              <a:t> de </a:t>
            </a:r>
            <a:r>
              <a:rPr sz="1500" dirty="0" err="1">
                <a:latin typeface="+mj-lt"/>
              </a:rPr>
              <a:t>fraccionar</a:t>
            </a:r>
            <a:r>
              <a:rPr sz="1500" dirty="0">
                <a:latin typeface="+mj-lt"/>
              </a:rPr>
              <a:t>, </a:t>
            </a:r>
            <a:r>
              <a:rPr sz="1500" dirty="0" err="1">
                <a:latin typeface="+mj-lt"/>
              </a:rPr>
              <a:t>debiendo</a:t>
            </a:r>
            <a:r>
              <a:rPr sz="1500" dirty="0">
                <a:latin typeface="+mj-lt"/>
              </a:rPr>
              <a:t> </a:t>
            </a:r>
            <a:r>
              <a:rPr sz="1500" dirty="0" err="1">
                <a:latin typeface="+mj-lt"/>
              </a:rPr>
              <a:t>efectuarse</a:t>
            </a:r>
            <a:r>
              <a:rPr sz="1500" dirty="0">
                <a:latin typeface="+mj-lt"/>
              </a:rPr>
              <a:t> en </a:t>
            </a:r>
            <a:r>
              <a:rPr sz="1500" dirty="0" err="1">
                <a:latin typeface="+mj-lt"/>
              </a:rPr>
              <a:t>cada</a:t>
            </a:r>
            <a:r>
              <a:rPr sz="1500" dirty="0">
                <a:latin typeface="+mj-lt"/>
              </a:rPr>
              <a:t> </a:t>
            </a:r>
            <a:r>
              <a:rPr sz="1500" dirty="0" err="1">
                <a:latin typeface="+mj-lt"/>
              </a:rPr>
              <a:t>caso</a:t>
            </a:r>
            <a:r>
              <a:rPr sz="1500" dirty="0">
                <a:latin typeface="+mj-lt"/>
              </a:rPr>
              <a:t> el </a:t>
            </a:r>
            <a:r>
              <a:rPr sz="1500" dirty="0" err="1">
                <a:latin typeface="+mj-lt"/>
              </a:rPr>
              <a:t>deslinde</a:t>
            </a:r>
            <a:r>
              <a:rPr sz="1500" dirty="0">
                <a:latin typeface="+mj-lt"/>
              </a:rPr>
              <a:t> de </a:t>
            </a:r>
            <a:r>
              <a:rPr sz="1500" dirty="0" err="1">
                <a:latin typeface="+mj-lt"/>
              </a:rPr>
              <a:t>responsabilidad</a:t>
            </a:r>
            <a:r>
              <a:rPr sz="1500" dirty="0">
                <a:latin typeface="+mj-lt"/>
              </a:rPr>
              <a:t>, </a:t>
            </a:r>
            <a:r>
              <a:rPr sz="1500" dirty="0" err="1">
                <a:latin typeface="+mj-lt"/>
              </a:rPr>
              <a:t>cuando</a:t>
            </a:r>
            <a:r>
              <a:rPr sz="1500" dirty="0">
                <a:latin typeface="+mj-lt"/>
              </a:rPr>
              <a:t> </a:t>
            </a:r>
            <a:r>
              <a:rPr sz="1500" dirty="0" err="1">
                <a:latin typeface="+mj-lt"/>
              </a:rPr>
              <a:t>corresponda</a:t>
            </a:r>
            <a:r>
              <a:rPr sz="1500" dirty="0">
                <a:latin typeface="+mj-lt"/>
              </a:rPr>
              <a:t>. </a:t>
            </a:r>
          </a:p>
        </p:txBody>
      </p:sp>
      <p:sp>
        <p:nvSpPr>
          <p:cNvPr id="13" name="Rectángulo 12"/>
          <p:cNvSpPr/>
          <p:nvPr/>
        </p:nvSpPr>
        <p:spPr>
          <a:xfrm>
            <a:off x="7176120" y="4025944"/>
            <a:ext cx="1949216" cy="584775"/>
          </a:xfrm>
          <a:prstGeom prst="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MX" sz="1600" b="1" dirty="0"/>
              <a:t>RESPONSABILIDAD ADMINISTRATIVA</a:t>
            </a:r>
            <a:endParaRPr lang="en-US" sz="1600" b="1" dirty="0"/>
          </a:p>
        </p:txBody>
      </p:sp>
      <p:sp>
        <p:nvSpPr>
          <p:cNvPr id="2" name="Rectángulo 1"/>
          <p:cNvSpPr/>
          <p:nvPr/>
        </p:nvSpPr>
        <p:spPr>
          <a:xfrm>
            <a:off x="2441193" y="1713306"/>
            <a:ext cx="2671309" cy="461665"/>
          </a:xfrm>
          <a:prstGeom prst="rect">
            <a:avLst/>
          </a:prstGeom>
        </p:spPr>
        <p:txBody>
          <a:bodyPr wrap="none">
            <a:spAutoFit/>
          </a:bodyPr>
          <a:lstStyle/>
          <a:p>
            <a:r>
              <a:rPr lang="es-PE" sz="2400" b="1" cap="all" dirty="0">
                <a:solidFill>
                  <a:srgbClr val="FF0000"/>
                </a:solidFill>
                <a:ea typeface="Calibri"/>
                <a:cs typeface="Calibri"/>
              </a:rPr>
              <a:t>RESPONSABILIDAD:</a:t>
            </a:r>
            <a:endParaRPr lang="en-US" dirty="0">
              <a:solidFill>
                <a:srgbClr val="FF0000"/>
              </a:solidFill>
            </a:endParaRPr>
          </a:p>
        </p:txBody>
      </p:sp>
    </p:spTree>
    <p:extLst>
      <p:ext uri="{BB962C8B-B14F-4D97-AF65-F5344CB8AC3E}">
        <p14:creationId xmlns:p14="http://schemas.microsoft.com/office/powerpoint/2010/main" val="30206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6" grpId="0"/>
      <p:bldP spid="27" grpId="0" animBg="1"/>
      <p:bldP spid="13" grpId="0" animBg="1"/>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16"/>
          <p:cNvSpPr txBox="1"/>
          <p:nvPr/>
        </p:nvSpPr>
        <p:spPr>
          <a:xfrm>
            <a:off x="2783632" y="1628801"/>
            <a:ext cx="1823384" cy="489365"/>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lIns="97536" tIns="48768" rIns="97536" bIns="48768" rtlCol="0">
            <a:spAutoFit/>
          </a:bodyPr>
          <a:lstStyle/>
          <a:p>
            <a:pPr algn="ctr">
              <a:buClrTx/>
            </a:pPr>
            <a:r>
              <a:rPr lang="es-PE" sz="1270" b="1" dirty="0">
                <a:solidFill>
                  <a:schemeClr val="tx1"/>
                </a:solidFill>
                <a:latin typeface="Calibri"/>
              </a:rPr>
              <a:t>OPINIÓN</a:t>
            </a:r>
          </a:p>
          <a:p>
            <a:pPr algn="ctr">
              <a:buClrTx/>
            </a:pPr>
            <a:r>
              <a:rPr lang="es-PE" sz="1270" b="1" dirty="0">
                <a:solidFill>
                  <a:schemeClr val="tx1"/>
                </a:solidFill>
                <a:latin typeface="Calibri"/>
              </a:rPr>
              <a:t>N° 014-2019/DTN</a:t>
            </a:r>
          </a:p>
        </p:txBody>
      </p:sp>
      <p:sp>
        <p:nvSpPr>
          <p:cNvPr id="4" name="Rectángulo 3"/>
          <p:cNvSpPr/>
          <p:nvPr/>
        </p:nvSpPr>
        <p:spPr>
          <a:xfrm>
            <a:off x="5087888" y="1457983"/>
            <a:ext cx="4572000" cy="1077218"/>
          </a:xfrm>
          <a:prstGeom prst="rect">
            <a:avLst/>
          </a:prstGeom>
        </p:spPr>
        <p:txBody>
          <a:bodyPr>
            <a:spAutoFit/>
          </a:bodyPr>
          <a:lstStyle/>
          <a:p>
            <a:pPr algn="just"/>
            <a:r>
              <a:rPr lang="es-ES" sz="1600" dirty="0">
                <a:solidFill>
                  <a:srgbClr val="000000"/>
                </a:solidFill>
                <a:latin typeface="+mj-lt"/>
                <a:ea typeface="Times New Roman" panose="02020603050405020304" pitchFamily="18" charset="0"/>
              </a:rPr>
              <a:t>El solo hecho de que </a:t>
            </a:r>
            <a:r>
              <a:rPr lang="es-ES" sz="1600" b="1" dirty="0">
                <a:solidFill>
                  <a:srgbClr val="000000"/>
                </a:solidFill>
                <a:latin typeface="+mj-lt"/>
                <a:ea typeface="Times New Roman" panose="02020603050405020304" pitchFamily="18" charset="0"/>
              </a:rPr>
              <a:t>un proveedor suscriba dos o más contratos con la misma Entidad </a:t>
            </a:r>
            <a:r>
              <a:rPr lang="es-ES" sz="1600" dirty="0">
                <a:solidFill>
                  <a:srgbClr val="000000"/>
                </a:solidFill>
                <a:latin typeface="+mj-lt"/>
                <a:ea typeface="Times New Roman" panose="02020603050405020304" pitchFamily="18" charset="0"/>
              </a:rPr>
              <a:t>por prestaciones distintas no configura un fraccionamiento indebido.</a:t>
            </a:r>
            <a:endParaRPr lang="es-PE" sz="1600" dirty="0">
              <a:latin typeface="+mj-lt"/>
            </a:endParaRPr>
          </a:p>
        </p:txBody>
      </p:sp>
      <p:sp>
        <p:nvSpPr>
          <p:cNvPr id="5" name="CuadroTexto 16"/>
          <p:cNvSpPr txBox="1"/>
          <p:nvPr/>
        </p:nvSpPr>
        <p:spPr>
          <a:xfrm>
            <a:off x="2754367" y="3334389"/>
            <a:ext cx="1823384" cy="489365"/>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lIns="97536" tIns="48768" rIns="97536" bIns="48768" rtlCol="0">
            <a:spAutoFit/>
          </a:bodyPr>
          <a:lstStyle/>
          <a:p>
            <a:pPr algn="ctr">
              <a:buClrTx/>
            </a:pPr>
            <a:r>
              <a:rPr lang="es-PE" sz="1270" b="1" dirty="0">
                <a:solidFill>
                  <a:schemeClr val="tx1"/>
                </a:solidFill>
                <a:latin typeface="Calibri"/>
              </a:rPr>
              <a:t>OPINIÓN</a:t>
            </a:r>
          </a:p>
          <a:p>
            <a:pPr algn="ctr">
              <a:buClrTx/>
            </a:pPr>
            <a:r>
              <a:rPr lang="es-PE" sz="1270" b="1" dirty="0">
                <a:solidFill>
                  <a:schemeClr val="tx1"/>
                </a:solidFill>
                <a:latin typeface="Calibri"/>
              </a:rPr>
              <a:t>N° 023-2019/DTN</a:t>
            </a:r>
          </a:p>
        </p:txBody>
      </p:sp>
      <p:sp>
        <p:nvSpPr>
          <p:cNvPr id="7" name="Rectángulo 6"/>
          <p:cNvSpPr/>
          <p:nvPr/>
        </p:nvSpPr>
        <p:spPr>
          <a:xfrm>
            <a:off x="5087888" y="2768820"/>
            <a:ext cx="4572000" cy="1815882"/>
          </a:xfrm>
          <a:prstGeom prst="rect">
            <a:avLst/>
          </a:prstGeom>
        </p:spPr>
        <p:txBody>
          <a:bodyPr>
            <a:spAutoFit/>
          </a:bodyPr>
          <a:lstStyle/>
          <a:p>
            <a:pPr algn="just"/>
            <a:r>
              <a:rPr lang="es-ES" sz="1600" dirty="0">
                <a:solidFill>
                  <a:srgbClr val="000000"/>
                </a:solidFill>
                <a:latin typeface="+mj-lt"/>
                <a:ea typeface="Times New Roman" panose="02020603050405020304" pitchFamily="18" charset="0"/>
              </a:rPr>
              <a:t>No se considera como fraccionamiento, aquellos casos en los que una Entidad, de manera excepcional y previa sustentación, contrate ciertos </a:t>
            </a:r>
            <a:r>
              <a:rPr lang="es-ES" sz="1600" b="1" dirty="0">
                <a:solidFill>
                  <a:srgbClr val="000000"/>
                </a:solidFill>
                <a:latin typeface="+mj-lt"/>
                <a:ea typeface="Times New Roman" panose="02020603050405020304" pitchFamily="18" charset="0"/>
              </a:rPr>
              <a:t>estudios técnicos</a:t>
            </a:r>
            <a:r>
              <a:rPr lang="es-ES" sz="1600" dirty="0">
                <a:solidFill>
                  <a:srgbClr val="000000"/>
                </a:solidFill>
                <a:latin typeface="+mj-lt"/>
                <a:ea typeface="Times New Roman" panose="02020603050405020304" pitchFamily="18" charset="0"/>
              </a:rPr>
              <a:t> que dada su especialidad y/o complejidad no puede realizar por sí misma, a efectos de que estos le sirvan como </a:t>
            </a:r>
            <a:r>
              <a:rPr lang="es-ES" sz="1600" b="1" dirty="0">
                <a:solidFill>
                  <a:srgbClr val="000000"/>
                </a:solidFill>
                <a:latin typeface="+mj-lt"/>
                <a:ea typeface="Times New Roman" panose="02020603050405020304" pitchFamily="18" charset="0"/>
              </a:rPr>
              <a:t>insumo para elaborar el expediente técnico de obra a su cargo</a:t>
            </a:r>
            <a:r>
              <a:rPr lang="es-ES" sz="1600" dirty="0">
                <a:solidFill>
                  <a:srgbClr val="000000"/>
                </a:solidFill>
                <a:latin typeface="+mj-lt"/>
                <a:ea typeface="Times New Roman" panose="02020603050405020304" pitchFamily="18" charset="0"/>
              </a:rPr>
              <a:t>.</a:t>
            </a:r>
            <a:endParaRPr lang="es-PE" sz="1600" dirty="0">
              <a:solidFill>
                <a:srgbClr val="000000"/>
              </a:solidFill>
              <a:latin typeface="+mj-lt"/>
              <a:ea typeface="Times New Roman" panose="02020603050405020304" pitchFamily="18" charset="0"/>
            </a:endParaRPr>
          </a:p>
        </p:txBody>
      </p:sp>
      <p:sp>
        <p:nvSpPr>
          <p:cNvPr id="6" name="CuadroTexto 16"/>
          <p:cNvSpPr txBox="1"/>
          <p:nvPr/>
        </p:nvSpPr>
        <p:spPr>
          <a:xfrm>
            <a:off x="2783632" y="5039978"/>
            <a:ext cx="1823384" cy="489365"/>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lIns="97536" tIns="48768" rIns="97536" bIns="48768" rtlCol="0">
            <a:spAutoFit/>
          </a:bodyPr>
          <a:lstStyle/>
          <a:p>
            <a:pPr algn="ctr">
              <a:buClrTx/>
            </a:pPr>
            <a:r>
              <a:rPr lang="es-PE" sz="1270" b="1" dirty="0">
                <a:solidFill>
                  <a:schemeClr val="tx1"/>
                </a:solidFill>
                <a:latin typeface="Calibri"/>
              </a:rPr>
              <a:t>OPINIÓN</a:t>
            </a:r>
          </a:p>
          <a:p>
            <a:pPr algn="ctr">
              <a:buClrTx/>
            </a:pPr>
            <a:r>
              <a:rPr lang="es-PE" sz="1270" b="1" dirty="0">
                <a:solidFill>
                  <a:schemeClr val="tx1"/>
                </a:solidFill>
                <a:latin typeface="Calibri"/>
              </a:rPr>
              <a:t>N° 168-2017/DTN</a:t>
            </a:r>
          </a:p>
        </p:txBody>
      </p:sp>
      <p:sp>
        <p:nvSpPr>
          <p:cNvPr id="8" name="Rectángulo 7"/>
          <p:cNvSpPr/>
          <p:nvPr/>
        </p:nvSpPr>
        <p:spPr>
          <a:xfrm>
            <a:off x="5087888" y="4869161"/>
            <a:ext cx="4572000" cy="830997"/>
          </a:xfrm>
          <a:prstGeom prst="rect">
            <a:avLst/>
          </a:prstGeom>
        </p:spPr>
        <p:txBody>
          <a:bodyPr>
            <a:spAutoFit/>
          </a:bodyPr>
          <a:lstStyle/>
          <a:p>
            <a:pPr algn="just"/>
            <a:r>
              <a:rPr lang="es-ES" sz="1600" dirty="0">
                <a:solidFill>
                  <a:srgbClr val="000000"/>
                </a:solidFill>
                <a:latin typeface="+mj-lt"/>
                <a:ea typeface="Times New Roman" panose="02020603050405020304" pitchFamily="18" charset="0"/>
              </a:rPr>
              <a:t>El fraccionamiento indebido se configura </a:t>
            </a:r>
            <a:r>
              <a:rPr lang="es-PE" sz="1600" dirty="0">
                <a:solidFill>
                  <a:srgbClr val="000000"/>
                </a:solidFill>
                <a:latin typeface="+mj-lt"/>
                <a:ea typeface="Times New Roman" panose="02020603050405020304" pitchFamily="18" charset="0"/>
              </a:rPr>
              <a:t>inclusive cuando se trate de procedimientos de selección por </a:t>
            </a:r>
            <a:r>
              <a:rPr lang="es-PE" sz="1600" b="1" dirty="0">
                <a:solidFill>
                  <a:srgbClr val="000000"/>
                </a:solidFill>
                <a:latin typeface="+mj-lt"/>
                <a:ea typeface="Times New Roman" panose="02020603050405020304" pitchFamily="18" charset="0"/>
              </a:rPr>
              <a:t>contratación directa</a:t>
            </a:r>
            <a:r>
              <a:rPr lang="es-ES" sz="1600" dirty="0">
                <a:solidFill>
                  <a:srgbClr val="000000"/>
                </a:solidFill>
                <a:latin typeface="+mj-lt"/>
                <a:ea typeface="Times New Roman" panose="02020603050405020304" pitchFamily="18" charset="0"/>
              </a:rPr>
              <a:t>.</a:t>
            </a:r>
            <a:endParaRPr lang="es-PE" sz="1600" dirty="0">
              <a:solidFill>
                <a:srgbClr val="000000"/>
              </a:solidFill>
              <a:latin typeface="+mj-lt"/>
              <a:ea typeface="Times New Roman" panose="02020603050405020304" pitchFamily="18" charset="0"/>
            </a:endParaRPr>
          </a:p>
        </p:txBody>
      </p:sp>
    </p:spTree>
    <p:extLst>
      <p:ext uri="{BB962C8B-B14F-4D97-AF65-F5344CB8AC3E}">
        <p14:creationId xmlns:p14="http://schemas.microsoft.com/office/powerpoint/2010/main" val="1074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p:bldP spid="6" grpId="0" animBg="1"/>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2409054"/>
            <a:ext cx="12192000" cy="22763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24"/>
          </a:p>
        </p:txBody>
      </p:sp>
      <p:sp>
        <p:nvSpPr>
          <p:cNvPr id="10" name="3 Rectángulo"/>
          <p:cNvSpPr>
            <a:spLocks noChangeArrowheads="1"/>
          </p:cNvSpPr>
          <p:nvPr/>
        </p:nvSpPr>
        <p:spPr bwMode="auto">
          <a:xfrm>
            <a:off x="2667000" y="3048000"/>
            <a:ext cx="9525000" cy="13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s-PE" altLang="es-PE" sz="4064" b="1" dirty="0">
                <a:latin typeface="Calibri" pitchFamily="34" charset="0"/>
              </a:rPr>
              <a:t>Contrataciones por montos menores e iguales a 8 UIT</a:t>
            </a:r>
          </a:p>
        </p:txBody>
      </p:sp>
    </p:spTree>
    <p:extLst>
      <p:ext uri="{BB962C8B-B14F-4D97-AF65-F5344CB8AC3E}">
        <p14:creationId xmlns:p14="http://schemas.microsoft.com/office/powerpoint/2010/main" val="22139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PLANTILLA CIRCULO DE ARBITRAJE CON EL ESTADO - CAE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CIRCULO DE ARBITRAJE CON EL ESTADO - CAE 2020" id="{B4F33AD6-CA5D-4C39-A1D3-C60E68ADAD46}" vid="{28DAD38F-619F-49B6-96DC-6D511B1B4F11}"/>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LANTILLA CIRCULO DE ARBITRAJE CON EL ESTADO - CAE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CIRCULO DE ARBITRAJE CON EL ESTADO - CAE 2020" id="{47D9ED6E-4598-4C28-89A5-28F3C7CAE1A1}" vid="{5113D057-BEA0-4C8B-93B1-46F529D5E2E7}"/>
    </a:ext>
  </a:ext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PLANTILLA CIRCULO DE ARBITRAJE CON EL ESTADO - CAE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CIRCULO DE ARBITRAJE CON EL ESTADO - CAE 2020" id="{A7EDBBEE-C45B-4456-85E5-38EB6F4F6BF7}" vid="{1F292320-948C-492C-AE15-E51D6049DEBF}"/>
    </a:ext>
  </a:extLst>
</a:theme>
</file>

<file path=ppt/theme/theme8.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CIRCULO DE ARBITRAJE CON EL ESTADO - CAE 2020</Template>
  <TotalTime>214</TotalTime>
  <Words>6531</Words>
  <Application>Microsoft Office PowerPoint</Application>
  <PresentationFormat>Panorámica</PresentationFormat>
  <Paragraphs>890</Paragraphs>
  <Slides>108</Slides>
  <Notes>29</Notes>
  <HiddenSlides>0</HiddenSlides>
  <MMClips>0</MMClips>
  <ScaleCrop>false</ScaleCrop>
  <HeadingPairs>
    <vt:vector size="6" baseType="variant">
      <vt:variant>
        <vt:lpstr>Fuentes usadas</vt:lpstr>
      </vt:variant>
      <vt:variant>
        <vt:i4>16</vt:i4>
      </vt:variant>
      <vt:variant>
        <vt:lpstr>Tema</vt:lpstr>
      </vt:variant>
      <vt:variant>
        <vt:i4>9</vt:i4>
      </vt:variant>
      <vt:variant>
        <vt:lpstr>Títulos de diapositiva</vt:lpstr>
      </vt:variant>
      <vt:variant>
        <vt:i4>108</vt:i4>
      </vt:variant>
    </vt:vector>
  </HeadingPairs>
  <TitlesOfParts>
    <vt:vector size="133" baseType="lpstr">
      <vt:lpstr>Arial</vt:lpstr>
      <vt:lpstr>Arial</vt:lpstr>
      <vt:lpstr>Arial Narrow</vt:lpstr>
      <vt:lpstr>ArialMT</vt:lpstr>
      <vt:lpstr>Calibri</vt:lpstr>
      <vt:lpstr>Calibri </vt:lpstr>
      <vt:lpstr>Calibri Light</vt:lpstr>
      <vt:lpstr>Century Gothic</vt:lpstr>
      <vt:lpstr>Franklin Gothic Book</vt:lpstr>
      <vt:lpstr>Helvetica</vt:lpstr>
      <vt:lpstr>Helvetica Neue</vt:lpstr>
      <vt:lpstr>Lucida Sans Unicode</vt:lpstr>
      <vt:lpstr>Perpetua</vt:lpstr>
      <vt:lpstr>Roboto</vt:lpstr>
      <vt:lpstr>Times New Roman</vt:lpstr>
      <vt:lpstr>Wingdings</vt:lpstr>
      <vt:lpstr>PLANTILLA CIRCULO DE ARBITRAJE CON EL ESTADO - CAE 2020</vt:lpstr>
      <vt:lpstr>Diseño personalizado</vt:lpstr>
      <vt:lpstr>2_Diseño personalizado</vt:lpstr>
      <vt:lpstr>1_PLANTILLA CIRCULO DE ARBITRAJE CON EL ESTADO - CAE 2020</vt:lpstr>
      <vt:lpstr>1_Diseño personalizado</vt:lpstr>
      <vt:lpstr>3_Diseño personalizado</vt:lpstr>
      <vt:lpstr>2_PLANTILLA CIRCULO DE ARBITRAJE CON EL ESTADO - CAE 2020</vt:lpstr>
      <vt:lpstr>4_Diseño personalizado</vt:lpstr>
      <vt:lpstr>5_Diseño personalizado</vt:lpstr>
      <vt:lpstr>  Programación de Necesidades, Fraccionamiento y Contrataciones Directas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Anual de Contrataciones</vt:lpstr>
      <vt:lpstr>¿Cómo se articula el PAC con los demás  Instrumentos de Gestión?</vt:lpstr>
      <vt:lpstr>Plan Anual de Contrataciones</vt:lpstr>
      <vt:lpstr>Presentación de PowerPoint</vt:lpstr>
      <vt:lpstr>Contenido del PAC  Directiva N° 002-2019-OSCE/CD</vt:lpstr>
      <vt:lpstr>Contenido del PAC  Directiva N° 002-2019-OSCE/CD</vt:lpstr>
      <vt:lpstr>Contenido del PAC  Directiva N° 002-2019-OSCE/CD</vt:lpstr>
      <vt:lpstr>Contenido del PAC  Directiva N° 002-2019-OSCE/CD</vt:lpstr>
      <vt:lpstr>Contenido del PAC  Directiva N° 002-2019-OSCE/CD</vt:lpstr>
      <vt:lpstr>Contenido del PAC  Directiva N° 002-2019-OSCE/CD</vt:lpstr>
      <vt:lpstr>Contenido del PAC  Directiva N° 002-2019-OSCE/CD</vt:lpstr>
      <vt:lpstr>Contenido del PAC  Directiva N° 002-2019-OSCE/CD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Aprobación del PAC</vt:lpstr>
      <vt:lpstr>Publicación del PAC</vt:lpstr>
      <vt:lpstr>Responsabilidad respecto a la información</vt:lpstr>
      <vt:lpstr>Presentación de PowerPoint</vt:lpstr>
      <vt:lpstr>Modificación del PAC</vt:lpstr>
      <vt:lpstr>Modificación del PAC</vt:lpstr>
      <vt:lpstr>Presentación de PowerPoint</vt:lpstr>
      <vt:lpstr>Plan Anual de Contrataciones</vt:lpstr>
      <vt:lpstr>¿Quiénes son los responsables que intervienen en la gestión del PAC?</vt:lpstr>
      <vt:lpstr>Presentación de PowerPoint</vt:lpstr>
      <vt:lpstr>¿Qué es el requerimiento?</vt:lpstr>
      <vt:lpstr>Determinación del requerimiento:</vt:lpstr>
      <vt:lpstr>Presentación de PowerPoint</vt:lpstr>
      <vt:lpstr>Presentación de PowerPoint</vt:lpstr>
      <vt:lpstr>Presentación de PowerPoint</vt:lpstr>
      <vt:lpstr>Presentación de PowerPoint</vt:lpstr>
      <vt:lpstr>Conformación del requerimiento:</vt:lpstr>
      <vt:lpstr>Conformación del requerimiento:</vt:lpstr>
      <vt:lpstr>Presentación de PowerPoint</vt:lpstr>
      <vt:lpstr>Presentación de PowerPoint</vt:lpstr>
      <vt:lpstr>Presentación de PowerPoint</vt:lpstr>
      <vt:lpstr>Conformación del requerimiento:</vt:lpstr>
      <vt:lpstr>Presentación de PowerPoint</vt:lpstr>
      <vt:lpstr>Presentación de PowerPoint</vt:lpstr>
      <vt:lpstr>Presentación de PowerPoint</vt:lpstr>
      <vt:lpstr>Presentación de PowerPoint</vt:lpstr>
      <vt:lpstr>Presentación de PowerPoint</vt:lpstr>
      <vt:lpstr>Presentación de PowerPoint</vt:lpstr>
      <vt:lpstr>Conformación del requerimiento:</vt:lpstr>
      <vt:lpstr>Presentación de PowerPoint</vt:lpstr>
      <vt:lpstr>  Programación de Necesidades, Fraccionamiento y Contrataciones Directas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HOMOLOGACIÓN DE REQUERIMIENTOS</vt:lpstr>
      <vt:lpstr>¿Qué rol cumple PERÚ COMPRAS en el proceso de homologación?</vt:lpstr>
      <vt:lpstr>¿En qué consiste el plan de homologación?</vt:lpstr>
      <vt:lpstr>HOMOLOGACIÓN DE REQUERIMIENTOS</vt:lpstr>
      <vt:lpstr>PROCESO DE HOMOLOGACIÓN</vt:lpstr>
      <vt:lpstr>Presentación de PowerPoint</vt:lpstr>
      <vt:lpstr>Presentación de PowerPoint</vt:lpstr>
      <vt:lpstr>Presentación de PowerPoint</vt:lpstr>
      <vt:lpstr>Presentación de PowerPoint</vt:lpstr>
      <vt:lpstr>¿Qué es el Fraccionamiento indebido?</vt:lpstr>
      <vt:lpstr>Presentación de PowerPoint</vt:lpstr>
      <vt:lpstr>Concentración de prestaciones</vt:lpstr>
      <vt:lpstr>Concentración de prestaciones</vt:lpstr>
      <vt:lpstr>Concentración de prestaciones</vt:lpstr>
      <vt:lpstr>Supuestos de Fraccionamiento</vt:lpstr>
      <vt:lpstr>CATÁLOGO ELECTRÓNICO DE ACUERDO MARCO</vt:lpstr>
      <vt:lpstr>CATÁLOGO ELECTRÓNICO DE ACUERDO MARCO</vt:lpstr>
      <vt:lpstr>CATÁLOGO ELECTRÓNICO DE ACUERDO MARCO</vt:lpstr>
      <vt:lpstr>CATÁLOGO ELECTRÓNICO DE ACUERDO MARCO</vt:lpstr>
      <vt:lpstr>CONSECUENCIAS DEL Fraccionamiento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Ruiz</dc:creator>
  <cp:lastModifiedBy>Jorge Ruiz</cp:lastModifiedBy>
  <cp:revision>27</cp:revision>
  <dcterms:created xsi:type="dcterms:W3CDTF">2020-09-27T01:58:42Z</dcterms:created>
  <dcterms:modified xsi:type="dcterms:W3CDTF">2020-10-12T23:48:43Z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4137039</vt:lpwstr>
  </property>
  <property fmtid="{D5CDD505-2E9C-101B-9397-08002B2CF9AE}" name="NXPowerLiteSettings" pid="3">
    <vt:lpwstr>C7000400038000</vt:lpwstr>
  </property>
  <property fmtid="{D5CDD505-2E9C-101B-9397-08002B2CF9AE}" name="NXPowerLiteVersion" pid="4">
    <vt:lpwstr>S9.0.1</vt:lpwstr>
  </property>
</Properties>
</file>