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8288000" cy="10287000"/>
  <p:notesSz cx="6858000" cy="9144000"/>
  <p:embeddedFontLst>
    <p:embeddedFont>
      <p:font typeface="Arimo Bold Italics" panose="020B0604020202020204" charset="0"/>
      <p:regular r:id="rId47"/>
    </p:embeddedFont>
    <p:embeddedFont>
      <p:font typeface="Raleway Medium" pitchFamily="2" charset="0"/>
      <p:regular r:id="rId48"/>
    </p:embeddedFont>
    <p:embeddedFont>
      <p:font typeface="TT Ramillas" panose="020B0604020202020204" charset="0"/>
      <p:regular r:id="rId49"/>
    </p:embeddedFont>
    <p:embeddedFont>
      <p:font typeface="TT Ramillas Bold" panose="020B0604020202020204" charset="0"/>
      <p:regular r:id="rId50"/>
    </p:embeddedFont>
    <p:embeddedFont>
      <p:font typeface="TT Ramillas Bold Italics" panose="020B0604020202020204" charset="0"/>
      <p:regular r:id="rId51"/>
    </p:embeddedFont>
    <p:embeddedFont>
      <p:font typeface="TT Ramillas Italics"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2.sv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mailto:directorgeneral@caeperu.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470036" y="-85725"/>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s-PE"/>
          </a:p>
        </p:txBody>
      </p:sp>
      <p:sp>
        <p:nvSpPr>
          <p:cNvPr id="3" name="Freeform 3"/>
          <p:cNvSpPr/>
          <p:nvPr/>
        </p:nvSpPr>
        <p:spPr>
          <a:xfrm>
            <a:off x="14086005" y="-6962"/>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18999"/>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4" name="AutoShape 4"/>
          <p:cNvSpPr/>
          <p:nvPr/>
        </p:nvSpPr>
        <p:spPr>
          <a:xfrm>
            <a:off x="650855" y="8808550"/>
            <a:ext cx="4853434" cy="0"/>
          </a:xfrm>
          <a:prstGeom prst="line">
            <a:avLst/>
          </a:prstGeom>
          <a:ln w="28575" cap="flat">
            <a:solidFill>
              <a:srgbClr val="FFFFFF"/>
            </a:solidFill>
            <a:prstDash val="solid"/>
            <a:headEnd type="none" w="sm" len="sm"/>
            <a:tailEnd type="none" w="sm" len="sm"/>
          </a:ln>
        </p:spPr>
        <p:txBody>
          <a:bodyPr/>
          <a:lstStyle/>
          <a:p>
            <a:endParaRPr lang="es-PE"/>
          </a:p>
        </p:txBody>
      </p:sp>
      <p:grpSp>
        <p:nvGrpSpPr>
          <p:cNvPr id="5" name="Group 5"/>
          <p:cNvGrpSpPr/>
          <p:nvPr/>
        </p:nvGrpSpPr>
        <p:grpSpPr>
          <a:xfrm>
            <a:off x="0" y="0"/>
            <a:ext cx="18288000" cy="5143500"/>
            <a:chOff x="0" y="0"/>
            <a:chExt cx="24384000" cy="6858000"/>
          </a:xfrm>
        </p:grpSpPr>
        <p:pic>
          <p:nvPicPr>
            <p:cNvPr id="6" name="Picture 6"/>
            <p:cNvPicPr>
              <a:picLocks noChangeAspect="1"/>
            </p:cNvPicPr>
            <p:nvPr/>
          </p:nvPicPr>
          <p:blipFill>
            <a:blip r:embed="rId6"/>
            <a:srcRect t="32565" b="19966"/>
            <a:stretch>
              <a:fillRect/>
            </a:stretch>
          </p:blipFill>
          <p:spPr>
            <a:xfrm>
              <a:off x="0" y="0"/>
              <a:ext cx="24384000" cy="6858000"/>
            </a:xfrm>
            <a:prstGeom prst="rect">
              <a:avLst/>
            </a:prstGeom>
          </p:spPr>
        </p:pic>
      </p:grpSp>
      <p:grpSp>
        <p:nvGrpSpPr>
          <p:cNvPr id="7" name="Group 7"/>
          <p:cNvGrpSpPr/>
          <p:nvPr/>
        </p:nvGrpSpPr>
        <p:grpSpPr>
          <a:xfrm>
            <a:off x="1028700" y="5667990"/>
            <a:ext cx="634463" cy="4114800"/>
            <a:chOff x="0" y="0"/>
            <a:chExt cx="167101" cy="1083733"/>
          </a:xfrm>
        </p:grpSpPr>
        <p:sp>
          <p:nvSpPr>
            <p:cNvPr id="8" name="Freeform 8"/>
            <p:cNvSpPr/>
            <p:nvPr/>
          </p:nvSpPr>
          <p:spPr>
            <a:xfrm>
              <a:off x="0" y="0"/>
              <a:ext cx="167101" cy="1083733"/>
            </a:xfrm>
            <a:custGeom>
              <a:avLst/>
              <a:gdLst/>
              <a:ahLst/>
              <a:cxnLst/>
              <a:rect l="l" t="t" r="r" b="b"/>
              <a:pathLst>
                <a:path w="167101" h="1083733">
                  <a:moveTo>
                    <a:pt x="0" y="0"/>
                  </a:moveTo>
                  <a:lnTo>
                    <a:pt x="167101" y="0"/>
                  </a:lnTo>
                  <a:lnTo>
                    <a:pt x="167101" y="1083733"/>
                  </a:lnTo>
                  <a:lnTo>
                    <a:pt x="0" y="1083733"/>
                  </a:lnTo>
                  <a:close/>
                </a:path>
              </a:pathLst>
            </a:custGeom>
            <a:solidFill>
              <a:srgbClr val="094C69"/>
            </a:solidFill>
          </p:spPr>
          <p:txBody>
            <a:bodyPr/>
            <a:lstStyle/>
            <a:p>
              <a:endParaRPr lang="es-PE"/>
            </a:p>
          </p:txBody>
        </p:sp>
        <p:sp>
          <p:nvSpPr>
            <p:cNvPr id="9" name="TextBox 9"/>
            <p:cNvSpPr txBox="1"/>
            <p:nvPr/>
          </p:nvSpPr>
          <p:spPr>
            <a:xfrm>
              <a:off x="0" y="-38100"/>
              <a:ext cx="167101" cy="112183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3761363" y="8427601"/>
            <a:ext cx="3497937" cy="1646088"/>
          </a:xfrm>
          <a:custGeom>
            <a:avLst/>
            <a:gdLst/>
            <a:ahLst/>
            <a:cxnLst/>
            <a:rect l="l" t="t" r="r" b="b"/>
            <a:pathLst>
              <a:path w="3497937" h="1646088">
                <a:moveTo>
                  <a:pt x="0" y="0"/>
                </a:moveTo>
                <a:lnTo>
                  <a:pt x="3497937" y="0"/>
                </a:lnTo>
                <a:lnTo>
                  <a:pt x="3497937" y="1646088"/>
                </a:lnTo>
                <a:lnTo>
                  <a:pt x="0" y="1646088"/>
                </a:lnTo>
                <a:lnTo>
                  <a:pt x="0" y="0"/>
                </a:lnTo>
                <a:close/>
              </a:path>
            </a:pathLst>
          </a:custGeom>
          <a:blipFill>
            <a:blip r:embed="rId7"/>
            <a:stretch>
              <a:fillRect l="-44758" t="-21883" r="-43466" b="-46607"/>
            </a:stretch>
          </a:blipFill>
        </p:spPr>
        <p:txBody>
          <a:bodyPr/>
          <a:lstStyle/>
          <a:p>
            <a:endParaRPr lang="es-PE"/>
          </a:p>
        </p:txBody>
      </p:sp>
      <p:sp>
        <p:nvSpPr>
          <p:cNvPr id="11" name="TextBox 11"/>
          <p:cNvSpPr txBox="1"/>
          <p:nvPr/>
        </p:nvSpPr>
        <p:spPr>
          <a:xfrm>
            <a:off x="2032823" y="6208276"/>
            <a:ext cx="15226477" cy="1123950"/>
          </a:xfrm>
          <a:prstGeom prst="rect">
            <a:avLst/>
          </a:prstGeom>
        </p:spPr>
        <p:txBody>
          <a:bodyPr lIns="0" tIns="0" rIns="0" bIns="0" rtlCol="0" anchor="t">
            <a:spAutoFit/>
          </a:bodyPr>
          <a:lstStyle/>
          <a:p>
            <a:pPr algn="l">
              <a:lnSpc>
                <a:spcPts val="8688"/>
              </a:lnSpc>
            </a:pPr>
            <a:r>
              <a:rPr lang="en-US" sz="7240" b="1" i="1">
                <a:solidFill>
                  <a:srgbClr val="000000"/>
                </a:solidFill>
                <a:latin typeface="Arimo Bold Italics"/>
                <a:ea typeface="Arimo Bold Italics"/>
                <a:cs typeface="Arimo Bold Italics"/>
                <a:sym typeface="Arimo Bold Italics"/>
              </a:rPr>
              <a:t>PROCEDIMIENTO SANCIONADOR</a:t>
            </a:r>
          </a:p>
        </p:txBody>
      </p:sp>
      <p:sp>
        <p:nvSpPr>
          <p:cNvPr id="12" name="TextBox 12"/>
          <p:cNvSpPr txBox="1"/>
          <p:nvPr/>
        </p:nvSpPr>
        <p:spPr>
          <a:xfrm>
            <a:off x="2032823" y="7820025"/>
            <a:ext cx="6544487" cy="1438275"/>
          </a:xfrm>
          <a:prstGeom prst="rect">
            <a:avLst/>
          </a:prstGeom>
        </p:spPr>
        <p:txBody>
          <a:bodyPr lIns="0" tIns="0" rIns="0" bIns="0" rtlCol="0" anchor="t">
            <a:spAutoFit/>
          </a:bodyPr>
          <a:lstStyle/>
          <a:p>
            <a:pPr algn="l">
              <a:lnSpc>
                <a:spcPts val="5639"/>
              </a:lnSpc>
            </a:pPr>
            <a:r>
              <a:rPr lang="en-US" sz="4699" b="1">
                <a:solidFill>
                  <a:srgbClr val="000000"/>
                </a:solidFill>
                <a:latin typeface="Raleway Medium"/>
                <a:ea typeface="Raleway Medium"/>
                <a:cs typeface="Raleway Medium"/>
                <a:sym typeface="Raleway Medium"/>
              </a:rPr>
              <a:t>Ponente: Dr. Jorge Abel Ruíz Bautista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16708" y="3740501"/>
            <a:ext cx="7348867" cy="857553"/>
            <a:chOff x="0" y="0"/>
            <a:chExt cx="2612961" cy="304911"/>
          </a:xfrm>
        </p:grpSpPr>
        <p:sp>
          <p:nvSpPr>
            <p:cNvPr id="5" name="Freeform 5"/>
            <p:cNvSpPr/>
            <p:nvPr/>
          </p:nvSpPr>
          <p:spPr>
            <a:xfrm>
              <a:off x="0" y="0"/>
              <a:ext cx="2612961" cy="304911"/>
            </a:xfrm>
            <a:custGeom>
              <a:avLst/>
              <a:gdLst/>
              <a:ahLst/>
              <a:cxnLst/>
              <a:rect l="l" t="t" r="r" b="b"/>
              <a:pathLst>
                <a:path w="2612961" h="304911">
                  <a:moveTo>
                    <a:pt x="0" y="0"/>
                  </a:moveTo>
                  <a:lnTo>
                    <a:pt x="2612961" y="0"/>
                  </a:lnTo>
                  <a:lnTo>
                    <a:pt x="2612961" y="304911"/>
                  </a:lnTo>
                  <a:lnTo>
                    <a:pt x="0" y="304911"/>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343011"/>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482825" y="3841744"/>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358. Sanciones a consorcios</a:t>
            </a:r>
          </a:p>
        </p:txBody>
      </p:sp>
      <p:sp>
        <p:nvSpPr>
          <p:cNvPr id="8" name="TextBox 8"/>
          <p:cNvSpPr txBox="1"/>
          <p:nvPr/>
        </p:nvSpPr>
        <p:spPr>
          <a:xfrm>
            <a:off x="1316708" y="9448800"/>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1316708" y="4707636"/>
            <a:ext cx="7348867" cy="4550664"/>
          </a:xfrm>
          <a:prstGeom prst="rect">
            <a:avLst/>
          </a:prstGeom>
        </p:spPr>
        <p:txBody>
          <a:bodyPr lIns="0" tIns="0" rIns="0" bIns="0" rtlCol="0" anchor="t">
            <a:spAutoFit/>
          </a:bodyPr>
          <a:lstStyle/>
          <a:p>
            <a:pPr algn="just">
              <a:lnSpc>
                <a:spcPts val="3647"/>
              </a:lnSpc>
              <a:spcBef>
                <a:spcPct val="0"/>
              </a:spcBef>
            </a:pPr>
            <a:r>
              <a:rPr lang="en-US" sz="2399" b="1">
                <a:solidFill>
                  <a:srgbClr val="F5F3F3"/>
                </a:solidFill>
                <a:latin typeface="TT Ramillas Bold"/>
                <a:ea typeface="TT Ramillas Bold"/>
                <a:cs typeface="TT Ramillas Bold"/>
                <a:sym typeface="TT Ramillas Bold"/>
              </a:rPr>
              <a:t>d) Contrato de consorcio:</a:t>
            </a:r>
            <a:r>
              <a:rPr lang="en-US" sz="2399">
                <a:solidFill>
                  <a:srgbClr val="F5F3F3"/>
                </a:solidFill>
                <a:latin typeface="TT Ramillas"/>
                <a:ea typeface="TT Ramillas"/>
                <a:cs typeface="TT Ramillas"/>
                <a:sym typeface="TT Ramillas"/>
              </a:rPr>
              <a:t> Este criterio es de aplicación siempre que dicho documento sea veraz, no cambie obligaciones estipuladas en la promesa formal de consorcio y su literalidad permita identificar indubitablemente al responsable de la comisión de la infracción. No se considera que hay cambio de las obligaciones, cuando el contrato de consorcio desarrolla o realiza una descripción más específica de las obligaciones indicadas en la promesa formal de consorcio. </a:t>
            </a:r>
          </a:p>
        </p:txBody>
      </p:sp>
      <p:sp>
        <p:nvSpPr>
          <p:cNvPr id="10" name="TextBox 10"/>
          <p:cNvSpPr txBox="1"/>
          <p:nvPr/>
        </p:nvSpPr>
        <p:spPr>
          <a:xfrm>
            <a:off x="9552877" y="3664301"/>
            <a:ext cx="7348867" cy="3636264"/>
          </a:xfrm>
          <a:prstGeom prst="rect">
            <a:avLst/>
          </a:prstGeom>
        </p:spPr>
        <p:txBody>
          <a:bodyPr lIns="0" tIns="0" rIns="0" bIns="0" rtlCol="0" anchor="t">
            <a:spAutoFit/>
          </a:bodyPr>
          <a:lstStyle/>
          <a:p>
            <a:pPr algn="just">
              <a:lnSpc>
                <a:spcPts val="3647"/>
              </a:lnSpc>
            </a:pPr>
            <a:r>
              <a:rPr lang="en-US" sz="2399" b="1">
                <a:solidFill>
                  <a:srgbClr val="F5F3F3"/>
                </a:solidFill>
                <a:latin typeface="TT Ramillas Bold"/>
                <a:ea typeface="TT Ramillas Bold"/>
                <a:cs typeface="TT Ramillas Bold"/>
                <a:sym typeface="TT Ramillas Bold"/>
              </a:rPr>
              <a:t>e) Contrato suscrito con la entidad contratante: </a:t>
            </a:r>
            <a:r>
              <a:rPr lang="en-US" sz="2399">
                <a:solidFill>
                  <a:srgbClr val="F5F3F3"/>
                </a:solidFill>
                <a:latin typeface="TT Ramillas"/>
                <a:ea typeface="TT Ramillas"/>
                <a:cs typeface="TT Ramillas"/>
                <a:sym typeface="TT Ramillas"/>
              </a:rPr>
              <a:t>Este criterio es de aplicación cuando la literalidad del contrato suscrito con la entidad contratante permite identificar indubitablemente al responsable de la comisión de la infracción.</a:t>
            </a:r>
          </a:p>
          <a:p>
            <a:pPr marL="0" lvl="0" indent="0" algn="just">
              <a:lnSpc>
                <a:spcPts val="3647"/>
              </a:lnSpc>
              <a:spcBef>
                <a:spcPct val="0"/>
              </a:spcBef>
            </a:pPr>
            <a:r>
              <a:rPr lang="en-US" sz="2399">
                <a:solidFill>
                  <a:srgbClr val="F5F3F3"/>
                </a:solidFill>
                <a:latin typeface="TT Ramillas"/>
                <a:ea typeface="TT Ramillas"/>
                <a:cs typeface="TT Ramillas"/>
                <a:sym typeface="TT Ramillas"/>
              </a:rPr>
              <a:t>358.2. En caso no resulte aplicable ninguno de los criterios antes establecidos, la responsabilidad de los consorciados no puede individualizarse. </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482825" y="3785724"/>
            <a:ext cx="7348867" cy="1251610"/>
            <a:chOff x="0" y="0"/>
            <a:chExt cx="2612961" cy="445022"/>
          </a:xfrm>
        </p:grpSpPr>
        <p:sp>
          <p:nvSpPr>
            <p:cNvPr id="5" name="Freeform 5"/>
            <p:cNvSpPr/>
            <p:nvPr/>
          </p:nvSpPr>
          <p:spPr>
            <a:xfrm>
              <a:off x="0" y="0"/>
              <a:ext cx="2612961" cy="445022"/>
            </a:xfrm>
            <a:custGeom>
              <a:avLst/>
              <a:gdLst/>
              <a:ahLst/>
              <a:cxnLst/>
              <a:rect l="l" t="t" r="r" b="b"/>
              <a:pathLst>
                <a:path w="2612961" h="445022">
                  <a:moveTo>
                    <a:pt x="0" y="0"/>
                  </a:moveTo>
                  <a:lnTo>
                    <a:pt x="2612961" y="0"/>
                  </a:lnTo>
                  <a:lnTo>
                    <a:pt x="2612961" y="445022"/>
                  </a:lnTo>
                  <a:lnTo>
                    <a:pt x="0" y="445022"/>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483122"/>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48942" y="3788721"/>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359. Obligación de informar sobre supuestas infracciones </a:t>
            </a:r>
          </a:p>
        </p:txBody>
      </p:sp>
      <p:sp>
        <p:nvSpPr>
          <p:cNvPr id="8" name="TextBox 8"/>
          <p:cNvSpPr txBox="1"/>
          <p:nvPr/>
        </p:nvSpPr>
        <p:spPr>
          <a:xfrm>
            <a:off x="1482825" y="956272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9541285" y="3709524"/>
            <a:ext cx="7348867" cy="3179064"/>
          </a:xfrm>
          <a:prstGeom prst="rect">
            <a:avLst/>
          </a:prstGeom>
        </p:spPr>
        <p:txBody>
          <a:bodyPr lIns="0" tIns="0" rIns="0" bIns="0" rtlCol="0" anchor="t">
            <a:spAutoFit/>
          </a:bodyPr>
          <a:lstStyle/>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a) Identificación del procedimiento de selección o el contrato o el contrato menor, según corresponda.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b) Identificación del presunto infractor.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c) Infracción imputada al presunto infractor, según lo previsto en el artículo 87 de la Ley. </a:t>
            </a:r>
          </a:p>
          <a:p>
            <a:pPr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d) Documentos que sustenten la denuncia, salvo la documentación que obra en la Pladicop.</a:t>
            </a:r>
          </a:p>
        </p:txBody>
      </p:sp>
      <p:sp>
        <p:nvSpPr>
          <p:cNvPr id="10" name="TextBox 10"/>
          <p:cNvSpPr txBox="1"/>
          <p:nvPr/>
        </p:nvSpPr>
        <p:spPr>
          <a:xfrm>
            <a:off x="1482825" y="5250185"/>
            <a:ext cx="7348867"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359.1. El TCP toma conocimiento de hechos que pueden dar lugar a la imposición de sanción, referidos a las infracciones administrativas previstas en el artículo 87 de la Ley, por denuncia de la entidad contratante o de terceros, por petición motivada de las Salas del TCP, de otros órganos del OECE, de otras entidades contratantes o de oficio. </a:t>
            </a:r>
          </a:p>
          <a:p>
            <a:pPr marL="0" lvl="0" indent="0" algn="just">
              <a:lnSpc>
                <a:spcPts val="3647"/>
              </a:lnSpc>
              <a:spcBef>
                <a:spcPct val="0"/>
              </a:spcBef>
            </a:pPr>
            <a:r>
              <a:rPr lang="en-US" sz="2399">
                <a:solidFill>
                  <a:srgbClr val="F5F3F3"/>
                </a:solidFill>
                <a:latin typeface="TT Ramillas"/>
                <a:ea typeface="TT Ramillas"/>
                <a:cs typeface="TT Ramillas"/>
                <a:sym typeface="TT Ramillas"/>
              </a:rPr>
              <a:t>359.2. Toda denuncia o petición contiene de forma mínima, lo siguiente: </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38821" y="3967945"/>
            <a:ext cx="7348867" cy="1251610"/>
            <a:chOff x="0" y="0"/>
            <a:chExt cx="2612961" cy="445022"/>
          </a:xfrm>
        </p:grpSpPr>
        <p:sp>
          <p:nvSpPr>
            <p:cNvPr id="5" name="Freeform 5"/>
            <p:cNvSpPr/>
            <p:nvPr/>
          </p:nvSpPr>
          <p:spPr>
            <a:xfrm>
              <a:off x="0" y="0"/>
              <a:ext cx="2612961" cy="445022"/>
            </a:xfrm>
            <a:custGeom>
              <a:avLst/>
              <a:gdLst/>
              <a:ahLst/>
              <a:cxnLst/>
              <a:rect l="l" t="t" r="r" b="b"/>
              <a:pathLst>
                <a:path w="2612961" h="445022">
                  <a:moveTo>
                    <a:pt x="0" y="0"/>
                  </a:moveTo>
                  <a:lnTo>
                    <a:pt x="2612961" y="0"/>
                  </a:lnTo>
                  <a:lnTo>
                    <a:pt x="2612961" y="445022"/>
                  </a:lnTo>
                  <a:lnTo>
                    <a:pt x="0" y="445022"/>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483122"/>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504938" y="3970941"/>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359. Obligación de informar sobre supuestas infracciones </a:t>
            </a:r>
          </a:p>
        </p:txBody>
      </p:sp>
      <p:sp>
        <p:nvSpPr>
          <p:cNvPr id="8" name="TextBox 8"/>
          <p:cNvSpPr txBox="1"/>
          <p:nvPr/>
        </p:nvSpPr>
        <p:spPr>
          <a:xfrm>
            <a:off x="1194817" y="931173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9430113" y="3891745"/>
            <a:ext cx="7348867"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359.4. El incumplimiento de la obligación de la entidad contratante de comunicar la comisión de presuntas infracciones o no coadyuvar al esclarecimiento de los hechos que resulten ser materia del procedimiento sancionador genera responsabilidad administrativa. </a:t>
            </a:r>
          </a:p>
          <a:p>
            <a:pPr algn="just">
              <a:lnSpc>
                <a:spcPts val="3647"/>
              </a:lnSpc>
              <a:spcBef>
                <a:spcPct val="0"/>
              </a:spcBef>
            </a:pPr>
            <a:r>
              <a:rPr lang="en-US" sz="2399">
                <a:solidFill>
                  <a:srgbClr val="F5F3F3"/>
                </a:solidFill>
                <a:latin typeface="TT Ramillas"/>
                <a:ea typeface="TT Ramillas"/>
                <a:cs typeface="TT Ramillas"/>
                <a:sym typeface="TT Ramillas"/>
              </a:rPr>
              <a:t>359.5. En todos los casos, la decisión de iniciar el correspondiente procedimiento administrativo sancionador corresponde al TCP. </a:t>
            </a:r>
          </a:p>
        </p:txBody>
      </p:sp>
      <p:sp>
        <p:nvSpPr>
          <p:cNvPr id="10" name="TextBox 10"/>
          <p:cNvSpPr txBox="1"/>
          <p:nvPr/>
        </p:nvSpPr>
        <p:spPr>
          <a:xfrm>
            <a:off x="1338821" y="5533880"/>
            <a:ext cx="7348867" cy="31790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359.3. Cuando la infracción es detectada por la entidad contratante, esta se encuentra obligada a comunicar al TCP, bajo responsabilidad, remitiendo un informe técnico legal que, además de lo señalado en el numeral precedente, contenga una opinión sobre la existencia de la infracción y del daño causado.</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853725"/>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360. Autoridades competentes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4331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725198" y="6057568"/>
            <a:ext cx="4920159"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Esta etapa es conducida a través de secretarías técnicas del procedimiento administrativo sancionador del TCP (ST PAS), que se desempeñan como órganos instructores, según la conformación del TCP.</a:t>
            </a:r>
          </a:p>
        </p:txBody>
      </p:sp>
      <p:grpSp>
        <p:nvGrpSpPr>
          <p:cNvPr id="10" name="Group 10"/>
          <p:cNvGrpSpPr/>
          <p:nvPr/>
        </p:nvGrpSpPr>
        <p:grpSpPr>
          <a:xfrm>
            <a:off x="2456336" y="5290537"/>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1</a:t>
              </a:r>
            </a:p>
          </p:txBody>
        </p:sp>
      </p:grpSp>
      <p:grpSp>
        <p:nvGrpSpPr>
          <p:cNvPr id="13" name="Group 13"/>
          <p:cNvGrpSpPr/>
          <p:nvPr/>
        </p:nvGrpSpPr>
        <p:grpSpPr>
          <a:xfrm>
            <a:off x="10341407" y="5290537"/>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2</a:t>
              </a:r>
            </a:p>
          </p:txBody>
        </p:sp>
      </p:grpSp>
      <p:sp>
        <p:nvSpPr>
          <p:cNvPr id="16" name="TextBox 16"/>
          <p:cNvSpPr txBox="1"/>
          <p:nvPr/>
        </p:nvSpPr>
        <p:spPr>
          <a:xfrm>
            <a:off x="11608283" y="6057568"/>
            <a:ext cx="4920159"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Esta etapa es conducida a través de secretarías técnicas del procedimiento administrativo sancionador del TCP (ST PAS), que se desempeñan como órganos instructores, según la conformación del TCP.</a:t>
            </a:r>
          </a:p>
        </p:txBody>
      </p:sp>
      <p:sp>
        <p:nvSpPr>
          <p:cNvPr id="17" name="TextBox 17"/>
          <p:cNvSpPr txBox="1"/>
          <p:nvPr/>
        </p:nvSpPr>
        <p:spPr>
          <a:xfrm>
            <a:off x="3725198" y="5544718"/>
            <a:ext cx="2288190"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Fase instructiva</a:t>
            </a:r>
          </a:p>
        </p:txBody>
      </p:sp>
      <p:sp>
        <p:nvSpPr>
          <p:cNvPr id="18" name="TextBox 18"/>
          <p:cNvSpPr txBox="1"/>
          <p:nvPr/>
        </p:nvSpPr>
        <p:spPr>
          <a:xfrm>
            <a:off x="11608283" y="5544718"/>
            <a:ext cx="2645746"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Fase sancionadora</a:t>
            </a:r>
          </a:p>
        </p:txBody>
      </p:sp>
      <p:sp>
        <p:nvSpPr>
          <p:cNvPr id="19" name="TextBox 19"/>
          <p:cNvSpPr txBox="1"/>
          <p:nvPr/>
        </p:nvSpPr>
        <p:spPr>
          <a:xfrm>
            <a:off x="2366840" y="8720885"/>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360.2. El TCP, es la autoridad competente para conocer y resolver los recursos de reconsideración interpuestos al culminar la fase sancionadora de los procedimientos administrativos sancionadores.</a:t>
            </a:r>
          </a:p>
        </p:txBody>
      </p:sp>
      <p:sp>
        <p:nvSpPr>
          <p:cNvPr id="20" name="TextBox 20"/>
          <p:cNvSpPr txBox="1"/>
          <p:nvPr/>
        </p:nvSpPr>
        <p:spPr>
          <a:xfrm>
            <a:off x="2366840" y="4348294"/>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360.1. El procedimiento administrativo sancionador se desarrolla, a través de la fase instructiva y fase sancionadora, encontrándose a cargo de las siguientes autoridades:</a:t>
            </a:r>
          </a:p>
        </p:txBody>
      </p:sp>
      <p:sp>
        <p:nvSpPr>
          <p:cNvPr id="21" name="TextBox 21"/>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4331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725198" y="6057568"/>
            <a:ext cx="4920159"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se encuentra a cargo de las ST PAS y comprende las actuaciones conducentes a la determinación de la responsabilidad administrativa, incluyendo las actuaciones anteriores al inicio, señaladas en el Reglamento.</a:t>
            </a:r>
          </a:p>
        </p:txBody>
      </p:sp>
      <p:grpSp>
        <p:nvGrpSpPr>
          <p:cNvPr id="10" name="Group 10"/>
          <p:cNvGrpSpPr/>
          <p:nvPr/>
        </p:nvGrpSpPr>
        <p:grpSpPr>
          <a:xfrm>
            <a:off x="2580161" y="5666025"/>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a</a:t>
              </a:r>
            </a:p>
          </p:txBody>
        </p:sp>
      </p:grpSp>
      <p:grpSp>
        <p:nvGrpSpPr>
          <p:cNvPr id="13" name="Group 13"/>
          <p:cNvGrpSpPr/>
          <p:nvPr/>
        </p:nvGrpSpPr>
        <p:grpSpPr>
          <a:xfrm>
            <a:off x="10321542" y="5666025"/>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b</a:t>
              </a:r>
            </a:p>
          </p:txBody>
        </p:sp>
      </p:grpSp>
      <p:sp>
        <p:nvSpPr>
          <p:cNvPr id="16" name="TextBox 16"/>
          <p:cNvSpPr txBox="1"/>
          <p:nvPr/>
        </p:nvSpPr>
        <p:spPr>
          <a:xfrm>
            <a:off x="11585764" y="6057568"/>
            <a:ext cx="4920159"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Recibida la denuncia o petición motivada, esta es remitida, de manera aleatoria, a cualquiera de las ST PAS, salvo excepciones establecidas en los lineamientos del TCP.</a:t>
            </a:r>
          </a:p>
        </p:txBody>
      </p:sp>
      <p:sp>
        <p:nvSpPr>
          <p:cNvPr id="17" name="TextBox 17"/>
          <p:cNvSpPr txBox="1"/>
          <p:nvPr/>
        </p:nvSpPr>
        <p:spPr>
          <a:xfrm>
            <a:off x="2366840" y="4633457"/>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4331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749568" y="6057568"/>
            <a:ext cx="12623378"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ST PAS, previo al inicio del procedimiento sancionador, pueden solicitar a la entidad contratante, información y/o documentación complementaria que no haya sido proporcionada en la denuncia correspondiente. Tratándose de procedimientos promovidos de oficio, por petición motivada o comunicación de algún órgano del OECE, se puede requerir, a la entidad contratante que corresponda, información y/o documentación que pueda considerarse relevante. El plazo para realizar estas actuaciones es de veinte días hábiles contabilizados desde el día siguiente de la denuncia.</a:t>
            </a:r>
          </a:p>
        </p:txBody>
      </p:sp>
      <p:grpSp>
        <p:nvGrpSpPr>
          <p:cNvPr id="10" name="Group 10"/>
          <p:cNvGrpSpPr/>
          <p:nvPr/>
        </p:nvGrpSpPr>
        <p:grpSpPr>
          <a:xfrm>
            <a:off x="2560297" y="5666025"/>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c</a:t>
              </a:r>
            </a:p>
          </p:txBody>
        </p:sp>
      </p:grpSp>
      <p:sp>
        <p:nvSpPr>
          <p:cNvPr id="13" name="TextBox 13"/>
          <p:cNvSpPr txBox="1"/>
          <p:nvPr/>
        </p:nvSpPr>
        <p:spPr>
          <a:xfrm>
            <a:off x="2366840" y="4633457"/>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4" name="TextBox 14"/>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4331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725198" y="6057568"/>
            <a:ext cx="4920159"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entidades contratantes están obligadas a remitir la información adicional que se indica en el literal precedente en un plazo no mayor de diez días hábiles de notificada, bajo responsabilidad.</a:t>
            </a:r>
          </a:p>
        </p:txBody>
      </p:sp>
      <p:grpSp>
        <p:nvGrpSpPr>
          <p:cNvPr id="10" name="Group 10"/>
          <p:cNvGrpSpPr/>
          <p:nvPr/>
        </p:nvGrpSpPr>
        <p:grpSpPr>
          <a:xfrm>
            <a:off x="2580161" y="5666025"/>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d</a:t>
              </a:r>
            </a:p>
          </p:txBody>
        </p:sp>
      </p:grpSp>
      <p:grpSp>
        <p:nvGrpSpPr>
          <p:cNvPr id="13" name="Group 13"/>
          <p:cNvGrpSpPr/>
          <p:nvPr/>
        </p:nvGrpSpPr>
        <p:grpSpPr>
          <a:xfrm>
            <a:off x="10321542" y="5666025"/>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e</a:t>
              </a:r>
            </a:p>
          </p:txBody>
        </p:sp>
      </p:grpSp>
      <p:sp>
        <p:nvSpPr>
          <p:cNvPr id="16" name="TextBox 16"/>
          <p:cNvSpPr txBox="1"/>
          <p:nvPr/>
        </p:nvSpPr>
        <p:spPr>
          <a:xfrm>
            <a:off x="11466579" y="6057568"/>
            <a:ext cx="4920159"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Vencido el plazo otorgado, con contestación o sin ella y siempre que se determine que existen indicios suficientes de la comisión de infracción, las ST PAS, disponen el inicio del procedimiento administrativo sancionador dentro de los diez días hábiles siguientes.</a:t>
            </a:r>
          </a:p>
        </p:txBody>
      </p:sp>
      <p:sp>
        <p:nvSpPr>
          <p:cNvPr id="17" name="TextBox 17"/>
          <p:cNvSpPr txBox="1"/>
          <p:nvPr/>
        </p:nvSpPr>
        <p:spPr>
          <a:xfrm>
            <a:off x="2366840" y="4633457"/>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4331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497240" y="6125664"/>
            <a:ext cx="4920159"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Cuando se advierta que no existen indicios suficientes para el inicio de un procedimiento administrativo sancionador, las ST PAS, disponen, mediante decreto, el archivo del expediente.</a:t>
            </a:r>
          </a:p>
        </p:txBody>
      </p:sp>
      <p:grpSp>
        <p:nvGrpSpPr>
          <p:cNvPr id="10" name="Group 10"/>
          <p:cNvGrpSpPr/>
          <p:nvPr/>
        </p:nvGrpSpPr>
        <p:grpSpPr>
          <a:xfrm>
            <a:off x="2366840" y="5774957"/>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f</a:t>
              </a:r>
            </a:p>
          </p:txBody>
        </p:sp>
      </p:grpSp>
      <p:grpSp>
        <p:nvGrpSpPr>
          <p:cNvPr id="13" name="Group 13"/>
          <p:cNvGrpSpPr/>
          <p:nvPr/>
        </p:nvGrpSpPr>
        <p:grpSpPr>
          <a:xfrm>
            <a:off x="8838063" y="5774957"/>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g</a:t>
              </a:r>
            </a:p>
          </p:txBody>
        </p:sp>
      </p:grpSp>
      <p:sp>
        <p:nvSpPr>
          <p:cNvPr id="16" name="TextBox 16"/>
          <p:cNvSpPr txBox="1"/>
          <p:nvPr/>
        </p:nvSpPr>
        <p:spPr>
          <a:xfrm>
            <a:off x="10192650" y="6125664"/>
            <a:ext cx="6429737"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Cuando se advierta que existen indicios suficientes para el inicio de un procedimiento administrativo sancionador, la ST PAS que corresponda, procede a notificar al (los) presunto (s) infractor (es), para que ejerza su derecho de defensa dentro de los diez días hábiles siguientes de la notificación, bajo apercibimiento de resolverse con la documentación contenida en el expediente.</a:t>
            </a:r>
          </a:p>
        </p:txBody>
      </p:sp>
      <p:sp>
        <p:nvSpPr>
          <p:cNvPr id="17" name="TextBox 17"/>
          <p:cNvSpPr txBox="1"/>
          <p:nvPr/>
        </p:nvSpPr>
        <p:spPr>
          <a:xfrm>
            <a:off x="2366840" y="4633457"/>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639442"/>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672862" y="6099825"/>
            <a:ext cx="5492573"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realiza todas las actuaciones necesarias para, de ser el caso, determinar la existencia de responsabilidad susceptible de sanción. Asimismo, puede disponer la actuación de los medios de prueba que resulten necesarios para la comprobación de los hechos considerados en el procedimiento sancionador.</a:t>
            </a:r>
          </a:p>
        </p:txBody>
      </p:sp>
      <p:grpSp>
        <p:nvGrpSpPr>
          <p:cNvPr id="10" name="Group 10"/>
          <p:cNvGrpSpPr/>
          <p:nvPr/>
        </p:nvGrpSpPr>
        <p:grpSpPr>
          <a:xfrm>
            <a:off x="2366840" y="5708282"/>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h</a:t>
              </a:r>
            </a:p>
          </p:txBody>
        </p:sp>
      </p:grpSp>
      <p:grpSp>
        <p:nvGrpSpPr>
          <p:cNvPr id="13" name="Group 13"/>
          <p:cNvGrpSpPr/>
          <p:nvPr/>
        </p:nvGrpSpPr>
        <p:grpSpPr>
          <a:xfrm>
            <a:off x="9536910" y="5708282"/>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i</a:t>
              </a:r>
            </a:p>
          </p:txBody>
        </p:sp>
      </p:grpSp>
      <p:sp>
        <p:nvSpPr>
          <p:cNvPr id="16" name="TextBox 16"/>
          <p:cNvSpPr txBox="1"/>
          <p:nvPr/>
        </p:nvSpPr>
        <p:spPr>
          <a:xfrm>
            <a:off x="10842933" y="6099825"/>
            <a:ext cx="5590421"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dentro del plazo de la fase de instrucción, puede disponer la ampliación de cargos, en cuyo caso se procede a notificar al administrado, dando la misma oportunidad para la presentación de descargos. En el supuesto de ampliación de cargos, la fase de instrucción se amplía por dos meses adicionales.</a:t>
            </a:r>
          </a:p>
        </p:txBody>
      </p:sp>
      <p:sp>
        <p:nvSpPr>
          <p:cNvPr id="17" name="TextBox 17"/>
          <p:cNvSpPr txBox="1"/>
          <p:nvPr/>
        </p:nvSpPr>
        <p:spPr>
          <a:xfrm>
            <a:off x="2366840" y="4633457"/>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366840" y="971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565438" y="5890275"/>
            <a:ext cx="6730009"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evalúa de oficio o a pedido de parte, la prescripción de la infracción administrativa o la caducidad del procedimiento administrativo sancionador. La declaración de prescripción o caducidad se realiza mediante decreto debidamente motivado en un informe. En este último caso, la ST PAS analiza si corresponde el inicio de un nuevo procedimiento sancionador.</a:t>
            </a:r>
          </a:p>
        </p:txBody>
      </p:sp>
      <p:grpSp>
        <p:nvGrpSpPr>
          <p:cNvPr id="10" name="Group 10"/>
          <p:cNvGrpSpPr/>
          <p:nvPr/>
        </p:nvGrpSpPr>
        <p:grpSpPr>
          <a:xfrm>
            <a:off x="2366840" y="5498732"/>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j</a:t>
              </a:r>
            </a:p>
          </p:txBody>
        </p:sp>
      </p:grpSp>
      <p:grpSp>
        <p:nvGrpSpPr>
          <p:cNvPr id="13" name="Group 13"/>
          <p:cNvGrpSpPr/>
          <p:nvPr/>
        </p:nvGrpSpPr>
        <p:grpSpPr>
          <a:xfrm>
            <a:off x="10613112" y="5498732"/>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k</a:t>
              </a:r>
            </a:p>
          </p:txBody>
        </p:sp>
      </p:grpSp>
      <p:sp>
        <p:nvSpPr>
          <p:cNvPr id="16" name="TextBox 16"/>
          <p:cNvSpPr txBox="1"/>
          <p:nvPr/>
        </p:nvSpPr>
        <p:spPr>
          <a:xfrm>
            <a:off x="11815298" y="5890275"/>
            <a:ext cx="4807088"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evalúa de oficio o a pedido de parte, la suspensión del procedimiento administrativo sancionador. La declaración de suspensión se realiza mediante decreto debidamente motivado en un informe.</a:t>
            </a:r>
          </a:p>
        </p:txBody>
      </p:sp>
      <p:sp>
        <p:nvSpPr>
          <p:cNvPr id="17" name="TextBox 17"/>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319406"/>
            <a:ext cx="10373041" cy="2945610"/>
          </a:xfrm>
          <a:prstGeom prst="rect">
            <a:avLst/>
          </a:prstGeom>
        </p:spPr>
        <p:txBody>
          <a:bodyPr lIns="0" tIns="0" rIns="0" bIns="0" rtlCol="0" anchor="t">
            <a:spAutoFit/>
          </a:bodyPr>
          <a:lstStyle/>
          <a:p>
            <a:pPr algn="ctr">
              <a:lnSpc>
                <a:spcPts val="8336"/>
              </a:lnSpc>
            </a:pPr>
            <a:r>
              <a:rPr lang="en-US" sz="7312" b="1">
                <a:solidFill>
                  <a:srgbClr val="000000"/>
                </a:solidFill>
                <a:latin typeface="TT Ramillas Bold"/>
                <a:ea typeface="TT Ramillas Bold"/>
                <a:cs typeface="TT Ramillas Bold"/>
                <a:sym typeface="TT Ramillas Bold"/>
              </a:rPr>
              <a:t>PROCEDIMIENTO SANCIONADOR</a:t>
            </a:r>
          </a:p>
          <a:p>
            <a:pPr algn="ctr">
              <a:lnSpc>
                <a:spcPts val="2864"/>
              </a:lnSpc>
            </a:pPr>
            <a:endParaRPr lang="en-US" sz="7312" b="1">
              <a:solidFill>
                <a:srgbClr val="000000"/>
              </a:solidFill>
              <a:latin typeface="TT Ramillas Bold"/>
              <a:ea typeface="TT Ramillas Bold"/>
              <a:cs typeface="TT Ramillas Bold"/>
              <a:sym typeface="TT Ramillas Bold"/>
            </a:endParaRPr>
          </a:p>
          <a:p>
            <a:pPr marL="0" lvl="0" indent="0" algn="ctr">
              <a:lnSpc>
                <a:spcPts val="3776"/>
              </a:lnSpc>
              <a:spcBef>
                <a:spcPct val="0"/>
              </a:spcBef>
            </a:pPr>
            <a:r>
              <a:rPr lang="en-US" sz="3313" i="1">
                <a:solidFill>
                  <a:srgbClr val="000000"/>
                </a:solidFill>
                <a:latin typeface="TT Ramillas Italics"/>
                <a:ea typeface="TT Ramillas Italics"/>
                <a:cs typeface="TT Ramillas Italics"/>
                <a:sym typeface="TT Ramillas Italics"/>
              </a:rPr>
              <a:t>REVISAREMOS:</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2829930" y="6887253"/>
            <a:ext cx="935487" cy="9354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4128119" y="6801528"/>
            <a:ext cx="2939032" cy="2249806"/>
          </a:xfrm>
          <a:prstGeom prst="rect">
            <a:avLst/>
          </a:prstGeom>
        </p:spPr>
        <p:txBody>
          <a:bodyPr lIns="0" tIns="0" rIns="0" bIns="0" rtlCol="0" anchor="t">
            <a:spAutoFit/>
          </a:bodyPr>
          <a:lstStyle/>
          <a:p>
            <a:pPr marL="0" lvl="0" indent="0" algn="l">
              <a:lnSpc>
                <a:spcPts val="4559"/>
              </a:lnSpc>
              <a:spcBef>
                <a:spcPct val="0"/>
              </a:spcBef>
            </a:pPr>
            <a:r>
              <a:rPr lang="en-US" sz="2999">
                <a:solidFill>
                  <a:srgbClr val="000000"/>
                </a:solidFill>
                <a:latin typeface="TT Ramillas"/>
                <a:ea typeface="TT Ramillas"/>
                <a:cs typeface="TT Ramillas"/>
                <a:sym typeface="TT Ramillas"/>
              </a:rPr>
              <a:t>Ley N° 32069, Ley General de Contrataciones Públicas.</a:t>
            </a:r>
          </a:p>
        </p:txBody>
      </p:sp>
      <p:sp>
        <p:nvSpPr>
          <p:cNvPr id="8" name="TextBox 8"/>
          <p:cNvSpPr txBox="1"/>
          <p:nvPr/>
        </p:nvSpPr>
        <p:spPr>
          <a:xfrm>
            <a:off x="12300348" y="6801528"/>
            <a:ext cx="2763303" cy="2638934"/>
          </a:xfrm>
          <a:prstGeom prst="rect">
            <a:avLst/>
          </a:prstGeom>
        </p:spPr>
        <p:txBody>
          <a:bodyPr lIns="0" tIns="0" rIns="0" bIns="0" rtlCol="0" anchor="t">
            <a:spAutoFit/>
          </a:bodyPr>
          <a:lstStyle/>
          <a:p>
            <a:pPr marL="0" lvl="0" indent="0" algn="l">
              <a:lnSpc>
                <a:spcPts val="4255"/>
              </a:lnSpc>
              <a:spcBef>
                <a:spcPct val="0"/>
              </a:spcBef>
            </a:pPr>
            <a:r>
              <a:rPr lang="en-US" sz="2799">
                <a:solidFill>
                  <a:srgbClr val="000000"/>
                </a:solidFill>
                <a:latin typeface="TT Ramillas"/>
                <a:ea typeface="TT Ramillas"/>
                <a:cs typeface="TT Ramillas"/>
                <a:sym typeface="TT Ramillas"/>
              </a:rPr>
              <a:t>Reglamento de la Ley N° 32069, Ley General de Contrataciones Públicas.</a:t>
            </a:r>
          </a:p>
        </p:txBody>
      </p:sp>
      <p:grpSp>
        <p:nvGrpSpPr>
          <p:cNvPr id="9" name="Group 9"/>
          <p:cNvGrpSpPr/>
          <p:nvPr/>
        </p:nvGrpSpPr>
        <p:grpSpPr>
          <a:xfrm>
            <a:off x="11002911" y="6884077"/>
            <a:ext cx="935487" cy="93548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74993" y="7024287"/>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1</a:t>
            </a:r>
          </a:p>
        </p:txBody>
      </p:sp>
      <p:sp>
        <p:nvSpPr>
          <p:cNvPr id="13" name="TextBox 13"/>
          <p:cNvSpPr txBox="1"/>
          <p:nvPr/>
        </p:nvSpPr>
        <p:spPr>
          <a:xfrm>
            <a:off x="11347974" y="702746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8" name="TextBox 8"/>
          <p:cNvSpPr txBox="1"/>
          <p:nvPr/>
        </p:nvSpPr>
        <p:spPr>
          <a:xfrm>
            <a:off x="2247654" y="9719481"/>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9" name="TextBox 9"/>
          <p:cNvSpPr txBox="1"/>
          <p:nvPr/>
        </p:nvSpPr>
        <p:spPr>
          <a:xfrm>
            <a:off x="3517583" y="5837256"/>
            <a:ext cx="6517734"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culmina con la emisión y notificación del informe en el que la ST PAS se pronuncia sobre la existencia o no de la infracción imputada, recomendando al órgano sancionador, la sanción a ser impuesta, de corresponder. La notificación del Informe de Instrucción se realiza al imputado y al órgano sancionador, como máximo al día siguiente de emitido.</a:t>
            </a:r>
          </a:p>
        </p:txBody>
      </p:sp>
      <p:grpSp>
        <p:nvGrpSpPr>
          <p:cNvPr id="10" name="Group 10"/>
          <p:cNvGrpSpPr/>
          <p:nvPr/>
        </p:nvGrpSpPr>
        <p:grpSpPr>
          <a:xfrm>
            <a:off x="2366840" y="5498732"/>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i</a:t>
              </a:r>
            </a:p>
          </p:txBody>
        </p:sp>
      </p:grpSp>
      <p:sp>
        <p:nvSpPr>
          <p:cNvPr id="13" name="TextBox 13"/>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grpSp>
        <p:nvGrpSpPr>
          <p:cNvPr id="14" name="Group 14"/>
          <p:cNvGrpSpPr/>
          <p:nvPr/>
        </p:nvGrpSpPr>
        <p:grpSpPr>
          <a:xfrm>
            <a:off x="10250574" y="5498732"/>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m</a:t>
              </a:r>
            </a:p>
          </p:txBody>
        </p:sp>
      </p:grpSp>
      <p:sp>
        <p:nvSpPr>
          <p:cNvPr id="17" name="TextBox 17"/>
          <p:cNvSpPr txBox="1"/>
          <p:nvPr/>
        </p:nvSpPr>
        <p:spPr>
          <a:xfrm>
            <a:off x="11405136" y="5837256"/>
            <a:ext cx="5189467"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caso de devolución efectuada por el órgano sancionador, la ST PAS evalúa los argumentos expuestos, adoptando las acciones correspondientes y elaborando un nuevo pronunciamiento, el cuál debe ser remitido al órgano sancionador, en un plazo no mayor de treinta días hábiles.</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687050"/>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n</a:t>
              </a:r>
            </a:p>
          </p:txBody>
        </p:sp>
      </p:grpSp>
      <p:sp>
        <p:nvSpPr>
          <p:cNvPr id="10" name="Freeform 10"/>
          <p:cNvSpPr/>
          <p:nvPr/>
        </p:nvSpPr>
        <p:spPr>
          <a:xfrm>
            <a:off x="9075023" y="6225146"/>
            <a:ext cx="7547364" cy="4061854"/>
          </a:xfrm>
          <a:custGeom>
            <a:avLst/>
            <a:gdLst/>
            <a:ahLst/>
            <a:cxnLst/>
            <a:rect l="l" t="t" r="r" b="b"/>
            <a:pathLst>
              <a:path w="7547364" h="4061854">
                <a:moveTo>
                  <a:pt x="0" y="0"/>
                </a:moveTo>
                <a:lnTo>
                  <a:pt x="7547364" y="0"/>
                </a:lnTo>
                <a:lnTo>
                  <a:pt x="7547364" y="4061854"/>
                </a:lnTo>
                <a:lnTo>
                  <a:pt x="0" y="40618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PE"/>
          </a:p>
        </p:txBody>
      </p:sp>
      <p:sp>
        <p:nvSpPr>
          <p:cNvPr id="11" name="TextBox 11"/>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sp>
        <p:nvSpPr>
          <p:cNvPr id="12" name="TextBox 12"/>
          <p:cNvSpPr txBox="1"/>
          <p:nvPr/>
        </p:nvSpPr>
        <p:spPr>
          <a:xfrm>
            <a:off x="2247654" y="9719481"/>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3" name="TextBox 13"/>
          <p:cNvSpPr txBox="1"/>
          <p:nvPr/>
        </p:nvSpPr>
        <p:spPr>
          <a:xfrm>
            <a:off x="3513765" y="5962390"/>
            <a:ext cx="6517734" cy="1244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tiene una duración de tres meses, contabilizados a partir del inicio del procedimiento administrativo sancionador.</a:t>
            </a:r>
          </a:p>
        </p:txBody>
      </p:sp>
      <p:sp>
        <p:nvSpPr>
          <p:cNvPr id="14" name="TextBox 14"/>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361.1. El TCP tramita la fase instructiva del procedimiento administrativo sancionador, bajo las siguientes reglas:</a:t>
            </a:r>
          </a:p>
        </p:txBody>
      </p:sp>
      <p:sp>
        <p:nvSpPr>
          <p:cNvPr id="15" name="TextBox 15"/>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687050"/>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a</a:t>
              </a:r>
            </a:p>
          </p:txBody>
        </p:sp>
      </p:grpSp>
      <p:sp>
        <p:nvSpPr>
          <p:cNvPr id="10" name="TextBox 10"/>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sp>
        <p:nvSpPr>
          <p:cNvPr id="11" name="TextBox 11"/>
          <p:cNvSpPr txBox="1"/>
          <p:nvPr/>
        </p:nvSpPr>
        <p:spPr>
          <a:xfrm>
            <a:off x="2247654" y="9719481"/>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513765" y="5962390"/>
            <a:ext cx="5630235"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sancionadora se encuentra a cargo del TCP y comprende desde la remisión a sala y culmina con la emisión de la resolución que impone la sanción correspondiente o declarar no ha lugar a su imposición. Asimismo, el TCP puede declarar la prescripción de la infracción imputada o la caducidad del procedimiento.</a:t>
            </a:r>
          </a:p>
        </p:txBody>
      </p:sp>
      <p:sp>
        <p:nvSpPr>
          <p:cNvPr id="13" name="TextBox 13"/>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361.2. El TCP tramita la fase sancionadora del procedimiento administrativo sancionador, bajo las siguientes reglas:</a:t>
            </a:r>
          </a:p>
        </p:txBody>
      </p:sp>
      <p:grpSp>
        <p:nvGrpSpPr>
          <p:cNvPr id="14" name="Group 14"/>
          <p:cNvGrpSpPr/>
          <p:nvPr/>
        </p:nvGrpSpPr>
        <p:grpSpPr>
          <a:xfrm>
            <a:off x="9801225" y="5687050"/>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b</a:t>
              </a:r>
            </a:p>
          </p:txBody>
        </p:sp>
      </p:grpSp>
      <p:sp>
        <p:nvSpPr>
          <p:cNvPr id="17" name="TextBox 17"/>
          <p:cNvSpPr txBox="1"/>
          <p:nvPr/>
        </p:nvSpPr>
        <p:spPr>
          <a:xfrm>
            <a:off x="10946262" y="6007094"/>
            <a:ext cx="5676125" cy="16631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sancionadora tiene una duración de hasta sesenta días hábiles, contabilizados desde el día siguiente de la remisión del expediente a la sala.</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687050"/>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c</a:t>
              </a:r>
            </a:p>
          </p:txBody>
        </p:sp>
      </p:grpSp>
      <p:sp>
        <p:nvSpPr>
          <p:cNvPr id="10" name="TextBox 10"/>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sp>
        <p:nvSpPr>
          <p:cNvPr id="11" name="TextBox 11"/>
          <p:cNvSpPr txBox="1"/>
          <p:nvPr/>
        </p:nvSpPr>
        <p:spPr>
          <a:xfrm>
            <a:off x="2247654" y="9719481"/>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513765" y="5962390"/>
            <a:ext cx="5630235"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Dentro de los tres días hábiles de remitido el expediente a la Sala del TCP, el administrado puede solicitar audiencia para hacer uso de la palabra. La convocatoria a audiencia se realiza a través del decreto correspondiente, el cual contiene las reglas para su desarrollo.</a:t>
            </a:r>
          </a:p>
        </p:txBody>
      </p:sp>
      <p:sp>
        <p:nvSpPr>
          <p:cNvPr id="13" name="TextBox 13"/>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361.2. El TCP tramita la fase sancionadora del procedimiento administrativo sancionador, bajo las siguientes reglas:</a:t>
            </a:r>
          </a:p>
        </p:txBody>
      </p:sp>
      <p:grpSp>
        <p:nvGrpSpPr>
          <p:cNvPr id="14" name="Group 14"/>
          <p:cNvGrpSpPr/>
          <p:nvPr/>
        </p:nvGrpSpPr>
        <p:grpSpPr>
          <a:xfrm>
            <a:off x="9801225" y="5687050"/>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d</a:t>
              </a:r>
            </a:p>
          </p:txBody>
        </p:sp>
      </p:grpSp>
      <p:sp>
        <p:nvSpPr>
          <p:cNvPr id="17" name="TextBox 17"/>
          <p:cNvSpPr txBox="1"/>
          <p:nvPr/>
        </p:nvSpPr>
        <p:spPr>
          <a:xfrm>
            <a:off x="10946262" y="5962390"/>
            <a:ext cx="5676125"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Dentro de los diez días hábiles siguientes de recibido el expediente en la Sala, el TCP puede devolver en una sola oportunidad el expediente a la ST PAS, para subsanar o complementar alguna actuación en la fase de instrucción, a fin de garantizar que se respeten las garantías del debido procedimiento.</a:t>
            </a:r>
          </a:p>
        </p:txBody>
      </p:sp>
      <p:sp>
        <p:nvSpPr>
          <p:cNvPr id="18" name="TextBox 18"/>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854103" y="5687050"/>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e</a:t>
              </a:r>
            </a:p>
          </p:txBody>
        </p:sp>
      </p:grpSp>
      <p:sp>
        <p:nvSpPr>
          <p:cNvPr id="10" name="TextBox 10"/>
          <p:cNvSpPr txBox="1"/>
          <p:nvPr/>
        </p:nvSpPr>
        <p:spPr>
          <a:xfrm>
            <a:off x="2366840" y="3940987"/>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361. Reglas del procedimiento administrativo sancionador</a:t>
            </a:r>
          </a:p>
        </p:txBody>
      </p:sp>
      <p:sp>
        <p:nvSpPr>
          <p:cNvPr id="11" name="TextBox 11"/>
          <p:cNvSpPr txBox="1"/>
          <p:nvPr/>
        </p:nvSpPr>
        <p:spPr>
          <a:xfrm>
            <a:off x="2366840" y="956056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4075340" y="5962390"/>
            <a:ext cx="3981504"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Concluida la evaluación del pronunciamiento emitida por la ST PAS y realizadas las actuaciones correspondientes a esta fase, el TCP, emite su resolución.</a:t>
            </a:r>
          </a:p>
        </p:txBody>
      </p:sp>
      <p:sp>
        <p:nvSpPr>
          <p:cNvPr id="13" name="TextBox 13"/>
          <p:cNvSpPr txBox="1"/>
          <p:nvPr/>
        </p:nvSpPr>
        <p:spPr>
          <a:xfrm>
            <a:off x="2366840" y="745510"/>
            <a:ext cx="13554321"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PROVEEDORES, PARTICIPANTES, POSTORES, CONTRATISTAS Y SUBCONTRATISTAS*</a:t>
            </a:r>
          </a:p>
        </p:txBody>
      </p:sp>
      <p:sp>
        <p:nvSpPr>
          <p:cNvPr id="14" name="TextBox 14"/>
          <p:cNvSpPr txBox="1"/>
          <p:nvPr/>
        </p:nvSpPr>
        <p:spPr>
          <a:xfrm>
            <a:off x="2366840" y="4496022"/>
            <a:ext cx="14255547" cy="798600"/>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361.2. El TCP tramita la fase sancionadora del procedimiento administrativo sancionador, bajo las siguientes reglas:</a:t>
            </a:r>
          </a:p>
        </p:txBody>
      </p:sp>
      <p:grpSp>
        <p:nvGrpSpPr>
          <p:cNvPr id="15" name="Group 15"/>
          <p:cNvGrpSpPr/>
          <p:nvPr/>
        </p:nvGrpSpPr>
        <p:grpSpPr>
          <a:xfrm>
            <a:off x="8559127" y="5687050"/>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f</a:t>
              </a:r>
            </a:p>
          </p:txBody>
        </p:sp>
      </p:grpSp>
      <p:sp>
        <p:nvSpPr>
          <p:cNvPr id="18" name="TextBox 18"/>
          <p:cNvSpPr txBox="1"/>
          <p:nvPr/>
        </p:nvSpPr>
        <p:spPr>
          <a:xfrm>
            <a:off x="9780363" y="5962390"/>
            <a:ext cx="6842024"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 no emitirse la resolución dentro del plazo establecido en el literal precedente, la Sala mantiene la obligación de pronunciarse, hasta que se cumpla el plazo de caducidad, sin perjuicio del deslinde de responsabilidades que corresponda, de ser el caso.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38821" y="3967945"/>
            <a:ext cx="7348867" cy="1882963"/>
            <a:chOff x="0" y="0"/>
            <a:chExt cx="2612961" cy="669506"/>
          </a:xfrm>
        </p:grpSpPr>
        <p:sp>
          <p:nvSpPr>
            <p:cNvPr id="5" name="Freeform 5"/>
            <p:cNvSpPr/>
            <p:nvPr/>
          </p:nvSpPr>
          <p:spPr>
            <a:xfrm>
              <a:off x="0" y="0"/>
              <a:ext cx="2612961" cy="669506"/>
            </a:xfrm>
            <a:custGeom>
              <a:avLst/>
              <a:gdLst/>
              <a:ahLst/>
              <a:cxnLst/>
              <a:rect l="l" t="t" r="r" b="b"/>
              <a:pathLst>
                <a:path w="2612961" h="669506">
                  <a:moveTo>
                    <a:pt x="0" y="0"/>
                  </a:moveTo>
                  <a:lnTo>
                    <a:pt x="2612961" y="0"/>
                  </a:lnTo>
                  <a:lnTo>
                    <a:pt x="2612961" y="669506"/>
                  </a:lnTo>
                  <a:lnTo>
                    <a:pt x="0" y="669506"/>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70760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504938" y="3991343"/>
            <a:ext cx="7016633" cy="17409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362. Suspensión del procedimiento administrativo sancionador</a:t>
            </a:r>
          </a:p>
        </p:txBody>
      </p:sp>
      <p:sp>
        <p:nvSpPr>
          <p:cNvPr id="8" name="TextBox 8"/>
          <p:cNvSpPr txBox="1"/>
          <p:nvPr/>
        </p:nvSpPr>
        <p:spPr>
          <a:xfrm>
            <a:off x="1194817" y="931173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9430113" y="3891745"/>
            <a:ext cx="7348867" cy="54650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b) A solicitud de parte o de oficio, cuando el TCP considere que, para la determinación de responsabilidad, es necesario contar previamente con decisión arbitral o judicial. En el caso de arbitraje, este debe haber sido iniciado en el plazo de caducidad previsto en la Ley o el Reglamento.</a:t>
            </a:r>
          </a:p>
          <a:p>
            <a:pPr algn="just">
              <a:lnSpc>
                <a:spcPts val="3647"/>
              </a:lnSpc>
              <a:spcBef>
                <a:spcPct val="0"/>
              </a:spcBef>
            </a:pPr>
            <a:r>
              <a:rPr lang="en-US" sz="2399">
                <a:solidFill>
                  <a:srgbClr val="F5F3F3"/>
                </a:solidFill>
                <a:latin typeface="TT Ramillas"/>
                <a:ea typeface="TT Ramillas"/>
                <a:cs typeface="TT Ramillas"/>
                <a:sym typeface="TT Ramillas"/>
              </a:rPr>
              <a:t>362.2. La suspensión opera hasta que el administrado, la entidad contratante, el árbitro o tribunal arbitral, comunique y remita al TCP el laudo respectivo, debiendo ser declarada por la ST-PAS o la sala correspondiente, dicho laudo debe encontrarse debidamente registrado en la Pladicop.</a:t>
            </a:r>
          </a:p>
        </p:txBody>
      </p:sp>
      <p:sp>
        <p:nvSpPr>
          <p:cNvPr id="10" name="TextBox 10"/>
          <p:cNvSpPr txBox="1"/>
          <p:nvPr/>
        </p:nvSpPr>
        <p:spPr>
          <a:xfrm>
            <a:off x="1338821" y="6026184"/>
            <a:ext cx="7348867" cy="22646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362.1. El TCP suspende el procedimiento administrativo sancionador, en el estado en que se encuentre, en los siguientes casos: </a:t>
            </a:r>
          </a:p>
          <a:p>
            <a:pPr marL="0" lvl="0" indent="0" algn="just">
              <a:lnSpc>
                <a:spcPts val="3647"/>
              </a:lnSpc>
              <a:spcBef>
                <a:spcPct val="0"/>
              </a:spcBef>
            </a:pPr>
            <a:r>
              <a:rPr lang="en-US" sz="2399">
                <a:solidFill>
                  <a:srgbClr val="F5F3F3"/>
                </a:solidFill>
                <a:latin typeface="TT Ramillas"/>
                <a:ea typeface="TT Ramillas"/>
                <a:cs typeface="TT Ramillas"/>
                <a:sym typeface="TT Ramillas"/>
              </a:rPr>
              <a:t>a) Exista mandato del Poder Judicial debidamente notifi cado al OECE. </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38821" y="3967945"/>
            <a:ext cx="7348867" cy="1882963"/>
            <a:chOff x="0" y="0"/>
            <a:chExt cx="2612961" cy="669506"/>
          </a:xfrm>
        </p:grpSpPr>
        <p:sp>
          <p:nvSpPr>
            <p:cNvPr id="5" name="Freeform 5"/>
            <p:cNvSpPr/>
            <p:nvPr/>
          </p:nvSpPr>
          <p:spPr>
            <a:xfrm>
              <a:off x="0" y="0"/>
              <a:ext cx="2612961" cy="669506"/>
            </a:xfrm>
            <a:custGeom>
              <a:avLst/>
              <a:gdLst/>
              <a:ahLst/>
              <a:cxnLst/>
              <a:rect l="l" t="t" r="r" b="b"/>
              <a:pathLst>
                <a:path w="2612961" h="669506">
                  <a:moveTo>
                    <a:pt x="0" y="0"/>
                  </a:moveTo>
                  <a:lnTo>
                    <a:pt x="2612961" y="0"/>
                  </a:lnTo>
                  <a:lnTo>
                    <a:pt x="2612961" y="669506"/>
                  </a:lnTo>
                  <a:lnTo>
                    <a:pt x="0" y="669506"/>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70760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240179" y="6546934"/>
            <a:ext cx="5680981" cy="3003819"/>
          </a:xfrm>
          <a:custGeom>
            <a:avLst/>
            <a:gdLst/>
            <a:ahLst/>
            <a:cxnLst/>
            <a:rect l="l" t="t" r="r" b="b"/>
            <a:pathLst>
              <a:path w="5680981" h="3003819">
                <a:moveTo>
                  <a:pt x="0" y="0"/>
                </a:moveTo>
                <a:lnTo>
                  <a:pt x="5680981" y="0"/>
                </a:lnTo>
                <a:lnTo>
                  <a:pt x="5680981" y="3003819"/>
                </a:lnTo>
                <a:lnTo>
                  <a:pt x="0" y="3003819"/>
                </a:lnTo>
                <a:lnTo>
                  <a:pt x="0" y="0"/>
                </a:lnTo>
                <a:close/>
              </a:path>
            </a:pathLst>
          </a:custGeom>
          <a:blipFill>
            <a:blip r:embed="rId4"/>
            <a:stretch>
              <a:fillRect/>
            </a:stretch>
          </a:blipFill>
        </p:spPr>
        <p:txBody>
          <a:bodyPr/>
          <a:lstStyle/>
          <a:p>
            <a:endParaRPr lang="es-PE"/>
          </a:p>
        </p:txBody>
      </p:sp>
      <p:sp>
        <p:nvSpPr>
          <p:cNvPr id="8" name="TextBox 8"/>
          <p:cNvSpPr txBox="1"/>
          <p:nvPr/>
        </p:nvSpPr>
        <p:spPr>
          <a:xfrm>
            <a:off x="1504938" y="3991343"/>
            <a:ext cx="7016633" cy="17409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362. Suspensión del procedimiento administrativo sancionador</a:t>
            </a:r>
          </a:p>
        </p:txBody>
      </p:sp>
      <p:sp>
        <p:nvSpPr>
          <p:cNvPr id="9" name="TextBox 9"/>
          <p:cNvSpPr txBox="1"/>
          <p:nvPr/>
        </p:nvSpPr>
        <p:spPr>
          <a:xfrm>
            <a:off x="1194817" y="931173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9430113" y="3891745"/>
            <a:ext cx="7348867" cy="22646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362.4. La entidad contratante, bajo responsabilidad, comunica al TCP la conclusión del arbitraje o del proceso judicial en un plazo no mayor a diez días hábiles de notificado con el acto que declara la conclusión del proceso.</a:t>
            </a:r>
          </a:p>
        </p:txBody>
      </p:sp>
      <p:sp>
        <p:nvSpPr>
          <p:cNvPr id="11" name="TextBox 11"/>
          <p:cNvSpPr txBox="1"/>
          <p:nvPr/>
        </p:nvSpPr>
        <p:spPr>
          <a:xfrm>
            <a:off x="1338821" y="6026184"/>
            <a:ext cx="7348867" cy="18074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362.3. La suspensión del procedimiento administrativo sancionador por parte de las ST PAS o las salas, según corresponda, suspende los plazos de prescripción y de caducidad.</a:t>
            </a:r>
          </a:p>
        </p:txBody>
      </p:sp>
      <p:sp>
        <p:nvSpPr>
          <p:cNvPr id="12" name="TextBox 12"/>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38821" y="3777007"/>
            <a:ext cx="7348867" cy="1366493"/>
            <a:chOff x="0" y="0"/>
            <a:chExt cx="2612961" cy="485870"/>
          </a:xfrm>
        </p:grpSpPr>
        <p:sp>
          <p:nvSpPr>
            <p:cNvPr id="5" name="Freeform 5"/>
            <p:cNvSpPr/>
            <p:nvPr/>
          </p:nvSpPr>
          <p:spPr>
            <a:xfrm>
              <a:off x="0" y="0"/>
              <a:ext cx="2612961" cy="485870"/>
            </a:xfrm>
            <a:custGeom>
              <a:avLst/>
              <a:gdLst/>
              <a:ahLst/>
              <a:cxnLst/>
              <a:rect l="l" t="t" r="r" b="b"/>
              <a:pathLst>
                <a:path w="2612961" h="485870">
                  <a:moveTo>
                    <a:pt x="0" y="0"/>
                  </a:moveTo>
                  <a:lnTo>
                    <a:pt x="2612961" y="0"/>
                  </a:lnTo>
                  <a:lnTo>
                    <a:pt x="2612961" y="485870"/>
                  </a:lnTo>
                  <a:lnTo>
                    <a:pt x="0" y="485870"/>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2397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504938" y="3837445"/>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363. Prescripción del procedimiento sancionador </a:t>
            </a:r>
          </a:p>
        </p:txBody>
      </p:sp>
      <p:sp>
        <p:nvSpPr>
          <p:cNvPr id="8" name="TextBox 8"/>
          <p:cNvSpPr txBox="1"/>
          <p:nvPr/>
        </p:nvSpPr>
        <p:spPr>
          <a:xfrm>
            <a:off x="1194817" y="970902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9291064" y="3709586"/>
            <a:ext cx="7348867" cy="5922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La suspensión se mantiene hasta el vencimiento del plazo con que el que cuenta el TCP para emitir la resolución. Si el TCP no se pronuncia dentro del plazo correspondiente, la prescripción retoma su curso, adicionándose el periodo transcurrido con anterioridad a la suspensión.</a:t>
            </a:r>
          </a:p>
          <a:p>
            <a:pPr algn="just">
              <a:lnSpc>
                <a:spcPts val="3647"/>
              </a:lnSpc>
              <a:spcBef>
                <a:spcPct val="0"/>
              </a:spcBef>
            </a:pPr>
            <a:r>
              <a:rPr lang="en-US" sz="2399">
                <a:solidFill>
                  <a:srgbClr val="F5F3F3"/>
                </a:solidFill>
                <a:latin typeface="TT Ramillas"/>
                <a:ea typeface="TT Ramillas"/>
                <a:cs typeface="TT Ramillas"/>
                <a:sym typeface="TT Ramillas"/>
              </a:rPr>
              <a:t>363.3. La prescripción es declarada de oficio o a pedido de parte en cualquier fase del procedimiento administrativo sancionador. En caso sea alegada por el administrado, se resuelve en la oportunidad establecida, sin necesidad de medio probatorio o actuación adicional, por la sola constatación del plazo cumplido. </a:t>
            </a:r>
          </a:p>
        </p:txBody>
      </p:sp>
      <p:sp>
        <p:nvSpPr>
          <p:cNvPr id="10" name="TextBox 10"/>
          <p:cNvSpPr txBox="1"/>
          <p:nvPr/>
        </p:nvSpPr>
        <p:spPr>
          <a:xfrm>
            <a:off x="1338821" y="5374767"/>
            <a:ext cx="7348867"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363.1. El plazo de prescripción es el previsto en el numeral 93.1del artículo 93 de la Ley y se sujeta a las reglas generales contenidas en la LPAG, salvo lo relativo a la suspensión del plazo de prescripción.</a:t>
            </a:r>
          </a:p>
          <a:p>
            <a:pPr marL="0" lvl="0" indent="0" algn="just">
              <a:lnSpc>
                <a:spcPts val="3647"/>
              </a:lnSpc>
              <a:spcBef>
                <a:spcPct val="0"/>
              </a:spcBef>
            </a:pPr>
            <a:r>
              <a:rPr lang="en-US" sz="2399">
                <a:solidFill>
                  <a:srgbClr val="F5F3F3"/>
                </a:solidFill>
                <a:latin typeface="TT Ramillas"/>
                <a:ea typeface="TT Ramillas"/>
                <a:cs typeface="TT Ramillas"/>
                <a:sym typeface="TT Ramillas"/>
              </a:rPr>
              <a:t>363.2. Adicionalmente a los supuestos descritos en el numeral 93.1 del artículo 93 de la Ley, suspende el plazo de prescripción la notificación válidamente realizada al presunto infractor del inicio del procedimiento administrativo sancionador. (...)</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38821" y="3777007"/>
            <a:ext cx="7348867" cy="830159"/>
            <a:chOff x="0" y="0"/>
            <a:chExt cx="2612961" cy="295171"/>
          </a:xfrm>
        </p:grpSpPr>
        <p:sp>
          <p:nvSpPr>
            <p:cNvPr id="5" name="Freeform 5"/>
            <p:cNvSpPr/>
            <p:nvPr/>
          </p:nvSpPr>
          <p:spPr>
            <a:xfrm>
              <a:off x="0" y="0"/>
              <a:ext cx="2612961" cy="295171"/>
            </a:xfrm>
            <a:custGeom>
              <a:avLst/>
              <a:gdLst/>
              <a:ahLst/>
              <a:cxnLst/>
              <a:rect l="l" t="t" r="r" b="b"/>
              <a:pathLst>
                <a:path w="2612961" h="295171">
                  <a:moveTo>
                    <a:pt x="0" y="0"/>
                  </a:moveTo>
                  <a:lnTo>
                    <a:pt x="2612961" y="0"/>
                  </a:lnTo>
                  <a:lnTo>
                    <a:pt x="2612961" y="295171"/>
                  </a:lnTo>
                  <a:lnTo>
                    <a:pt x="0" y="295171"/>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333271"/>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835821" y="6060416"/>
            <a:ext cx="4497724" cy="4226584"/>
          </a:xfrm>
          <a:custGeom>
            <a:avLst/>
            <a:gdLst/>
            <a:ahLst/>
            <a:cxnLst/>
            <a:rect l="l" t="t" r="r" b="b"/>
            <a:pathLst>
              <a:path w="4497724" h="4226584">
                <a:moveTo>
                  <a:pt x="0" y="0"/>
                </a:moveTo>
                <a:lnTo>
                  <a:pt x="4497723" y="0"/>
                </a:lnTo>
                <a:lnTo>
                  <a:pt x="4497723" y="4226584"/>
                </a:lnTo>
                <a:lnTo>
                  <a:pt x="0" y="4226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1504938" y="3864553"/>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373. Disposiciones generales</a:t>
            </a:r>
          </a:p>
        </p:txBody>
      </p:sp>
      <p:sp>
        <p:nvSpPr>
          <p:cNvPr id="9" name="TextBox 9"/>
          <p:cNvSpPr txBox="1"/>
          <p:nvPr/>
        </p:nvSpPr>
        <p:spPr>
          <a:xfrm>
            <a:off x="1194817" y="970902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9410249" y="3700807"/>
            <a:ext cx="7348867" cy="1807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373.2. El OECE, notifica la resolución de sanción a la institución arbitral o al centro de administración de JPRD, la cual queda incorporada como antecedente en el REGAJU que administra el OECE.</a:t>
            </a:r>
          </a:p>
        </p:txBody>
      </p:sp>
      <p:sp>
        <p:nvSpPr>
          <p:cNvPr id="11" name="TextBox 11"/>
          <p:cNvSpPr txBox="1"/>
          <p:nvPr/>
        </p:nvSpPr>
        <p:spPr>
          <a:xfrm>
            <a:off x="1338821" y="4798705"/>
            <a:ext cx="7348867" cy="40934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373.1. El OECE, a través de la unidad de organización que corresponda, conforme al procedimiento aprobado mediante directiva, determina la comisión de las infracciones establecidas en el numeral 94.2 del artículo 94 de la Ley; e impone sanciones a las Instituciones Arbitrales y Centros de Administración de Juntas de Prevención y Resolución de Disputas inscritas en el REGAJU, a través de resolución debidamente motivada.</a:t>
            </a:r>
          </a:p>
        </p:txBody>
      </p:sp>
      <p:sp>
        <p:nvSpPr>
          <p:cNvPr id="12" name="TextBox 12"/>
          <p:cNvSpPr txBox="1"/>
          <p:nvPr/>
        </p:nvSpPr>
        <p:spPr>
          <a:xfrm>
            <a:off x="2366840" y="27681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INSTITUCIONES ARBITRALES Y CENTROS DE ADMINISTRACIÓN DE JUNTAS DE PREVENCIÓN Y RESOLUCIÓN DE DISPUTAS*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1</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57174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5668359"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OECE, a través de la unidad de organización encargada de la fase instructora del procedimiento sancionador, lo inicia de oficio, en mérito al acta y/o informe emitido en cumplimiento de la función de supervisión que le otorga la Ley, ante denuncia o petición motivada. El procedimiento sancionador inicia con resolución.</a:t>
            </a:r>
          </a:p>
        </p:txBody>
      </p:sp>
      <p:sp>
        <p:nvSpPr>
          <p:cNvPr id="13" name="TextBox 13"/>
          <p:cNvSpPr txBox="1"/>
          <p:nvPr/>
        </p:nvSpPr>
        <p:spPr>
          <a:xfrm>
            <a:off x="2366840" y="395997"/>
            <a:ext cx="12283010"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9801225"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2</a:t>
              </a:r>
            </a:p>
          </p:txBody>
        </p:sp>
      </p:grpSp>
      <p:sp>
        <p:nvSpPr>
          <p:cNvPr id="18" name="TextBox 18"/>
          <p:cNvSpPr txBox="1"/>
          <p:nvPr/>
        </p:nvSpPr>
        <p:spPr>
          <a:xfrm>
            <a:off x="10908162" y="5355857"/>
            <a:ext cx="5714225"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unidad de organización encargada de la fase instructora puede realizar actuaciones previas de investigación, averiguación e inspección, con el objeto de determinar con carácter preliminar, si concurren circunstancias que justifiquen el inicio del procedimiento sancionador.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247108"/>
            <a:ext cx="10373041" cy="5179413"/>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PROCEDIMIENTO SANCIONADOR</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a:solidFill>
                  <a:srgbClr val="000000"/>
                </a:solidFill>
                <a:latin typeface="TT Ramillas"/>
                <a:ea typeface="TT Ramillas"/>
                <a:cs typeface="TT Ramillas"/>
                <a:sym typeface="TT Ramillas"/>
              </a:rPr>
              <a:t>REVISAREMOS:</a:t>
            </a:r>
          </a:p>
          <a:p>
            <a:pPr algn="ctr">
              <a:lnSpc>
                <a:spcPts val="4916"/>
              </a:lnSpc>
            </a:pPr>
            <a:r>
              <a:rPr lang="en-US" sz="4313">
                <a:solidFill>
                  <a:srgbClr val="000000"/>
                </a:solidFill>
                <a:latin typeface="TT Ramillas"/>
                <a:ea typeface="TT Ramillas"/>
                <a:cs typeface="TT Ramillas"/>
                <a:sym typeface="TT Ramillas"/>
              </a:rPr>
              <a:t>LEY N° 32069, LEY GENERAL DE CONTRATACIONES PÚBLICAS</a:t>
            </a:r>
          </a:p>
          <a:p>
            <a:pPr marL="0" lvl="0" indent="0" algn="ctr">
              <a:lnSpc>
                <a:spcPts val="2978"/>
              </a:lnSpc>
              <a:spcBef>
                <a:spcPct val="0"/>
              </a:spcBef>
            </a:pPr>
            <a:r>
              <a:rPr lang="en-US" sz="2613" b="1" i="1">
                <a:solidFill>
                  <a:srgbClr val="000000"/>
                </a:solidFill>
                <a:latin typeface="TT Ramillas Bold Italics"/>
                <a:ea typeface="TT Ramillas Bold Italics"/>
                <a:cs typeface="TT Ramillas Bold Italics"/>
                <a:sym typeface="TT Ramillas Bold Italics"/>
              </a:rPr>
              <a:t>PUBLICADA EN EL DIARIO OFICIAL EL PERUANO EL 24 DE JUNIO DEL 2024</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3</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62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6371398"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la resolución que da inicio al procedimiento sancionador, la unidad de organización a cargo de la fase instructora formula la respectiva imputación de cargos, la misma que es notificada a la institución o centro pasible de sanción, para que en un plazo que no exceda los diez días hábiles, contabilizados desde la fecha de la notificación, presente sus descargos mediante escrito debidamente sustentado.</a:t>
            </a:r>
          </a:p>
        </p:txBody>
      </p:sp>
      <p:sp>
        <p:nvSpPr>
          <p:cNvPr id="13" name="TextBox 13"/>
          <p:cNvSpPr txBox="1"/>
          <p:nvPr/>
        </p:nvSpPr>
        <p:spPr>
          <a:xfrm>
            <a:off x="2366840" y="395997"/>
            <a:ext cx="12101118"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10151838"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4</a:t>
              </a:r>
            </a:p>
          </p:txBody>
        </p:sp>
      </p:grpSp>
      <p:sp>
        <p:nvSpPr>
          <p:cNvPr id="18" name="TextBox 18"/>
          <p:cNvSpPr txBox="1"/>
          <p:nvPr/>
        </p:nvSpPr>
        <p:spPr>
          <a:xfrm>
            <a:off x="11258775" y="5355857"/>
            <a:ext cx="5228450" cy="16631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institución o centro solo puede solicitar el uso de la palabra en su escrito de descargos, el que es programado por el órgano sancionador antes de resolver.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5</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62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5417915"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Vencido dicho plazo y con el respectivo descargo o sin él, la unidad de organización a cargo de la instrucción realiza de oficio las actuaciones necesarias para el examen de los hechos y la valoración de la infracción imputada, recabando la información que resulte relevante para determinar, de ser el caso, la existencia de responsabilidad susceptible de sanción.</a:t>
            </a:r>
          </a:p>
        </p:txBody>
      </p:sp>
      <p:sp>
        <p:nvSpPr>
          <p:cNvPr id="13" name="TextBox 13"/>
          <p:cNvSpPr txBox="1"/>
          <p:nvPr/>
        </p:nvSpPr>
        <p:spPr>
          <a:xfrm>
            <a:off x="2366840" y="395997"/>
            <a:ext cx="12223417"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9608422"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6</a:t>
              </a:r>
            </a:p>
          </p:txBody>
        </p:sp>
      </p:grpSp>
      <p:sp>
        <p:nvSpPr>
          <p:cNvPr id="18" name="TextBox 18"/>
          <p:cNvSpPr txBox="1"/>
          <p:nvPr/>
        </p:nvSpPr>
        <p:spPr>
          <a:xfrm>
            <a:off x="10715359" y="5355857"/>
            <a:ext cx="5907028"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que no debe exceder los cuatro meses contabilizados desde la notificación de la resolución que da inicio al procedimiento sancionador, la unidad de organización a cargo de la instrucción debe emitir su informe final, concluyendo la existencia de la o las infracciones materia de investigación y por ende la imposición de sanción o la no existencia de infracción, en cuyo caso recomienda el archivo del procedimiento.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7</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62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5815199"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informe final de instrucción, es remitido a la unidad de organización a cargo de la fase sancionadora, la cual, en caso que el informe concluya la existencia de la o las infracciones materia de investigación y por ende la imposición de sanción, puede disponer la realización de actuaciones complementarias que considere indispensables para resolver el procedimiento (...)</a:t>
            </a:r>
          </a:p>
        </p:txBody>
      </p:sp>
      <p:sp>
        <p:nvSpPr>
          <p:cNvPr id="13" name="TextBox 13"/>
          <p:cNvSpPr txBox="1"/>
          <p:nvPr/>
        </p:nvSpPr>
        <p:spPr>
          <a:xfrm>
            <a:off x="2366840" y="395997"/>
            <a:ext cx="12853815"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9608422"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8</a:t>
              </a:r>
            </a:p>
          </p:txBody>
        </p:sp>
      </p:grpSp>
      <p:sp>
        <p:nvSpPr>
          <p:cNvPr id="18" name="TextBox 18"/>
          <p:cNvSpPr txBox="1"/>
          <p:nvPr/>
        </p:nvSpPr>
        <p:spPr>
          <a:xfrm>
            <a:off x="10715359" y="5355857"/>
            <a:ext cx="5907028"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máximo de tres meses, contabilizados desde la recepción del informe final de instrucción, la unidad de organización a cargo de la fase sancionadora emite la resolución de sanción o la decisión de archivar el procedimiento, la misma que es notificada dentro del plazo señalado, tanto a la institución o centro, como al denunciante, de corresponder.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7</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62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5815199"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informe final de instrucción, es remitido a la unidad de organización a cargo de la fase sancionadora, la cual, en caso que el informe concluya la existencia de la o las infracciones materia de investigación y por ende la imposición de sanción, puede disponer la realización de actuaciones complementarias que considere indispensables para resolver el procedimiento (...)</a:t>
            </a:r>
          </a:p>
        </p:txBody>
      </p:sp>
      <p:sp>
        <p:nvSpPr>
          <p:cNvPr id="13" name="TextBox 13"/>
          <p:cNvSpPr txBox="1"/>
          <p:nvPr/>
        </p:nvSpPr>
        <p:spPr>
          <a:xfrm>
            <a:off x="2366840" y="395997"/>
            <a:ext cx="12853815"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9608422"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8</a:t>
              </a:r>
            </a:p>
          </p:txBody>
        </p:sp>
      </p:grpSp>
      <p:sp>
        <p:nvSpPr>
          <p:cNvPr id="18" name="TextBox 18"/>
          <p:cNvSpPr txBox="1"/>
          <p:nvPr/>
        </p:nvSpPr>
        <p:spPr>
          <a:xfrm>
            <a:off x="10715359" y="5355857"/>
            <a:ext cx="5907028"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máximo de tres meses, contabilizados desde la recepción del informe final de instrucción, la unidad de organización a cargo de la fase sancionadora emite la resolución de sanción o la decisión de archivar el procedimiento, la misma que es notificada dentro del plazo señalado, tanto a la institución o centro, como al denunciante, de corresponder.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2366840" y="5219306"/>
            <a:ext cx="935487" cy="9354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7</a:t>
              </a:r>
            </a:p>
          </p:txBody>
        </p:sp>
      </p:grpSp>
      <p:sp>
        <p:nvSpPr>
          <p:cNvPr id="10" name="TextBox 10"/>
          <p:cNvSpPr txBox="1"/>
          <p:nvPr/>
        </p:nvSpPr>
        <p:spPr>
          <a:xfrm>
            <a:off x="2366840" y="3170409"/>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374. Procedimiento sancionador</a:t>
            </a:r>
          </a:p>
        </p:txBody>
      </p:sp>
      <p:sp>
        <p:nvSpPr>
          <p:cNvPr id="11" name="TextBox 11"/>
          <p:cNvSpPr txBox="1"/>
          <p:nvPr/>
        </p:nvSpPr>
        <p:spPr>
          <a:xfrm>
            <a:off x="2366840" y="9628899"/>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2" name="TextBox 12"/>
          <p:cNvSpPr txBox="1"/>
          <p:nvPr/>
        </p:nvSpPr>
        <p:spPr>
          <a:xfrm>
            <a:off x="3475641" y="5355857"/>
            <a:ext cx="5815199"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informe final de instrucción, es remitido a la unidad de organización a cargo de la fase sancionadora, la cual, en caso que el informe concluya la existencia de la o las infracciones materia de investigación y por ende la imposición de sanción, puede disponer la realización de actuaciones complementarias que considere indispensables para resolver el procedimiento (...)</a:t>
            </a:r>
          </a:p>
        </p:txBody>
      </p:sp>
      <p:sp>
        <p:nvSpPr>
          <p:cNvPr id="13" name="TextBox 13"/>
          <p:cNvSpPr txBox="1"/>
          <p:nvPr/>
        </p:nvSpPr>
        <p:spPr>
          <a:xfrm>
            <a:off x="2366840" y="395997"/>
            <a:ext cx="12853815" cy="2638461"/>
          </a:xfrm>
          <a:prstGeom prst="rect">
            <a:avLst/>
          </a:prstGeom>
        </p:spPr>
        <p:txBody>
          <a:bodyPr lIns="0" tIns="0" rIns="0" bIns="0" rtlCol="0" anchor="t">
            <a:spAutoFit/>
          </a:bodyPr>
          <a:lstStyle/>
          <a:p>
            <a:pPr algn="l">
              <a:lnSpc>
                <a:spcPts val="5306"/>
              </a:lnSpc>
            </a:pPr>
            <a:r>
              <a:rPr lang="en-US" sz="3610">
                <a:solidFill>
                  <a:srgbClr val="000000"/>
                </a:solidFill>
                <a:latin typeface="TT Ramillas"/>
                <a:ea typeface="TT Ramillas"/>
                <a:cs typeface="TT Ramillas"/>
                <a:sym typeface="TT Ramillas"/>
              </a:rPr>
              <a:t>CAPÍTULO II </a:t>
            </a:r>
          </a:p>
          <a:p>
            <a:pPr marL="0" lvl="0" indent="0" algn="l">
              <a:lnSpc>
                <a:spcPts val="5306"/>
              </a:lnSpc>
              <a:spcBef>
                <a:spcPct val="0"/>
              </a:spcBef>
            </a:pPr>
            <a:r>
              <a:rPr lang="en-US" sz="3610">
                <a:solidFill>
                  <a:srgbClr val="000000"/>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4" name="TextBox 14"/>
          <p:cNvSpPr txBox="1"/>
          <p:nvPr/>
        </p:nvSpPr>
        <p:spPr>
          <a:xfrm>
            <a:off x="2366840" y="3692784"/>
            <a:ext cx="14255547"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El OECE, conforme al procedimiento aprobado mediante directiva, tramita el procedimiento sancionador a la Institución Arbitral o al Centro de Administración de Junta de Prevención y Resolución de Disputas, bajo las siguientes reglas mínimas:</a:t>
            </a:r>
          </a:p>
        </p:txBody>
      </p:sp>
      <p:grpSp>
        <p:nvGrpSpPr>
          <p:cNvPr id="15" name="Group 15"/>
          <p:cNvGrpSpPr/>
          <p:nvPr/>
        </p:nvGrpSpPr>
        <p:grpSpPr>
          <a:xfrm>
            <a:off x="9608422" y="5219306"/>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8</a:t>
              </a:r>
            </a:p>
          </p:txBody>
        </p:sp>
      </p:grpSp>
      <p:sp>
        <p:nvSpPr>
          <p:cNvPr id="18" name="TextBox 18"/>
          <p:cNvSpPr txBox="1"/>
          <p:nvPr/>
        </p:nvSpPr>
        <p:spPr>
          <a:xfrm>
            <a:off x="10715359" y="5355857"/>
            <a:ext cx="5907028"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máximo de tres meses, contabilizados desde la recepción del informe final de instrucción, la unidad de organización a cargo de la fase sancionadora emite la resolución de sanción o la decisión de archivar el procedimiento, la misma que es notificada dentro del plazo señalado, tanto a la institución o centro, como al denunciante, de corresponder.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24011"/>
            <a:ext cx="8882765" cy="1842142"/>
            <a:chOff x="0" y="0"/>
            <a:chExt cx="2339494" cy="485173"/>
          </a:xfrm>
        </p:grpSpPr>
        <p:sp>
          <p:nvSpPr>
            <p:cNvPr id="8" name="Freeform 8"/>
            <p:cNvSpPr/>
            <p:nvPr/>
          </p:nvSpPr>
          <p:spPr>
            <a:xfrm>
              <a:off x="0" y="0"/>
              <a:ext cx="2339494" cy="485173"/>
            </a:xfrm>
            <a:custGeom>
              <a:avLst/>
              <a:gdLst/>
              <a:ahLst/>
              <a:cxnLst/>
              <a:rect l="l" t="t" r="r" b="b"/>
              <a:pathLst>
                <a:path w="2339494" h="485173">
                  <a:moveTo>
                    <a:pt x="0" y="0"/>
                  </a:moveTo>
                  <a:lnTo>
                    <a:pt x="2339494" y="0"/>
                  </a:lnTo>
                  <a:lnTo>
                    <a:pt x="2339494" y="485173"/>
                  </a:lnTo>
                  <a:lnTo>
                    <a:pt x="0" y="485173"/>
                  </a:lnTo>
                  <a:close/>
                </a:path>
              </a:pathLst>
            </a:custGeom>
            <a:solidFill>
              <a:srgbClr val="094C69"/>
            </a:solidFill>
          </p:spPr>
          <p:txBody>
            <a:bodyPr/>
            <a:lstStyle/>
            <a:p>
              <a:endParaRPr lang="es-PE"/>
            </a:p>
          </p:txBody>
        </p:sp>
        <p:sp>
          <p:nvSpPr>
            <p:cNvPr id="9" name="TextBox 9"/>
            <p:cNvSpPr txBox="1"/>
            <p:nvPr/>
          </p:nvSpPr>
          <p:spPr>
            <a:xfrm>
              <a:off x="0" y="-38100"/>
              <a:ext cx="2339494" cy="52327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80759"/>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124950" y="246615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55973" y="2975646"/>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flipH="1">
            <a:off x="4575023" y="2956596"/>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124950" y="2956596"/>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712977" y="298517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4194500" y="5837053"/>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a:t>
              </a:r>
            </a:p>
          </p:txBody>
        </p:sp>
      </p:grpSp>
      <p:sp>
        <p:nvSpPr>
          <p:cNvPr id="19" name="TextBox 19"/>
          <p:cNvSpPr txBox="1"/>
          <p:nvPr/>
        </p:nvSpPr>
        <p:spPr>
          <a:xfrm>
            <a:off x="2927814" y="3234569"/>
            <a:ext cx="3294419" cy="405892"/>
          </a:xfrm>
          <a:prstGeom prst="rect">
            <a:avLst/>
          </a:prstGeom>
        </p:spPr>
        <p:txBody>
          <a:bodyPr lIns="0" tIns="0" rIns="0" bIns="0" rtlCol="0" anchor="t">
            <a:spAutoFit/>
          </a:bodyPr>
          <a:lstStyle/>
          <a:p>
            <a:pPr marL="0" lvl="0" indent="0" algn="ctr">
              <a:lnSpc>
                <a:spcPts val="3343"/>
              </a:lnSpc>
              <a:spcBef>
                <a:spcPct val="0"/>
              </a:spcBef>
            </a:pPr>
            <a:r>
              <a:rPr lang="en-US" sz="2199">
                <a:solidFill>
                  <a:srgbClr val="000000"/>
                </a:solidFill>
                <a:latin typeface="TT Ramillas"/>
                <a:ea typeface="TT Ramillas"/>
                <a:cs typeface="TT Ramillas"/>
                <a:sym typeface="TT Ramillas"/>
              </a:rPr>
              <a:t>Fase instructiva</a:t>
            </a:r>
          </a:p>
        </p:txBody>
      </p:sp>
      <p:sp>
        <p:nvSpPr>
          <p:cNvPr id="20" name="TextBox 20"/>
          <p:cNvSpPr txBox="1"/>
          <p:nvPr/>
        </p:nvSpPr>
        <p:spPr>
          <a:xfrm>
            <a:off x="2594202" y="3869061"/>
            <a:ext cx="3961642" cy="16631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TCP tramita la fase instructiva del procedimiento administrativo sancionador, bajo las siguientes reglas:</a:t>
            </a:r>
          </a:p>
        </p:txBody>
      </p:sp>
      <p:sp>
        <p:nvSpPr>
          <p:cNvPr id="21" name="AutoShape 21"/>
          <p:cNvSpPr/>
          <p:nvPr/>
        </p:nvSpPr>
        <p:spPr>
          <a:xfrm flipV="1">
            <a:off x="4575023" y="3640461"/>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2" name="AutoShape 22"/>
          <p:cNvSpPr/>
          <p:nvPr/>
        </p:nvSpPr>
        <p:spPr>
          <a:xfrm flipV="1">
            <a:off x="4575023" y="5532253"/>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3" name="TextBox 23"/>
          <p:cNvSpPr txBox="1"/>
          <p:nvPr/>
        </p:nvSpPr>
        <p:spPr>
          <a:xfrm>
            <a:off x="2038183" y="6855274"/>
            <a:ext cx="5073681"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se encuentra a cargo de las ST PAS y comprende las actuaciones conducentes a la determinación de la responsabilidad administrativa, incluyendo las actuaciones anteriores al inicio, señaladas en el Reglamento</a:t>
            </a:r>
          </a:p>
        </p:txBody>
      </p:sp>
      <p:sp>
        <p:nvSpPr>
          <p:cNvPr id="24" name="AutoShape 24"/>
          <p:cNvSpPr/>
          <p:nvPr/>
        </p:nvSpPr>
        <p:spPr>
          <a:xfrm flipV="1">
            <a:off x="4575023" y="6598099"/>
            <a:ext cx="0" cy="333375"/>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5" name="Group 25"/>
          <p:cNvGrpSpPr/>
          <p:nvPr/>
        </p:nvGrpSpPr>
        <p:grpSpPr>
          <a:xfrm>
            <a:off x="8744427" y="3310769"/>
            <a:ext cx="761046" cy="76104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2</a:t>
              </a:r>
            </a:p>
          </p:txBody>
        </p:sp>
      </p:grpSp>
      <p:sp>
        <p:nvSpPr>
          <p:cNvPr id="28" name="AutoShape 28"/>
          <p:cNvSpPr/>
          <p:nvPr/>
        </p:nvSpPr>
        <p:spPr>
          <a:xfrm flipH="1">
            <a:off x="9124950" y="4071815"/>
            <a:ext cx="0" cy="352425"/>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TextBox 29"/>
          <p:cNvSpPr txBox="1"/>
          <p:nvPr/>
        </p:nvSpPr>
        <p:spPr>
          <a:xfrm>
            <a:off x="7074626" y="4348040"/>
            <a:ext cx="4100647"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Recibida la denuncia o petición motivada, esta es remitida, de manera aleatoria, a cualquiera de las ST PAS, salvo excepciones establecidas en los lineamientos del TCP.</a:t>
            </a:r>
          </a:p>
        </p:txBody>
      </p:sp>
      <p:grpSp>
        <p:nvGrpSpPr>
          <p:cNvPr id="30" name="Group 30"/>
          <p:cNvGrpSpPr/>
          <p:nvPr/>
        </p:nvGrpSpPr>
        <p:grpSpPr>
          <a:xfrm>
            <a:off x="13351504" y="3475615"/>
            <a:ext cx="761046" cy="76104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3</a:t>
              </a:r>
            </a:p>
          </p:txBody>
        </p:sp>
      </p:grpSp>
      <p:sp>
        <p:nvSpPr>
          <p:cNvPr id="33" name="AutoShape 33"/>
          <p:cNvSpPr/>
          <p:nvPr/>
        </p:nvSpPr>
        <p:spPr>
          <a:xfrm>
            <a:off x="13732027" y="4236661"/>
            <a:ext cx="0" cy="224917"/>
          </a:xfrm>
          <a:prstGeom prst="line">
            <a:avLst/>
          </a:prstGeom>
          <a:ln w="38100" cap="flat">
            <a:solidFill>
              <a:srgbClr val="000000"/>
            </a:solidFill>
            <a:prstDash val="solid"/>
            <a:headEnd type="none" w="sm" len="sm"/>
            <a:tailEnd type="none" w="sm" len="sm"/>
          </a:ln>
        </p:spPr>
        <p:txBody>
          <a:bodyPr/>
          <a:lstStyle/>
          <a:p>
            <a:endParaRPr lang="es-PE"/>
          </a:p>
        </p:txBody>
      </p:sp>
      <p:sp>
        <p:nvSpPr>
          <p:cNvPr id="34" name="TextBox 34"/>
          <p:cNvSpPr txBox="1"/>
          <p:nvPr/>
        </p:nvSpPr>
        <p:spPr>
          <a:xfrm>
            <a:off x="11772581" y="4385378"/>
            <a:ext cx="3918892"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ST PAS, previo al inicio del procedimiento sancionador, pueden solicitar a la entidad contratante, información y/o documentación complementaria que no haya sido proporcionada en la denuncia correspondiente. (...). El plazo para realizar estas actuaciones es de veinte días hábiles contabilizados desde el día siguiente de la denuncia.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24011"/>
            <a:ext cx="8882765" cy="1842142"/>
            <a:chOff x="0" y="0"/>
            <a:chExt cx="2339494" cy="485173"/>
          </a:xfrm>
        </p:grpSpPr>
        <p:sp>
          <p:nvSpPr>
            <p:cNvPr id="8" name="Freeform 8"/>
            <p:cNvSpPr/>
            <p:nvPr/>
          </p:nvSpPr>
          <p:spPr>
            <a:xfrm>
              <a:off x="0" y="0"/>
              <a:ext cx="2339494" cy="485173"/>
            </a:xfrm>
            <a:custGeom>
              <a:avLst/>
              <a:gdLst/>
              <a:ahLst/>
              <a:cxnLst/>
              <a:rect l="l" t="t" r="r" b="b"/>
              <a:pathLst>
                <a:path w="2339494" h="485173">
                  <a:moveTo>
                    <a:pt x="0" y="0"/>
                  </a:moveTo>
                  <a:lnTo>
                    <a:pt x="2339494" y="0"/>
                  </a:lnTo>
                  <a:lnTo>
                    <a:pt x="2339494" y="485173"/>
                  </a:lnTo>
                  <a:lnTo>
                    <a:pt x="0" y="485173"/>
                  </a:lnTo>
                  <a:close/>
                </a:path>
              </a:pathLst>
            </a:custGeom>
            <a:solidFill>
              <a:srgbClr val="094C69"/>
            </a:solidFill>
          </p:spPr>
          <p:txBody>
            <a:bodyPr/>
            <a:lstStyle/>
            <a:p>
              <a:endParaRPr lang="es-PE"/>
            </a:p>
          </p:txBody>
        </p:sp>
        <p:sp>
          <p:nvSpPr>
            <p:cNvPr id="9" name="TextBox 9"/>
            <p:cNvSpPr txBox="1"/>
            <p:nvPr/>
          </p:nvSpPr>
          <p:spPr>
            <a:xfrm>
              <a:off x="0" y="-38100"/>
              <a:ext cx="2339494" cy="52327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80759"/>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124950" y="246615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55973" y="2975646"/>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75023"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124950"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712977" y="2985171"/>
            <a:ext cx="0" cy="303246"/>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4194500" y="3288417"/>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4</a:t>
              </a:r>
            </a:p>
          </p:txBody>
        </p:sp>
      </p:grpSp>
      <p:sp>
        <p:nvSpPr>
          <p:cNvPr id="19" name="TextBox 19"/>
          <p:cNvSpPr txBox="1"/>
          <p:nvPr/>
        </p:nvSpPr>
        <p:spPr>
          <a:xfrm>
            <a:off x="2573549" y="4259014"/>
            <a:ext cx="4002948"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entidades contratantes están obligadas a remitir la información adicional que se indica en el literal precedente en un plazo no mayor de diez días hábiles de notificada, bajo responsabilidad.</a:t>
            </a:r>
          </a:p>
        </p:txBody>
      </p:sp>
      <p:sp>
        <p:nvSpPr>
          <p:cNvPr id="20" name="AutoShape 20"/>
          <p:cNvSpPr/>
          <p:nvPr/>
        </p:nvSpPr>
        <p:spPr>
          <a:xfrm flipV="1">
            <a:off x="4575023"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1" name="Group 21"/>
          <p:cNvGrpSpPr/>
          <p:nvPr/>
        </p:nvGrpSpPr>
        <p:grpSpPr>
          <a:xfrm>
            <a:off x="8744427" y="3288417"/>
            <a:ext cx="761046" cy="7610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5</a:t>
              </a:r>
            </a:p>
          </p:txBody>
        </p:sp>
      </p:grpSp>
      <p:sp>
        <p:nvSpPr>
          <p:cNvPr id="24" name="AutoShape 24"/>
          <p:cNvSpPr/>
          <p:nvPr/>
        </p:nvSpPr>
        <p:spPr>
          <a:xfrm>
            <a:off x="9124950" y="4049464"/>
            <a:ext cx="0" cy="333375"/>
          </a:xfrm>
          <a:prstGeom prst="line">
            <a:avLst/>
          </a:prstGeom>
          <a:ln w="38100" cap="flat">
            <a:solidFill>
              <a:srgbClr val="000000"/>
            </a:solidFill>
            <a:prstDash val="solid"/>
            <a:headEnd type="none" w="sm" len="sm"/>
            <a:tailEnd type="none" w="sm" len="sm"/>
          </a:ln>
        </p:spPr>
        <p:txBody>
          <a:bodyPr/>
          <a:lstStyle/>
          <a:p>
            <a:endParaRPr lang="es-PE"/>
          </a:p>
        </p:txBody>
      </p:sp>
      <p:sp>
        <p:nvSpPr>
          <p:cNvPr id="25" name="TextBox 25"/>
          <p:cNvSpPr txBox="1"/>
          <p:nvPr/>
        </p:nvSpPr>
        <p:spPr>
          <a:xfrm>
            <a:off x="7002961" y="4306639"/>
            <a:ext cx="4243978"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Cuando se advierta que no existen indicios suficientes para el inicio de un procedimiento administrativo sancionador, las ST PAS, disponen, mediante decreto, el archivo del expediente. </a:t>
            </a:r>
          </a:p>
        </p:txBody>
      </p:sp>
      <p:grpSp>
        <p:nvGrpSpPr>
          <p:cNvPr id="26" name="Group 26"/>
          <p:cNvGrpSpPr/>
          <p:nvPr/>
        </p:nvGrpSpPr>
        <p:grpSpPr>
          <a:xfrm>
            <a:off x="13332454" y="3288417"/>
            <a:ext cx="761046" cy="76104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6</a:t>
              </a:r>
            </a:p>
          </p:txBody>
        </p:sp>
      </p:grpSp>
      <p:sp>
        <p:nvSpPr>
          <p:cNvPr id="29" name="AutoShape 29"/>
          <p:cNvSpPr/>
          <p:nvPr/>
        </p:nvSpPr>
        <p:spPr>
          <a:xfrm>
            <a:off x="13712977"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602872" y="4259014"/>
            <a:ext cx="4220210"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Cuando se advierta que existen indicios suficientes para el inicio de un procedimiento administrativo sancionador, la ST PAS que corresponda, procede a notificar al (los) presunto (s) infractor (es), para que ejerza su derecho de defensa dentro de los diez días hábiles siguientes de la notificación, bajo apercibimiento de resolverse con la documentación contenida en el expediente.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24011"/>
            <a:ext cx="8882765" cy="1842142"/>
            <a:chOff x="0" y="0"/>
            <a:chExt cx="2339494" cy="485173"/>
          </a:xfrm>
        </p:grpSpPr>
        <p:sp>
          <p:nvSpPr>
            <p:cNvPr id="8" name="Freeform 8"/>
            <p:cNvSpPr/>
            <p:nvPr/>
          </p:nvSpPr>
          <p:spPr>
            <a:xfrm>
              <a:off x="0" y="0"/>
              <a:ext cx="2339494" cy="485173"/>
            </a:xfrm>
            <a:custGeom>
              <a:avLst/>
              <a:gdLst/>
              <a:ahLst/>
              <a:cxnLst/>
              <a:rect l="l" t="t" r="r" b="b"/>
              <a:pathLst>
                <a:path w="2339494" h="485173">
                  <a:moveTo>
                    <a:pt x="0" y="0"/>
                  </a:moveTo>
                  <a:lnTo>
                    <a:pt x="2339494" y="0"/>
                  </a:lnTo>
                  <a:lnTo>
                    <a:pt x="2339494" y="485173"/>
                  </a:lnTo>
                  <a:lnTo>
                    <a:pt x="0" y="485173"/>
                  </a:lnTo>
                  <a:close/>
                </a:path>
              </a:pathLst>
            </a:custGeom>
            <a:solidFill>
              <a:srgbClr val="094C69"/>
            </a:solidFill>
          </p:spPr>
          <p:txBody>
            <a:bodyPr/>
            <a:lstStyle/>
            <a:p>
              <a:endParaRPr lang="es-PE"/>
            </a:p>
          </p:txBody>
        </p:sp>
        <p:sp>
          <p:nvSpPr>
            <p:cNvPr id="9" name="TextBox 9"/>
            <p:cNvSpPr txBox="1"/>
            <p:nvPr/>
          </p:nvSpPr>
          <p:spPr>
            <a:xfrm>
              <a:off x="0" y="-38100"/>
              <a:ext cx="2339494" cy="52327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80759"/>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124950" y="246615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55973" y="2975646"/>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75023"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124950"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712977" y="2985171"/>
            <a:ext cx="0" cy="303246"/>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4194500" y="3288417"/>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7</a:t>
              </a:r>
            </a:p>
          </p:txBody>
        </p:sp>
      </p:grpSp>
      <p:sp>
        <p:nvSpPr>
          <p:cNvPr id="19" name="TextBox 19"/>
          <p:cNvSpPr txBox="1"/>
          <p:nvPr/>
        </p:nvSpPr>
        <p:spPr>
          <a:xfrm>
            <a:off x="2573549" y="4259014"/>
            <a:ext cx="4002948"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realiza todas las actuaciones necesarias para, de ser el caso, determinar la existencia de responsabilidad susceptible de sanción. Asimismo, puede disponer la actuación de los medios de prueba que resulten necesarios para la comprobación de los hechos considerados en el procedimiento sancionador.</a:t>
            </a:r>
          </a:p>
        </p:txBody>
      </p:sp>
      <p:sp>
        <p:nvSpPr>
          <p:cNvPr id="20" name="AutoShape 20"/>
          <p:cNvSpPr/>
          <p:nvPr/>
        </p:nvSpPr>
        <p:spPr>
          <a:xfrm flipV="1">
            <a:off x="4575023"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1" name="Group 21"/>
          <p:cNvGrpSpPr/>
          <p:nvPr/>
        </p:nvGrpSpPr>
        <p:grpSpPr>
          <a:xfrm>
            <a:off x="8744427" y="3288417"/>
            <a:ext cx="761046" cy="7610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8</a:t>
              </a:r>
            </a:p>
          </p:txBody>
        </p:sp>
      </p:grpSp>
      <p:sp>
        <p:nvSpPr>
          <p:cNvPr id="24" name="AutoShape 24"/>
          <p:cNvSpPr/>
          <p:nvPr/>
        </p:nvSpPr>
        <p:spPr>
          <a:xfrm>
            <a:off x="9124950" y="4049464"/>
            <a:ext cx="0" cy="333375"/>
          </a:xfrm>
          <a:prstGeom prst="line">
            <a:avLst/>
          </a:prstGeom>
          <a:ln w="38100" cap="flat">
            <a:solidFill>
              <a:srgbClr val="000000"/>
            </a:solidFill>
            <a:prstDash val="solid"/>
            <a:headEnd type="none" w="sm" len="sm"/>
            <a:tailEnd type="none" w="sm" len="sm"/>
          </a:ln>
        </p:spPr>
        <p:txBody>
          <a:bodyPr/>
          <a:lstStyle/>
          <a:p>
            <a:endParaRPr lang="es-PE"/>
          </a:p>
        </p:txBody>
      </p:sp>
      <p:sp>
        <p:nvSpPr>
          <p:cNvPr id="25" name="TextBox 25"/>
          <p:cNvSpPr txBox="1"/>
          <p:nvPr/>
        </p:nvSpPr>
        <p:spPr>
          <a:xfrm>
            <a:off x="7002961" y="4306639"/>
            <a:ext cx="4243978"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dentro del plazo de la fase de instrucción, puede disponer la ampliación de cargos, en cuyo caso se procede a notificar al administrado, dando la misma oportunidad para la presentación de descargos. En el supuesto de ampliación de cargos, la fase de instrucción se amplía por dos meses adicionales.</a:t>
            </a:r>
          </a:p>
        </p:txBody>
      </p:sp>
      <p:grpSp>
        <p:nvGrpSpPr>
          <p:cNvPr id="26" name="Group 26"/>
          <p:cNvGrpSpPr/>
          <p:nvPr/>
        </p:nvGrpSpPr>
        <p:grpSpPr>
          <a:xfrm>
            <a:off x="13332454" y="3288417"/>
            <a:ext cx="761046" cy="76104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9</a:t>
              </a:r>
            </a:p>
          </p:txBody>
        </p:sp>
      </p:grpSp>
      <p:sp>
        <p:nvSpPr>
          <p:cNvPr id="29" name="AutoShape 29"/>
          <p:cNvSpPr/>
          <p:nvPr/>
        </p:nvSpPr>
        <p:spPr>
          <a:xfrm>
            <a:off x="13712977"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602872" y="4259014"/>
            <a:ext cx="4220210"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evalúa de oficio o a pedido de parte, la prescripción de la infracción administrativa o la caducidad del procedimiento administrativo sancionador. La declaración de prescripción o caducidad se realiza mediante decreto debidamente motivado en un informe. En este último caso, la ST PAS analiza si corresponde el inicio de un nuevo procedimiento sancionador.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24011"/>
            <a:ext cx="8882765" cy="1842142"/>
            <a:chOff x="0" y="0"/>
            <a:chExt cx="2339494" cy="485173"/>
          </a:xfrm>
        </p:grpSpPr>
        <p:sp>
          <p:nvSpPr>
            <p:cNvPr id="8" name="Freeform 8"/>
            <p:cNvSpPr/>
            <p:nvPr/>
          </p:nvSpPr>
          <p:spPr>
            <a:xfrm>
              <a:off x="0" y="0"/>
              <a:ext cx="2339494" cy="485173"/>
            </a:xfrm>
            <a:custGeom>
              <a:avLst/>
              <a:gdLst/>
              <a:ahLst/>
              <a:cxnLst/>
              <a:rect l="l" t="t" r="r" b="b"/>
              <a:pathLst>
                <a:path w="2339494" h="485173">
                  <a:moveTo>
                    <a:pt x="0" y="0"/>
                  </a:moveTo>
                  <a:lnTo>
                    <a:pt x="2339494" y="0"/>
                  </a:lnTo>
                  <a:lnTo>
                    <a:pt x="2339494" y="485173"/>
                  </a:lnTo>
                  <a:lnTo>
                    <a:pt x="0" y="485173"/>
                  </a:lnTo>
                  <a:close/>
                </a:path>
              </a:pathLst>
            </a:custGeom>
            <a:solidFill>
              <a:srgbClr val="094C69"/>
            </a:solidFill>
          </p:spPr>
          <p:txBody>
            <a:bodyPr/>
            <a:lstStyle/>
            <a:p>
              <a:endParaRPr lang="es-PE"/>
            </a:p>
          </p:txBody>
        </p:sp>
        <p:sp>
          <p:nvSpPr>
            <p:cNvPr id="9" name="TextBox 9"/>
            <p:cNvSpPr txBox="1"/>
            <p:nvPr/>
          </p:nvSpPr>
          <p:spPr>
            <a:xfrm>
              <a:off x="0" y="-38100"/>
              <a:ext cx="2339494" cy="52327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80759"/>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124950" y="246615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55973" y="2975646"/>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75023"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124950"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712977" y="2985171"/>
            <a:ext cx="0" cy="303246"/>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4194500" y="3288417"/>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7</a:t>
              </a:r>
            </a:p>
          </p:txBody>
        </p:sp>
      </p:grpSp>
      <p:sp>
        <p:nvSpPr>
          <p:cNvPr id="19" name="TextBox 19"/>
          <p:cNvSpPr txBox="1"/>
          <p:nvPr/>
        </p:nvSpPr>
        <p:spPr>
          <a:xfrm>
            <a:off x="2573549" y="4259014"/>
            <a:ext cx="4002948"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ST PAS evalúa de oficio o a pedido de parte, la suspensión del procedimiento administrativo sancionador. La declaración de suspensión se realiza mediante decreto debidamente motivado en un informe.</a:t>
            </a:r>
          </a:p>
        </p:txBody>
      </p:sp>
      <p:sp>
        <p:nvSpPr>
          <p:cNvPr id="20" name="AutoShape 20"/>
          <p:cNvSpPr/>
          <p:nvPr/>
        </p:nvSpPr>
        <p:spPr>
          <a:xfrm flipV="1">
            <a:off x="4575023"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1" name="Group 21"/>
          <p:cNvGrpSpPr/>
          <p:nvPr/>
        </p:nvGrpSpPr>
        <p:grpSpPr>
          <a:xfrm>
            <a:off x="8744427" y="3288417"/>
            <a:ext cx="761046" cy="7610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8</a:t>
              </a:r>
            </a:p>
          </p:txBody>
        </p:sp>
      </p:grpSp>
      <p:sp>
        <p:nvSpPr>
          <p:cNvPr id="24" name="AutoShape 24"/>
          <p:cNvSpPr/>
          <p:nvPr/>
        </p:nvSpPr>
        <p:spPr>
          <a:xfrm>
            <a:off x="9124950"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sp>
        <p:nvSpPr>
          <p:cNvPr id="25" name="TextBox 25"/>
          <p:cNvSpPr txBox="1"/>
          <p:nvPr/>
        </p:nvSpPr>
        <p:spPr>
          <a:xfrm>
            <a:off x="7002961" y="4259014"/>
            <a:ext cx="4243978"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culmina con la emisión y notificación del informe en el que la ST PAS se pronuncia sobre la existencia o no de la infracción imputada, recomendando al órgano sancionador, la sanción a ser impuesta, de corresponder. La notificación del Informe de Instrucción se realiza al imputado y al órgano sancionador, como máximo al día siguiente de emitido.</a:t>
            </a:r>
          </a:p>
        </p:txBody>
      </p:sp>
      <p:grpSp>
        <p:nvGrpSpPr>
          <p:cNvPr id="26" name="Group 26"/>
          <p:cNvGrpSpPr/>
          <p:nvPr/>
        </p:nvGrpSpPr>
        <p:grpSpPr>
          <a:xfrm>
            <a:off x="13332454" y="3288417"/>
            <a:ext cx="761046" cy="76104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9</a:t>
              </a:r>
            </a:p>
          </p:txBody>
        </p:sp>
      </p:grpSp>
      <p:sp>
        <p:nvSpPr>
          <p:cNvPr id="29" name="AutoShape 29"/>
          <p:cNvSpPr/>
          <p:nvPr/>
        </p:nvSpPr>
        <p:spPr>
          <a:xfrm flipH="1">
            <a:off x="13712977" y="4049464"/>
            <a:ext cx="0" cy="285750"/>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602872" y="4259014"/>
            <a:ext cx="4220210"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caso de devolución efectuada por el órgano sancionador, la ST PAS evalúa los argumentos expuestos, adoptando las acciones correspondientes y elaborando un nuevo pronunciamiento, el cuál debe ser remitido al órgano sancionador, en un plazo no mayor de treinta días hábiles.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24011"/>
            <a:ext cx="8882765" cy="1842142"/>
            <a:chOff x="0" y="0"/>
            <a:chExt cx="2339494" cy="485173"/>
          </a:xfrm>
        </p:grpSpPr>
        <p:sp>
          <p:nvSpPr>
            <p:cNvPr id="8" name="Freeform 8"/>
            <p:cNvSpPr/>
            <p:nvPr/>
          </p:nvSpPr>
          <p:spPr>
            <a:xfrm>
              <a:off x="0" y="0"/>
              <a:ext cx="2339494" cy="485173"/>
            </a:xfrm>
            <a:custGeom>
              <a:avLst/>
              <a:gdLst/>
              <a:ahLst/>
              <a:cxnLst/>
              <a:rect l="l" t="t" r="r" b="b"/>
              <a:pathLst>
                <a:path w="2339494" h="485173">
                  <a:moveTo>
                    <a:pt x="0" y="0"/>
                  </a:moveTo>
                  <a:lnTo>
                    <a:pt x="2339494" y="0"/>
                  </a:lnTo>
                  <a:lnTo>
                    <a:pt x="2339494" y="485173"/>
                  </a:lnTo>
                  <a:lnTo>
                    <a:pt x="0" y="485173"/>
                  </a:lnTo>
                  <a:close/>
                </a:path>
              </a:pathLst>
            </a:custGeom>
            <a:solidFill>
              <a:srgbClr val="094C69"/>
            </a:solidFill>
          </p:spPr>
          <p:txBody>
            <a:bodyPr/>
            <a:lstStyle/>
            <a:p>
              <a:endParaRPr lang="es-PE"/>
            </a:p>
          </p:txBody>
        </p:sp>
        <p:sp>
          <p:nvSpPr>
            <p:cNvPr id="9" name="TextBox 9"/>
            <p:cNvSpPr txBox="1"/>
            <p:nvPr/>
          </p:nvSpPr>
          <p:spPr>
            <a:xfrm>
              <a:off x="0" y="-38100"/>
              <a:ext cx="2339494" cy="523273"/>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a:off x="9124950" y="246615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1" name="AutoShape 11"/>
          <p:cNvSpPr/>
          <p:nvPr/>
        </p:nvSpPr>
        <p:spPr>
          <a:xfrm flipH="1">
            <a:off x="9124950" y="2956596"/>
            <a:ext cx="0" cy="331821"/>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2" name="Group 12"/>
          <p:cNvGrpSpPr/>
          <p:nvPr/>
        </p:nvGrpSpPr>
        <p:grpSpPr>
          <a:xfrm>
            <a:off x="8744427" y="3288417"/>
            <a:ext cx="761046" cy="76104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10</a:t>
              </a:r>
            </a:p>
          </p:txBody>
        </p:sp>
      </p:grpSp>
      <p:sp>
        <p:nvSpPr>
          <p:cNvPr id="15" name="TextBox 15"/>
          <p:cNvSpPr txBox="1"/>
          <p:nvPr/>
        </p:nvSpPr>
        <p:spPr>
          <a:xfrm>
            <a:off x="7014845" y="4306639"/>
            <a:ext cx="4220210"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instructiva tiene una duración de tres meses, contabilizados a partir del inicio del procedimiento administrativo sancionador.</a:t>
            </a:r>
          </a:p>
        </p:txBody>
      </p:sp>
      <p:sp>
        <p:nvSpPr>
          <p:cNvPr id="16" name="AutoShape 16"/>
          <p:cNvSpPr/>
          <p:nvPr/>
        </p:nvSpPr>
        <p:spPr>
          <a:xfrm>
            <a:off x="9124950" y="4049464"/>
            <a:ext cx="0" cy="333375"/>
          </a:xfrm>
          <a:prstGeom prst="line">
            <a:avLst/>
          </a:prstGeom>
          <a:ln w="38100" cap="flat">
            <a:solidFill>
              <a:srgbClr val="000000"/>
            </a:solidFill>
            <a:prstDash val="solid"/>
            <a:headEnd type="none" w="sm" len="sm"/>
            <a:tailEnd type="none" w="sm" len="sm"/>
          </a:ln>
        </p:spPr>
        <p:txBody>
          <a:bodyPr/>
          <a:lstStyle/>
          <a:p>
            <a:endParaRPr lang="es-PE"/>
          </a:p>
        </p:txBody>
      </p:sp>
      <p:sp>
        <p:nvSpPr>
          <p:cNvPr id="17" name="Freeform 17"/>
          <p:cNvSpPr/>
          <p:nvPr/>
        </p:nvSpPr>
        <p:spPr>
          <a:xfrm>
            <a:off x="7311225" y="6874706"/>
            <a:ext cx="3665551" cy="3412294"/>
          </a:xfrm>
          <a:custGeom>
            <a:avLst/>
            <a:gdLst/>
            <a:ahLst/>
            <a:cxnLst/>
            <a:rect l="l" t="t" r="r" b="b"/>
            <a:pathLst>
              <a:path w="3665551" h="3412294">
                <a:moveTo>
                  <a:pt x="0" y="0"/>
                </a:moveTo>
                <a:lnTo>
                  <a:pt x="3665550" y="0"/>
                </a:lnTo>
                <a:lnTo>
                  <a:pt x="3665550" y="3412294"/>
                </a:lnTo>
                <a:lnTo>
                  <a:pt x="0" y="3412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PE"/>
          </a:p>
        </p:txBody>
      </p:sp>
      <p:sp>
        <p:nvSpPr>
          <p:cNvPr id="18" name="TextBox 18"/>
          <p:cNvSpPr txBox="1"/>
          <p:nvPr/>
        </p:nvSpPr>
        <p:spPr>
          <a:xfrm>
            <a:off x="4914400" y="880759"/>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4700875" y="2971611"/>
            <a:ext cx="7636875" cy="1173782"/>
            <a:chOff x="0" y="0"/>
            <a:chExt cx="2715365" cy="417350"/>
          </a:xfrm>
        </p:grpSpPr>
        <p:sp>
          <p:nvSpPr>
            <p:cNvPr id="3" name="Freeform 3"/>
            <p:cNvSpPr/>
            <p:nvPr/>
          </p:nvSpPr>
          <p:spPr>
            <a:xfrm>
              <a:off x="0" y="0"/>
              <a:ext cx="2715365" cy="417350"/>
            </a:xfrm>
            <a:custGeom>
              <a:avLst/>
              <a:gdLst/>
              <a:ahLst/>
              <a:cxnLst/>
              <a:rect l="l" t="t" r="r" b="b"/>
              <a:pathLst>
                <a:path w="2715365" h="417350">
                  <a:moveTo>
                    <a:pt x="0" y="0"/>
                  </a:moveTo>
                  <a:lnTo>
                    <a:pt x="2715365" y="0"/>
                  </a:lnTo>
                  <a:lnTo>
                    <a:pt x="2715365" y="417350"/>
                  </a:lnTo>
                  <a:lnTo>
                    <a:pt x="0" y="417350"/>
                  </a:lnTo>
                  <a:close/>
                </a:path>
              </a:pathLst>
            </a:custGeom>
            <a:solidFill>
              <a:srgbClr val="094C69"/>
            </a:solidFill>
            <a:ln cap="sq">
              <a:noFill/>
              <a:prstDash val="solid"/>
              <a:miter/>
            </a:ln>
          </p:spPr>
          <p:txBody>
            <a:bodyPr/>
            <a:lstStyle/>
            <a:p>
              <a:endParaRPr lang="es-PE"/>
            </a:p>
          </p:txBody>
        </p:sp>
        <p:sp>
          <p:nvSpPr>
            <p:cNvPr id="4" name="TextBox 4"/>
            <p:cNvSpPr txBox="1"/>
            <p:nvPr/>
          </p:nvSpPr>
          <p:spPr>
            <a:xfrm>
              <a:off x="0" y="-38100"/>
              <a:ext cx="2715365" cy="45545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6359" y="9657397"/>
            <a:ext cx="20580718" cy="1930377"/>
            <a:chOff x="0" y="0"/>
            <a:chExt cx="5420436" cy="508412"/>
          </a:xfrm>
        </p:grpSpPr>
        <p:sp>
          <p:nvSpPr>
            <p:cNvPr id="6" name="Freeform 6"/>
            <p:cNvSpPr/>
            <p:nvPr/>
          </p:nvSpPr>
          <p:spPr>
            <a:xfrm>
              <a:off x="0" y="0"/>
              <a:ext cx="5420436" cy="508412"/>
            </a:xfrm>
            <a:custGeom>
              <a:avLst/>
              <a:gdLst/>
              <a:ahLst/>
              <a:cxnLst/>
              <a:rect l="l" t="t" r="r" b="b"/>
              <a:pathLst>
                <a:path w="5420436" h="508412">
                  <a:moveTo>
                    <a:pt x="0" y="0"/>
                  </a:moveTo>
                  <a:lnTo>
                    <a:pt x="5420436" y="0"/>
                  </a:lnTo>
                  <a:lnTo>
                    <a:pt x="5420436" y="508412"/>
                  </a:lnTo>
                  <a:lnTo>
                    <a:pt x="0" y="508412"/>
                  </a:lnTo>
                  <a:close/>
                </a:path>
              </a:pathLst>
            </a:custGeom>
            <a:solidFill>
              <a:srgbClr val="094C69"/>
            </a:solidFill>
          </p:spPr>
          <p:txBody>
            <a:bodyPr/>
            <a:lstStyle/>
            <a:p>
              <a:endParaRPr lang="es-PE"/>
            </a:p>
          </p:txBody>
        </p:sp>
        <p:sp>
          <p:nvSpPr>
            <p:cNvPr id="7" name="TextBox 7"/>
            <p:cNvSpPr txBox="1"/>
            <p:nvPr/>
          </p:nvSpPr>
          <p:spPr>
            <a:xfrm>
              <a:off x="0" y="-38100"/>
              <a:ext cx="5420436" cy="54651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9" name="Freeform 9"/>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10" name="TextBox 10"/>
          <p:cNvSpPr txBox="1"/>
          <p:nvPr/>
        </p:nvSpPr>
        <p:spPr>
          <a:xfrm>
            <a:off x="4700875" y="4250436"/>
            <a:ext cx="7636875" cy="5007864"/>
          </a:xfrm>
          <a:prstGeom prst="rect">
            <a:avLst/>
          </a:prstGeom>
        </p:spPr>
        <p:txBody>
          <a:bodyPr lIns="0" tIns="0" rIns="0" bIns="0" rtlCol="0" anchor="t">
            <a:spAutoFit/>
          </a:bodyPr>
          <a:lstStyle/>
          <a:p>
            <a:pPr algn="just">
              <a:lnSpc>
                <a:spcPts val="3647"/>
              </a:lnSpc>
            </a:pPr>
            <a:r>
              <a:rPr lang="en-US" sz="2399">
                <a:solidFill>
                  <a:srgbClr val="000000"/>
                </a:solidFill>
                <a:latin typeface="TT Ramillas"/>
                <a:ea typeface="TT Ramillas"/>
                <a:cs typeface="TT Ramillas"/>
                <a:sym typeface="TT Ramillas"/>
              </a:rPr>
              <a:t>(...)</a:t>
            </a:r>
          </a:p>
          <a:p>
            <a:pPr algn="just">
              <a:lnSpc>
                <a:spcPts val="3647"/>
              </a:lnSpc>
            </a:pPr>
            <a:r>
              <a:rPr lang="en-US" sz="2399">
                <a:solidFill>
                  <a:srgbClr val="000000"/>
                </a:solidFill>
                <a:latin typeface="TT Ramillas"/>
                <a:ea typeface="TT Ramillas"/>
                <a:cs typeface="TT Ramillas"/>
                <a:sym typeface="TT Ramillas"/>
              </a:rPr>
              <a:t>100.2. </a:t>
            </a:r>
            <a:r>
              <a:rPr lang="en-US" sz="2399" b="1" i="1">
                <a:solidFill>
                  <a:srgbClr val="000000"/>
                </a:solidFill>
                <a:latin typeface="TT Ramillas Bold Italics"/>
                <a:ea typeface="TT Ramillas Bold Italics"/>
                <a:cs typeface="TT Ramillas Bold Italics"/>
                <a:sym typeface="TT Ramillas Bold Italics"/>
              </a:rPr>
              <a:t>El reglamento establece las reglas del procedimiento sancionador</a:t>
            </a:r>
            <a:r>
              <a:rPr lang="en-US" sz="2399">
                <a:solidFill>
                  <a:srgbClr val="000000"/>
                </a:solidFill>
                <a:latin typeface="TT Ramillas"/>
                <a:ea typeface="TT Ramillas"/>
                <a:cs typeface="TT Ramillas"/>
                <a:sym typeface="TT Ramillas"/>
              </a:rPr>
              <a:t>, los rangos correspondientes a las sanciones establecidas en los literales b) y c) del párrafo 94.2 del artículo 94 de la presente ley. La gradualidad, proporcionalidad, caducidad, eximentes de responsabilidad de la imposición de la sanción y demás reglas necesarias se determinan conforme a lo previsto en al párrafo 92.2 del artículo 92 de la presente ley. </a:t>
            </a:r>
          </a:p>
          <a:p>
            <a:pPr marL="0" lvl="0" indent="0" algn="just">
              <a:lnSpc>
                <a:spcPts val="3647"/>
              </a:lnSpc>
              <a:spcBef>
                <a:spcPct val="0"/>
              </a:spcBef>
            </a:pPr>
            <a:r>
              <a:rPr lang="en-US" sz="2399">
                <a:solidFill>
                  <a:srgbClr val="000000"/>
                </a:solidFill>
                <a:latin typeface="TT Ramillas"/>
                <a:ea typeface="TT Ramillas"/>
                <a:cs typeface="TT Ramillas"/>
                <a:sym typeface="TT Ramillas"/>
              </a:rPr>
              <a:t>(...)</a:t>
            </a:r>
          </a:p>
        </p:txBody>
      </p:sp>
      <p:grpSp>
        <p:nvGrpSpPr>
          <p:cNvPr id="11" name="Group 11"/>
          <p:cNvGrpSpPr/>
          <p:nvPr/>
        </p:nvGrpSpPr>
        <p:grpSpPr>
          <a:xfrm>
            <a:off x="13251899" y="4145125"/>
            <a:ext cx="3121047" cy="2337033"/>
            <a:chOff x="0" y="0"/>
            <a:chExt cx="768270" cy="575279"/>
          </a:xfrm>
        </p:grpSpPr>
        <p:sp>
          <p:nvSpPr>
            <p:cNvPr id="12" name="Freeform 12"/>
            <p:cNvSpPr/>
            <p:nvPr/>
          </p:nvSpPr>
          <p:spPr>
            <a:xfrm>
              <a:off x="0" y="0"/>
              <a:ext cx="768282" cy="575279"/>
            </a:xfrm>
            <a:custGeom>
              <a:avLst/>
              <a:gdLst/>
              <a:ahLst/>
              <a:cxnLst/>
              <a:rect l="l" t="t" r="r" b="b"/>
              <a:pathLst>
                <a:path w="768282" h="575279">
                  <a:moveTo>
                    <a:pt x="501314" y="0"/>
                  </a:moveTo>
                  <a:lnTo>
                    <a:pt x="266935" y="0"/>
                  </a:lnTo>
                  <a:cubicBezTo>
                    <a:pt x="119500" y="0"/>
                    <a:pt x="0" y="99907"/>
                    <a:pt x="0" y="223148"/>
                  </a:cubicBezTo>
                  <a:cubicBezTo>
                    <a:pt x="0" y="312366"/>
                    <a:pt x="62648" y="389324"/>
                    <a:pt x="153159" y="425030"/>
                  </a:cubicBezTo>
                  <a:lnTo>
                    <a:pt x="153159" y="575279"/>
                  </a:lnTo>
                  <a:lnTo>
                    <a:pt x="334458" y="446288"/>
                  </a:lnTo>
                  <a:lnTo>
                    <a:pt x="501314" y="446288"/>
                  </a:lnTo>
                  <a:cubicBezTo>
                    <a:pt x="648760" y="446288"/>
                    <a:pt x="768270" y="346381"/>
                    <a:pt x="768270" y="223139"/>
                  </a:cubicBezTo>
                  <a:cubicBezTo>
                    <a:pt x="768282" y="99907"/>
                    <a:pt x="648760" y="0"/>
                    <a:pt x="501314" y="0"/>
                  </a:cubicBezTo>
                  <a:close/>
                </a:path>
              </a:pathLst>
            </a:custGeom>
            <a:solidFill>
              <a:srgbClr val="5A3245"/>
            </a:solidFill>
          </p:spPr>
          <p:txBody>
            <a:bodyPr/>
            <a:lstStyle/>
            <a:p>
              <a:endParaRPr lang="es-PE"/>
            </a:p>
          </p:txBody>
        </p:sp>
        <p:sp>
          <p:nvSpPr>
            <p:cNvPr id="13" name="TextBox 13"/>
            <p:cNvSpPr txBox="1"/>
            <p:nvPr/>
          </p:nvSpPr>
          <p:spPr>
            <a:xfrm>
              <a:off x="0" y="-16806"/>
              <a:ext cx="768270" cy="437993"/>
            </a:xfrm>
            <a:prstGeom prst="rect">
              <a:avLst/>
            </a:prstGeom>
          </p:spPr>
          <p:txBody>
            <a:bodyPr lIns="50800" tIns="50800" rIns="50800" bIns="50800" rtlCol="0" anchor="ctr"/>
            <a:lstStyle/>
            <a:p>
              <a:pPr algn="ctr">
                <a:lnSpc>
                  <a:spcPts val="3079"/>
                </a:lnSpc>
              </a:pPr>
              <a:r>
                <a:rPr lang="en-US" sz="2199" b="1">
                  <a:solidFill>
                    <a:srgbClr val="FFFFFF"/>
                  </a:solidFill>
                  <a:latin typeface="TT Ramillas Bold"/>
                  <a:ea typeface="TT Ramillas Bold"/>
                  <a:cs typeface="TT Ramillas Bold"/>
                  <a:sym typeface="TT Ramillas Bold"/>
                </a:rPr>
                <a:t>LA LEY NOS DERIVA AL REGLAMENTO</a:t>
              </a:r>
            </a:p>
          </p:txBody>
        </p:sp>
      </p:grpSp>
      <p:sp>
        <p:nvSpPr>
          <p:cNvPr id="14" name="TextBox 14"/>
          <p:cNvSpPr txBox="1"/>
          <p:nvPr/>
        </p:nvSpPr>
        <p:spPr>
          <a:xfrm>
            <a:off x="3819688" y="492458"/>
            <a:ext cx="9691775" cy="2297910"/>
          </a:xfrm>
          <a:prstGeom prst="rect">
            <a:avLst/>
          </a:prstGeom>
        </p:spPr>
        <p:txBody>
          <a:bodyPr lIns="0" tIns="0" rIns="0" bIns="0" rtlCol="0" anchor="t">
            <a:spAutoFit/>
          </a:bodyPr>
          <a:lstStyle/>
          <a:p>
            <a:pPr algn="ctr">
              <a:lnSpc>
                <a:spcPts val="6056"/>
              </a:lnSpc>
            </a:pPr>
            <a:r>
              <a:rPr lang="en-US" sz="5312">
                <a:solidFill>
                  <a:srgbClr val="000000"/>
                </a:solidFill>
                <a:latin typeface="TT Ramillas"/>
                <a:ea typeface="TT Ramillas"/>
                <a:cs typeface="TT Ramillas"/>
                <a:sym typeface="TT Ramillas"/>
              </a:rPr>
              <a:t>TÍTULO VI </a:t>
            </a:r>
          </a:p>
          <a:p>
            <a:pPr marL="0" lvl="0" indent="0" algn="ctr">
              <a:lnSpc>
                <a:spcPts val="6056"/>
              </a:lnSpc>
              <a:spcBef>
                <a:spcPct val="0"/>
              </a:spcBef>
            </a:pPr>
            <a:r>
              <a:rPr lang="en-US" sz="5312">
                <a:solidFill>
                  <a:srgbClr val="000000"/>
                </a:solidFill>
                <a:latin typeface="TT Ramillas"/>
                <a:ea typeface="TT Ramillas"/>
                <a:cs typeface="TT Ramillas"/>
                <a:sym typeface="TT Ramillas"/>
              </a:rPr>
              <a:t>RÉGIMEN DE INFRACCIONES Y SANCIONES*</a:t>
            </a:r>
          </a:p>
        </p:txBody>
      </p:sp>
      <p:sp>
        <p:nvSpPr>
          <p:cNvPr id="15" name="TextBox 15"/>
          <p:cNvSpPr txBox="1"/>
          <p:nvPr/>
        </p:nvSpPr>
        <p:spPr>
          <a:xfrm>
            <a:off x="5274621" y="3049359"/>
            <a:ext cx="6489383" cy="951612"/>
          </a:xfrm>
          <a:prstGeom prst="rect">
            <a:avLst/>
          </a:prstGeom>
        </p:spPr>
        <p:txBody>
          <a:bodyPr lIns="0" tIns="0" rIns="0" bIns="0" rtlCol="0" anchor="t">
            <a:spAutoFit/>
          </a:bodyPr>
          <a:lstStyle/>
          <a:p>
            <a:pPr marL="0" lvl="0" indent="0" algn="ctr">
              <a:lnSpc>
                <a:spcPts val="3951"/>
              </a:lnSpc>
              <a:spcBef>
                <a:spcPct val="0"/>
              </a:spcBef>
            </a:pPr>
            <a:r>
              <a:rPr lang="en-US" sz="2599" b="1">
                <a:solidFill>
                  <a:srgbClr val="FFFFFF"/>
                </a:solidFill>
                <a:latin typeface="TT Ramillas Bold"/>
                <a:ea typeface="TT Ramillas Bold"/>
                <a:cs typeface="TT Ramillas Bold"/>
                <a:sym typeface="TT Ramillas Bold"/>
              </a:rPr>
              <a:t>Artículo 100. Criterios para la aplicación de sanciones por OECE</a:t>
            </a:r>
          </a:p>
        </p:txBody>
      </p:sp>
      <p:sp>
        <p:nvSpPr>
          <p:cNvPr id="16" name="TextBox 16"/>
          <p:cNvSpPr txBox="1"/>
          <p:nvPr/>
        </p:nvSpPr>
        <p:spPr>
          <a:xfrm>
            <a:off x="1028700" y="918210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*Ley N° 32069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1028700"/>
            <a:ext cx="8882765" cy="1842087"/>
            <a:chOff x="0" y="0"/>
            <a:chExt cx="2339494" cy="485159"/>
          </a:xfrm>
        </p:grpSpPr>
        <p:sp>
          <p:nvSpPr>
            <p:cNvPr id="8" name="Freeform 8"/>
            <p:cNvSpPr/>
            <p:nvPr/>
          </p:nvSpPr>
          <p:spPr>
            <a:xfrm>
              <a:off x="0" y="0"/>
              <a:ext cx="2339494" cy="485159"/>
            </a:xfrm>
            <a:custGeom>
              <a:avLst/>
              <a:gdLst/>
              <a:ahLst/>
              <a:cxnLst/>
              <a:rect l="l" t="t" r="r" b="b"/>
              <a:pathLst>
                <a:path w="2339494" h="485159">
                  <a:moveTo>
                    <a:pt x="0" y="0"/>
                  </a:moveTo>
                  <a:lnTo>
                    <a:pt x="2339494" y="0"/>
                  </a:lnTo>
                  <a:lnTo>
                    <a:pt x="2339494" y="485159"/>
                  </a:lnTo>
                  <a:lnTo>
                    <a:pt x="0" y="485159"/>
                  </a:lnTo>
                  <a:close/>
                </a:path>
              </a:pathLst>
            </a:custGeom>
            <a:solidFill>
              <a:srgbClr val="094C69"/>
            </a:solidFill>
          </p:spPr>
          <p:txBody>
            <a:bodyPr/>
            <a:lstStyle/>
            <a:p>
              <a:endParaRPr lang="es-PE"/>
            </a:p>
          </p:txBody>
        </p:sp>
        <p:sp>
          <p:nvSpPr>
            <p:cNvPr id="9" name="TextBox 9"/>
            <p:cNvSpPr txBox="1"/>
            <p:nvPr/>
          </p:nvSpPr>
          <p:spPr>
            <a:xfrm>
              <a:off x="0" y="-38100"/>
              <a:ext cx="2339494" cy="52325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1285420"/>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080763" y="2870787"/>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11786" y="3380280"/>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flipH="1">
            <a:off x="4530836" y="3361230"/>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080763" y="3361230"/>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668789" y="3389805"/>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6" name="TextBox 16"/>
          <p:cNvSpPr txBox="1"/>
          <p:nvPr/>
        </p:nvSpPr>
        <p:spPr>
          <a:xfrm>
            <a:off x="2883626" y="3639202"/>
            <a:ext cx="3294419" cy="405892"/>
          </a:xfrm>
          <a:prstGeom prst="rect">
            <a:avLst/>
          </a:prstGeom>
        </p:spPr>
        <p:txBody>
          <a:bodyPr lIns="0" tIns="0" rIns="0" bIns="0" rtlCol="0" anchor="t">
            <a:spAutoFit/>
          </a:bodyPr>
          <a:lstStyle/>
          <a:p>
            <a:pPr marL="0" lvl="0" indent="0" algn="ctr">
              <a:lnSpc>
                <a:spcPts val="3343"/>
              </a:lnSpc>
              <a:spcBef>
                <a:spcPct val="0"/>
              </a:spcBef>
            </a:pPr>
            <a:r>
              <a:rPr lang="en-US" sz="2199">
                <a:solidFill>
                  <a:srgbClr val="000000"/>
                </a:solidFill>
                <a:latin typeface="TT Ramillas"/>
                <a:ea typeface="TT Ramillas"/>
                <a:cs typeface="TT Ramillas"/>
                <a:sym typeface="TT Ramillas"/>
              </a:rPr>
              <a:t>Fase sancionadora</a:t>
            </a:r>
          </a:p>
        </p:txBody>
      </p:sp>
      <p:sp>
        <p:nvSpPr>
          <p:cNvPr id="17" name="AutoShape 17"/>
          <p:cNvSpPr/>
          <p:nvPr/>
        </p:nvSpPr>
        <p:spPr>
          <a:xfrm flipV="1">
            <a:off x="4530836" y="4045095"/>
            <a:ext cx="0" cy="304800"/>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8" name="Group 18"/>
          <p:cNvGrpSpPr/>
          <p:nvPr/>
        </p:nvGrpSpPr>
        <p:grpSpPr>
          <a:xfrm>
            <a:off x="8700240" y="3715402"/>
            <a:ext cx="761046" cy="76104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2</a:t>
              </a:r>
            </a:p>
          </p:txBody>
        </p:sp>
      </p:grpSp>
      <p:grpSp>
        <p:nvGrpSpPr>
          <p:cNvPr id="21" name="Group 21"/>
          <p:cNvGrpSpPr/>
          <p:nvPr/>
        </p:nvGrpSpPr>
        <p:grpSpPr>
          <a:xfrm>
            <a:off x="13307316" y="3880249"/>
            <a:ext cx="761046" cy="7610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3</a:t>
              </a:r>
            </a:p>
          </p:txBody>
        </p:sp>
      </p:grpSp>
      <p:grpSp>
        <p:nvGrpSpPr>
          <p:cNvPr id="24" name="Group 24"/>
          <p:cNvGrpSpPr/>
          <p:nvPr/>
        </p:nvGrpSpPr>
        <p:grpSpPr>
          <a:xfrm>
            <a:off x="4153354" y="4349895"/>
            <a:ext cx="761046" cy="76104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a:t>
              </a:r>
            </a:p>
          </p:txBody>
        </p:sp>
      </p:grpSp>
      <p:sp>
        <p:nvSpPr>
          <p:cNvPr id="27" name="TextBox 27"/>
          <p:cNvSpPr txBox="1"/>
          <p:nvPr/>
        </p:nvSpPr>
        <p:spPr>
          <a:xfrm>
            <a:off x="2553601" y="5355857"/>
            <a:ext cx="3960551"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sancionadora se encuentra a cargo del TCP y comprende desde la remisión a sala y culmina con la emisión de la resolución que impone la sanción correspondiente o declarar no ha lugar a su imposición. Asimismo, el TCP puede declarar la prescripción de la infracción imputada o la caducidad del procedimiento.</a:t>
            </a:r>
          </a:p>
        </p:txBody>
      </p:sp>
      <p:sp>
        <p:nvSpPr>
          <p:cNvPr id="28" name="AutoShape 28"/>
          <p:cNvSpPr/>
          <p:nvPr/>
        </p:nvSpPr>
        <p:spPr>
          <a:xfrm flipV="1">
            <a:off x="4533877" y="5110941"/>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TextBox 29"/>
          <p:cNvSpPr txBox="1"/>
          <p:nvPr/>
        </p:nvSpPr>
        <p:spPr>
          <a:xfrm>
            <a:off x="6970658" y="4917520"/>
            <a:ext cx="4220210"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fase sancionadora tiene una duración de hasta sesenta días hábiles, contabilizados desde el día siguiente de la remisión del expediente a la sala.</a:t>
            </a:r>
          </a:p>
        </p:txBody>
      </p:sp>
      <p:sp>
        <p:nvSpPr>
          <p:cNvPr id="30" name="AutoShape 30"/>
          <p:cNvSpPr/>
          <p:nvPr/>
        </p:nvSpPr>
        <p:spPr>
          <a:xfrm flipH="1" flipV="1">
            <a:off x="9080763" y="4476449"/>
            <a:ext cx="0" cy="517271"/>
          </a:xfrm>
          <a:prstGeom prst="line">
            <a:avLst/>
          </a:prstGeom>
          <a:ln w="38100" cap="flat">
            <a:solidFill>
              <a:srgbClr val="000000"/>
            </a:solidFill>
            <a:prstDash val="solid"/>
            <a:headEnd type="none" w="sm" len="sm"/>
            <a:tailEnd type="none" w="sm" len="sm"/>
          </a:ln>
        </p:spPr>
        <p:txBody>
          <a:bodyPr/>
          <a:lstStyle/>
          <a:p>
            <a:endParaRPr lang="es-PE"/>
          </a:p>
        </p:txBody>
      </p:sp>
      <p:sp>
        <p:nvSpPr>
          <p:cNvPr id="31" name="AutoShape 31"/>
          <p:cNvSpPr/>
          <p:nvPr/>
        </p:nvSpPr>
        <p:spPr>
          <a:xfrm flipV="1">
            <a:off x="13706889" y="4641295"/>
            <a:ext cx="0" cy="352425"/>
          </a:xfrm>
          <a:prstGeom prst="line">
            <a:avLst/>
          </a:prstGeom>
          <a:ln w="38100" cap="flat">
            <a:solidFill>
              <a:srgbClr val="000000"/>
            </a:solidFill>
            <a:prstDash val="solid"/>
            <a:headEnd type="none" w="sm" len="sm"/>
            <a:tailEnd type="none" w="sm" len="sm"/>
          </a:ln>
        </p:spPr>
        <p:txBody>
          <a:bodyPr/>
          <a:lstStyle/>
          <a:p>
            <a:endParaRPr lang="es-PE"/>
          </a:p>
        </p:txBody>
      </p:sp>
      <p:sp>
        <p:nvSpPr>
          <p:cNvPr id="32" name="TextBox 32"/>
          <p:cNvSpPr txBox="1"/>
          <p:nvPr/>
        </p:nvSpPr>
        <p:spPr>
          <a:xfrm>
            <a:off x="11596785" y="4917520"/>
            <a:ext cx="4220210"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Dentro de los tres días hábiles de remitido el expediente a la Sala del TCP, el administrado puede solicitar audiencia para hacer uso de la palabra. La convocatoria a audiencia se realiza a través del decreto correspondiente, el cual contiene las reglas para su desarrollo.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1028700"/>
            <a:ext cx="8882765" cy="1842087"/>
            <a:chOff x="0" y="0"/>
            <a:chExt cx="2339494" cy="485159"/>
          </a:xfrm>
        </p:grpSpPr>
        <p:sp>
          <p:nvSpPr>
            <p:cNvPr id="8" name="Freeform 8"/>
            <p:cNvSpPr/>
            <p:nvPr/>
          </p:nvSpPr>
          <p:spPr>
            <a:xfrm>
              <a:off x="0" y="0"/>
              <a:ext cx="2339494" cy="485159"/>
            </a:xfrm>
            <a:custGeom>
              <a:avLst/>
              <a:gdLst/>
              <a:ahLst/>
              <a:cxnLst/>
              <a:rect l="l" t="t" r="r" b="b"/>
              <a:pathLst>
                <a:path w="2339494" h="485159">
                  <a:moveTo>
                    <a:pt x="0" y="0"/>
                  </a:moveTo>
                  <a:lnTo>
                    <a:pt x="2339494" y="0"/>
                  </a:lnTo>
                  <a:lnTo>
                    <a:pt x="2339494" y="485159"/>
                  </a:lnTo>
                  <a:lnTo>
                    <a:pt x="0" y="485159"/>
                  </a:lnTo>
                  <a:close/>
                </a:path>
              </a:pathLst>
            </a:custGeom>
            <a:solidFill>
              <a:srgbClr val="094C69"/>
            </a:solidFill>
          </p:spPr>
          <p:txBody>
            <a:bodyPr/>
            <a:lstStyle/>
            <a:p>
              <a:endParaRPr lang="es-PE"/>
            </a:p>
          </p:txBody>
        </p:sp>
        <p:sp>
          <p:nvSpPr>
            <p:cNvPr id="9" name="TextBox 9"/>
            <p:cNvSpPr txBox="1"/>
            <p:nvPr/>
          </p:nvSpPr>
          <p:spPr>
            <a:xfrm>
              <a:off x="0" y="-38100"/>
              <a:ext cx="2339494" cy="52325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1285420"/>
            <a:ext cx="8459200" cy="1347696"/>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PROVEEDORES, PARTICIPANTES, POSTORES, CONTRATISTAS Y SUBCONTRATISTAS*</a:t>
            </a:r>
          </a:p>
        </p:txBody>
      </p:sp>
      <p:sp>
        <p:nvSpPr>
          <p:cNvPr id="11" name="AutoShape 11"/>
          <p:cNvSpPr/>
          <p:nvPr/>
        </p:nvSpPr>
        <p:spPr>
          <a:xfrm>
            <a:off x="9080763" y="2870787"/>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11786" y="3380280"/>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30836" y="3361230"/>
            <a:ext cx="3041"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080763" y="3361230"/>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668789" y="3389805"/>
            <a:ext cx="0" cy="325597"/>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8700240" y="3715402"/>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5</a:t>
              </a:r>
            </a:p>
          </p:txBody>
        </p:sp>
      </p:grpSp>
      <p:grpSp>
        <p:nvGrpSpPr>
          <p:cNvPr id="19" name="Group 19"/>
          <p:cNvGrpSpPr/>
          <p:nvPr/>
        </p:nvGrpSpPr>
        <p:grpSpPr>
          <a:xfrm>
            <a:off x="13288266" y="3715402"/>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6</a:t>
              </a:r>
            </a:p>
          </p:txBody>
        </p:sp>
      </p:grpSp>
      <p:grpSp>
        <p:nvGrpSpPr>
          <p:cNvPr id="22" name="Group 22"/>
          <p:cNvGrpSpPr/>
          <p:nvPr/>
        </p:nvGrpSpPr>
        <p:grpSpPr>
          <a:xfrm>
            <a:off x="4153354" y="3715402"/>
            <a:ext cx="761046" cy="7610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4</a:t>
              </a:r>
            </a:p>
          </p:txBody>
        </p:sp>
      </p:grpSp>
      <p:sp>
        <p:nvSpPr>
          <p:cNvPr id="25" name="TextBox 25"/>
          <p:cNvSpPr txBox="1"/>
          <p:nvPr/>
        </p:nvSpPr>
        <p:spPr>
          <a:xfrm>
            <a:off x="2553601" y="4886024"/>
            <a:ext cx="3960551"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Dentro de los diez días hábiles siguientes de recibido el expediente en la Sala, el TCP puede devolver en una sola oportunidad el expediente a la ST PAS, para subsanar o complementar alguna actuación en la fase de instrucción, a fin de garantizar que se respeten las garantías del debido procedimiento.</a:t>
            </a:r>
          </a:p>
        </p:txBody>
      </p:sp>
      <p:sp>
        <p:nvSpPr>
          <p:cNvPr id="26" name="AutoShape 26"/>
          <p:cNvSpPr/>
          <p:nvPr/>
        </p:nvSpPr>
        <p:spPr>
          <a:xfrm flipH="1" flipV="1">
            <a:off x="4533877" y="4476449"/>
            <a:ext cx="0" cy="485775"/>
          </a:xfrm>
          <a:prstGeom prst="line">
            <a:avLst/>
          </a:prstGeom>
          <a:ln w="38100" cap="flat">
            <a:solidFill>
              <a:srgbClr val="000000"/>
            </a:solidFill>
            <a:prstDash val="solid"/>
            <a:headEnd type="none" w="sm" len="sm"/>
            <a:tailEnd type="none" w="sm" len="sm"/>
          </a:ln>
        </p:spPr>
        <p:txBody>
          <a:bodyPr/>
          <a:lstStyle/>
          <a:p>
            <a:endParaRPr lang="es-PE"/>
          </a:p>
        </p:txBody>
      </p:sp>
      <p:sp>
        <p:nvSpPr>
          <p:cNvPr id="27" name="TextBox 27"/>
          <p:cNvSpPr txBox="1"/>
          <p:nvPr/>
        </p:nvSpPr>
        <p:spPr>
          <a:xfrm>
            <a:off x="6970658" y="4886024"/>
            <a:ext cx="4220210"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Concluida la evaluación del pronunciamiento emitida por la ST PAS y realizadas las actuaciones correspondientes a esta fase, el TCP, emite su resolución.</a:t>
            </a:r>
          </a:p>
        </p:txBody>
      </p:sp>
      <p:sp>
        <p:nvSpPr>
          <p:cNvPr id="28" name="AutoShape 28"/>
          <p:cNvSpPr/>
          <p:nvPr/>
        </p:nvSpPr>
        <p:spPr>
          <a:xfrm flipV="1">
            <a:off x="9080763" y="4476449"/>
            <a:ext cx="0" cy="485775"/>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AutoShape 29"/>
          <p:cNvSpPr/>
          <p:nvPr/>
        </p:nvSpPr>
        <p:spPr>
          <a:xfrm flipV="1">
            <a:off x="13668789" y="4476449"/>
            <a:ext cx="0" cy="485775"/>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558685" y="4886024"/>
            <a:ext cx="4220210"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 no emitirse la resolución dentro del plazo establecido en el literal precedente, la Sala mantiene la obligación de pronunciarse, hasta que se cumpla el plazo de caducidad, sin perjuicio del deslinde de responsabilidades que corresponda, de ser el caso.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65019"/>
            <a:ext cx="8882765" cy="2205768"/>
            <a:chOff x="0" y="0"/>
            <a:chExt cx="2339494" cy="580943"/>
          </a:xfrm>
        </p:grpSpPr>
        <p:sp>
          <p:nvSpPr>
            <p:cNvPr id="8" name="Freeform 8"/>
            <p:cNvSpPr/>
            <p:nvPr/>
          </p:nvSpPr>
          <p:spPr>
            <a:xfrm>
              <a:off x="0" y="0"/>
              <a:ext cx="2339494" cy="580943"/>
            </a:xfrm>
            <a:custGeom>
              <a:avLst/>
              <a:gdLst/>
              <a:ahLst/>
              <a:cxnLst/>
              <a:rect l="l" t="t" r="r" b="b"/>
              <a:pathLst>
                <a:path w="2339494" h="580943">
                  <a:moveTo>
                    <a:pt x="0" y="0"/>
                  </a:moveTo>
                  <a:lnTo>
                    <a:pt x="2339494" y="0"/>
                  </a:lnTo>
                  <a:lnTo>
                    <a:pt x="2339494" y="580943"/>
                  </a:lnTo>
                  <a:lnTo>
                    <a:pt x="0" y="580943"/>
                  </a:lnTo>
                  <a:close/>
                </a:path>
              </a:pathLst>
            </a:custGeom>
            <a:solidFill>
              <a:srgbClr val="094C69"/>
            </a:solidFill>
          </p:spPr>
          <p:txBody>
            <a:bodyPr/>
            <a:lstStyle/>
            <a:p>
              <a:endParaRPr lang="es-PE"/>
            </a:p>
          </p:txBody>
        </p:sp>
        <p:sp>
          <p:nvSpPr>
            <p:cNvPr id="9" name="TextBox 9"/>
            <p:cNvSpPr txBox="1"/>
            <p:nvPr/>
          </p:nvSpPr>
          <p:spPr>
            <a:xfrm>
              <a:off x="0" y="-38100"/>
              <a:ext cx="2339494" cy="61904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79742"/>
            <a:ext cx="8459200" cy="179537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1" name="AutoShape 11"/>
          <p:cNvSpPr/>
          <p:nvPr/>
        </p:nvSpPr>
        <p:spPr>
          <a:xfrm>
            <a:off x="9080763" y="2870787"/>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11786" y="3380280"/>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30836" y="3361230"/>
            <a:ext cx="3041"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080763" y="3361230"/>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668789" y="3389805"/>
            <a:ext cx="0" cy="325597"/>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8700240" y="3715402"/>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2</a:t>
              </a:r>
            </a:p>
          </p:txBody>
        </p:sp>
      </p:grpSp>
      <p:grpSp>
        <p:nvGrpSpPr>
          <p:cNvPr id="19" name="Group 19"/>
          <p:cNvGrpSpPr/>
          <p:nvPr/>
        </p:nvGrpSpPr>
        <p:grpSpPr>
          <a:xfrm>
            <a:off x="13288266" y="3715402"/>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3</a:t>
              </a:r>
            </a:p>
          </p:txBody>
        </p:sp>
      </p:grpSp>
      <p:grpSp>
        <p:nvGrpSpPr>
          <p:cNvPr id="22" name="Group 22"/>
          <p:cNvGrpSpPr/>
          <p:nvPr/>
        </p:nvGrpSpPr>
        <p:grpSpPr>
          <a:xfrm>
            <a:off x="4153354" y="3715402"/>
            <a:ext cx="761046" cy="7610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a:t>
              </a:r>
            </a:p>
          </p:txBody>
        </p:sp>
      </p:grpSp>
      <p:sp>
        <p:nvSpPr>
          <p:cNvPr id="25" name="TextBox 25"/>
          <p:cNvSpPr txBox="1"/>
          <p:nvPr/>
        </p:nvSpPr>
        <p:spPr>
          <a:xfrm>
            <a:off x="2553601" y="4705049"/>
            <a:ext cx="3960551"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OECE, a través de la unidad de organización encargada de la fase instructora del procedimiento sancionador, lo inicia de oficio, en mérito al acta y/o informe emitido en cumplimiento de la función de supervisión que le otorga la Ley, ante denuncia o petición motivada. El procedimiento sancionador inicia con resolución.</a:t>
            </a:r>
          </a:p>
        </p:txBody>
      </p:sp>
      <p:sp>
        <p:nvSpPr>
          <p:cNvPr id="26" name="AutoShape 26"/>
          <p:cNvSpPr/>
          <p:nvPr/>
        </p:nvSpPr>
        <p:spPr>
          <a:xfrm flipH="1" flipV="1">
            <a:off x="4533877"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7" name="TextBox 27"/>
          <p:cNvSpPr txBox="1"/>
          <p:nvPr/>
        </p:nvSpPr>
        <p:spPr>
          <a:xfrm>
            <a:off x="6970658" y="4705049"/>
            <a:ext cx="4220210"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unidad de organización encargada de la fase instructora puede realizar actuaciones previas de investigación, averiguación e inspección, con el objeto de determinar con carácter preliminar, si concurren circunstancias que justifiquen el inicio del procedimiento sancionador.</a:t>
            </a:r>
          </a:p>
        </p:txBody>
      </p:sp>
      <p:sp>
        <p:nvSpPr>
          <p:cNvPr id="28" name="AutoShape 28"/>
          <p:cNvSpPr/>
          <p:nvPr/>
        </p:nvSpPr>
        <p:spPr>
          <a:xfrm flipV="1">
            <a:off x="9080763"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AutoShape 29"/>
          <p:cNvSpPr/>
          <p:nvPr/>
        </p:nvSpPr>
        <p:spPr>
          <a:xfrm flipV="1">
            <a:off x="13668789"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454431" y="4705049"/>
            <a:ext cx="4428717"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la resolución que da inicio al procedimiento sancionador, la unidad de organización a cargo de la fase instructora formula la respectiva imputación de cargos, la misma que es notificada a la institución o centro pasible de sanción, para que en un plazo que no exceda los diez días hábiles, contabilizados desde la fecha de la notificación, presente sus descargos mediante escrito debidamente sustentado.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65019"/>
            <a:ext cx="8882765" cy="2205768"/>
            <a:chOff x="0" y="0"/>
            <a:chExt cx="2339494" cy="580943"/>
          </a:xfrm>
        </p:grpSpPr>
        <p:sp>
          <p:nvSpPr>
            <p:cNvPr id="8" name="Freeform 8"/>
            <p:cNvSpPr/>
            <p:nvPr/>
          </p:nvSpPr>
          <p:spPr>
            <a:xfrm>
              <a:off x="0" y="0"/>
              <a:ext cx="2339494" cy="580943"/>
            </a:xfrm>
            <a:custGeom>
              <a:avLst/>
              <a:gdLst/>
              <a:ahLst/>
              <a:cxnLst/>
              <a:rect l="l" t="t" r="r" b="b"/>
              <a:pathLst>
                <a:path w="2339494" h="580943">
                  <a:moveTo>
                    <a:pt x="0" y="0"/>
                  </a:moveTo>
                  <a:lnTo>
                    <a:pt x="2339494" y="0"/>
                  </a:lnTo>
                  <a:lnTo>
                    <a:pt x="2339494" y="580943"/>
                  </a:lnTo>
                  <a:lnTo>
                    <a:pt x="0" y="580943"/>
                  </a:lnTo>
                  <a:close/>
                </a:path>
              </a:pathLst>
            </a:custGeom>
            <a:solidFill>
              <a:srgbClr val="094C69"/>
            </a:solidFill>
          </p:spPr>
          <p:txBody>
            <a:bodyPr/>
            <a:lstStyle/>
            <a:p>
              <a:endParaRPr lang="es-PE"/>
            </a:p>
          </p:txBody>
        </p:sp>
        <p:sp>
          <p:nvSpPr>
            <p:cNvPr id="9" name="TextBox 9"/>
            <p:cNvSpPr txBox="1"/>
            <p:nvPr/>
          </p:nvSpPr>
          <p:spPr>
            <a:xfrm>
              <a:off x="0" y="-38100"/>
              <a:ext cx="2339494" cy="619043"/>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914400" y="879742"/>
            <a:ext cx="8459200" cy="179537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11" name="AutoShape 11"/>
          <p:cNvSpPr/>
          <p:nvPr/>
        </p:nvSpPr>
        <p:spPr>
          <a:xfrm>
            <a:off x="9080763" y="2870787"/>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11786" y="3380280"/>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4530836" y="3361230"/>
            <a:ext cx="3041"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flipH="1">
            <a:off x="9080763" y="3361230"/>
            <a:ext cx="0"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13668789" y="3389805"/>
            <a:ext cx="0" cy="325597"/>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6" name="Group 16"/>
          <p:cNvGrpSpPr/>
          <p:nvPr/>
        </p:nvGrpSpPr>
        <p:grpSpPr>
          <a:xfrm>
            <a:off x="8700240" y="3715402"/>
            <a:ext cx="761046" cy="7610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5</a:t>
              </a:r>
            </a:p>
          </p:txBody>
        </p:sp>
      </p:grpSp>
      <p:grpSp>
        <p:nvGrpSpPr>
          <p:cNvPr id="19" name="Group 19"/>
          <p:cNvGrpSpPr/>
          <p:nvPr/>
        </p:nvGrpSpPr>
        <p:grpSpPr>
          <a:xfrm>
            <a:off x="13288266" y="3715402"/>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6</a:t>
              </a:r>
            </a:p>
          </p:txBody>
        </p:sp>
      </p:grpSp>
      <p:grpSp>
        <p:nvGrpSpPr>
          <p:cNvPr id="22" name="Group 22"/>
          <p:cNvGrpSpPr/>
          <p:nvPr/>
        </p:nvGrpSpPr>
        <p:grpSpPr>
          <a:xfrm>
            <a:off x="4153354" y="3715402"/>
            <a:ext cx="761046" cy="7610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4</a:t>
              </a:r>
            </a:p>
          </p:txBody>
        </p:sp>
      </p:grpSp>
      <p:sp>
        <p:nvSpPr>
          <p:cNvPr id="25" name="TextBox 25"/>
          <p:cNvSpPr txBox="1"/>
          <p:nvPr/>
        </p:nvSpPr>
        <p:spPr>
          <a:xfrm>
            <a:off x="2553601" y="4705049"/>
            <a:ext cx="3960551"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institución o centro solo puede solicitar el uso de la palabra en su escrito de descargos, el que es programado por el órgano sancionador antes de resolver.</a:t>
            </a:r>
          </a:p>
        </p:txBody>
      </p:sp>
      <p:sp>
        <p:nvSpPr>
          <p:cNvPr id="26" name="AutoShape 26"/>
          <p:cNvSpPr/>
          <p:nvPr/>
        </p:nvSpPr>
        <p:spPr>
          <a:xfrm flipH="1" flipV="1">
            <a:off x="4533877"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7" name="TextBox 27"/>
          <p:cNvSpPr txBox="1"/>
          <p:nvPr/>
        </p:nvSpPr>
        <p:spPr>
          <a:xfrm>
            <a:off x="6970658" y="4705049"/>
            <a:ext cx="4220210"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Vencido dicho plazo y con el respectivo descargo o sin él, la unidad de organización a cargo de la instrucción realiza de oficio las actuaciones necesarias para el examen de los hechos y la valoración de la infracción imputada, recabando la información que resulte relevante para determinar, de ser el caso, la existencia de responsabilidad susceptible de sanción.</a:t>
            </a:r>
          </a:p>
        </p:txBody>
      </p:sp>
      <p:sp>
        <p:nvSpPr>
          <p:cNvPr id="28" name="AutoShape 28"/>
          <p:cNvSpPr/>
          <p:nvPr/>
        </p:nvSpPr>
        <p:spPr>
          <a:xfrm flipV="1">
            <a:off x="9080763"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AutoShape 29"/>
          <p:cNvSpPr/>
          <p:nvPr/>
        </p:nvSpPr>
        <p:spPr>
          <a:xfrm flipV="1">
            <a:off x="13668789" y="4476449"/>
            <a:ext cx="0" cy="333375"/>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TextBox 30"/>
          <p:cNvSpPr txBox="1"/>
          <p:nvPr/>
        </p:nvSpPr>
        <p:spPr>
          <a:xfrm>
            <a:off x="11512203" y="4733624"/>
            <a:ext cx="4313174"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que no debe exceder los cuatro meses contabilizados desde la notificación de la resolución que da inicio al procedimiento sancionador, la unidad de organización a cargo de la instrucción debe emitir su informe final, concluyendo la existencia de la o las infracciones materia de investigación y por ende la imposición de sanción o la no existencia de infracción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702618" y="665019"/>
            <a:ext cx="8882765" cy="2205768"/>
            <a:chOff x="0" y="0"/>
            <a:chExt cx="2339494" cy="580943"/>
          </a:xfrm>
        </p:grpSpPr>
        <p:sp>
          <p:nvSpPr>
            <p:cNvPr id="8" name="Freeform 8"/>
            <p:cNvSpPr/>
            <p:nvPr/>
          </p:nvSpPr>
          <p:spPr>
            <a:xfrm>
              <a:off x="0" y="0"/>
              <a:ext cx="2339494" cy="580943"/>
            </a:xfrm>
            <a:custGeom>
              <a:avLst/>
              <a:gdLst/>
              <a:ahLst/>
              <a:cxnLst/>
              <a:rect l="l" t="t" r="r" b="b"/>
              <a:pathLst>
                <a:path w="2339494" h="580943">
                  <a:moveTo>
                    <a:pt x="0" y="0"/>
                  </a:moveTo>
                  <a:lnTo>
                    <a:pt x="2339494" y="0"/>
                  </a:lnTo>
                  <a:lnTo>
                    <a:pt x="2339494" y="580943"/>
                  </a:lnTo>
                  <a:lnTo>
                    <a:pt x="0" y="580943"/>
                  </a:lnTo>
                  <a:close/>
                </a:path>
              </a:pathLst>
            </a:custGeom>
            <a:solidFill>
              <a:srgbClr val="094C69"/>
            </a:solidFill>
          </p:spPr>
          <p:txBody>
            <a:bodyPr/>
            <a:lstStyle/>
            <a:p>
              <a:endParaRPr lang="es-PE"/>
            </a:p>
          </p:txBody>
        </p:sp>
        <p:sp>
          <p:nvSpPr>
            <p:cNvPr id="9" name="TextBox 9"/>
            <p:cNvSpPr txBox="1"/>
            <p:nvPr/>
          </p:nvSpPr>
          <p:spPr>
            <a:xfrm>
              <a:off x="0" y="-38100"/>
              <a:ext cx="2339494" cy="619043"/>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a:off x="9080763" y="2870787"/>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1" name="AutoShape 11"/>
          <p:cNvSpPr/>
          <p:nvPr/>
        </p:nvSpPr>
        <p:spPr>
          <a:xfrm>
            <a:off x="4511786" y="3380280"/>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2" name="AutoShape 12"/>
          <p:cNvSpPr/>
          <p:nvPr/>
        </p:nvSpPr>
        <p:spPr>
          <a:xfrm>
            <a:off x="4530836" y="3361230"/>
            <a:ext cx="3041" cy="354172"/>
          </a:xfrm>
          <a:prstGeom prst="line">
            <a:avLst/>
          </a:prstGeom>
          <a:ln w="38100" cap="flat">
            <a:solidFill>
              <a:srgbClr val="000000"/>
            </a:solidFill>
            <a:prstDash val="solid"/>
            <a:headEnd type="none" w="sm" len="sm"/>
            <a:tailEnd type="none" w="sm" len="sm"/>
          </a:ln>
        </p:spPr>
        <p:txBody>
          <a:bodyPr/>
          <a:lstStyle/>
          <a:p>
            <a:endParaRPr lang="es-PE"/>
          </a:p>
        </p:txBody>
      </p:sp>
      <p:sp>
        <p:nvSpPr>
          <p:cNvPr id="13" name="AutoShape 13"/>
          <p:cNvSpPr/>
          <p:nvPr/>
        </p:nvSpPr>
        <p:spPr>
          <a:xfrm>
            <a:off x="13668789" y="3389805"/>
            <a:ext cx="0" cy="325597"/>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4" name="Group 14"/>
          <p:cNvGrpSpPr/>
          <p:nvPr/>
        </p:nvGrpSpPr>
        <p:grpSpPr>
          <a:xfrm>
            <a:off x="13288266" y="3715402"/>
            <a:ext cx="761046" cy="7610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8</a:t>
              </a:r>
            </a:p>
          </p:txBody>
        </p:sp>
      </p:grpSp>
      <p:grpSp>
        <p:nvGrpSpPr>
          <p:cNvPr id="17" name="Group 17"/>
          <p:cNvGrpSpPr/>
          <p:nvPr/>
        </p:nvGrpSpPr>
        <p:grpSpPr>
          <a:xfrm>
            <a:off x="4153354" y="3715402"/>
            <a:ext cx="761046" cy="76104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7</a:t>
              </a:r>
            </a:p>
          </p:txBody>
        </p:sp>
      </p:grpSp>
      <p:sp>
        <p:nvSpPr>
          <p:cNvPr id="20" name="AutoShape 20"/>
          <p:cNvSpPr/>
          <p:nvPr/>
        </p:nvSpPr>
        <p:spPr>
          <a:xfrm flipH="1" flipV="1">
            <a:off x="4533877" y="4476449"/>
            <a:ext cx="0" cy="304800"/>
          </a:xfrm>
          <a:prstGeom prst="line">
            <a:avLst/>
          </a:prstGeom>
          <a:ln w="38100" cap="flat">
            <a:solidFill>
              <a:srgbClr val="000000"/>
            </a:solidFill>
            <a:prstDash val="solid"/>
            <a:headEnd type="none" w="sm" len="sm"/>
            <a:tailEnd type="none" w="sm" len="sm"/>
          </a:ln>
        </p:spPr>
        <p:txBody>
          <a:bodyPr/>
          <a:lstStyle/>
          <a:p>
            <a:endParaRPr lang="es-PE"/>
          </a:p>
        </p:txBody>
      </p:sp>
      <p:sp>
        <p:nvSpPr>
          <p:cNvPr id="21" name="AutoShape 21"/>
          <p:cNvSpPr/>
          <p:nvPr/>
        </p:nvSpPr>
        <p:spPr>
          <a:xfrm flipV="1">
            <a:off x="13668789" y="4476449"/>
            <a:ext cx="0" cy="333375"/>
          </a:xfrm>
          <a:prstGeom prst="line">
            <a:avLst/>
          </a:prstGeom>
          <a:ln w="38100" cap="flat">
            <a:solidFill>
              <a:srgbClr val="000000"/>
            </a:solidFill>
            <a:prstDash val="solid"/>
            <a:headEnd type="none" w="sm" len="sm"/>
            <a:tailEnd type="none" w="sm" len="sm"/>
          </a:ln>
        </p:spPr>
        <p:txBody>
          <a:bodyPr/>
          <a:lstStyle/>
          <a:p>
            <a:endParaRPr lang="es-PE"/>
          </a:p>
        </p:txBody>
      </p:sp>
      <p:sp>
        <p:nvSpPr>
          <p:cNvPr id="22" name="Freeform 22"/>
          <p:cNvSpPr/>
          <p:nvPr/>
        </p:nvSpPr>
        <p:spPr>
          <a:xfrm>
            <a:off x="7371250" y="6172200"/>
            <a:ext cx="3419025" cy="4114800"/>
          </a:xfrm>
          <a:custGeom>
            <a:avLst/>
            <a:gdLst/>
            <a:ahLst/>
            <a:cxnLst/>
            <a:rect l="l" t="t" r="r" b="b"/>
            <a:pathLst>
              <a:path w="3419025" h="4114800">
                <a:moveTo>
                  <a:pt x="0" y="0"/>
                </a:moveTo>
                <a:lnTo>
                  <a:pt x="3419025" y="0"/>
                </a:lnTo>
                <a:lnTo>
                  <a:pt x="341902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PE"/>
          </a:p>
        </p:txBody>
      </p:sp>
      <p:sp>
        <p:nvSpPr>
          <p:cNvPr id="23" name="TextBox 23"/>
          <p:cNvSpPr txBox="1"/>
          <p:nvPr/>
        </p:nvSpPr>
        <p:spPr>
          <a:xfrm>
            <a:off x="4914400" y="879742"/>
            <a:ext cx="8459200" cy="179537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SANCIONADOR A INSTITUCIONES ARBITRALES Y CENTROS DE ADMINISTRACIÓN DE JUNTAS DE PREVENCIÓN Y RESOLUCIÓN DE DISPUTAS*</a:t>
            </a:r>
          </a:p>
        </p:txBody>
      </p:sp>
      <p:sp>
        <p:nvSpPr>
          <p:cNvPr id="24" name="TextBox 24"/>
          <p:cNvSpPr txBox="1"/>
          <p:nvPr/>
        </p:nvSpPr>
        <p:spPr>
          <a:xfrm>
            <a:off x="2553601" y="4705049"/>
            <a:ext cx="3960551"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informe final de instrucción, es remitido a la unidad de organización a cargo de la fase sancionadora, la cual, en caso que el informe concluya la existencia de la o las infracciones materia de investigación y por ende la imposición de sanción, puede disponer la realización de actuaciones complementarias (...).</a:t>
            </a:r>
          </a:p>
        </p:txBody>
      </p:sp>
      <p:sp>
        <p:nvSpPr>
          <p:cNvPr id="25" name="TextBox 25"/>
          <p:cNvSpPr txBox="1"/>
          <p:nvPr/>
        </p:nvSpPr>
        <p:spPr>
          <a:xfrm>
            <a:off x="11512203" y="4733624"/>
            <a:ext cx="4313174"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un plazo máximo de tres meses, contabilizados desde la recepción del informe final de instrucción, la unidad de organización a cargo de la fase sancionadora emite la resolución de sanción o la decisión de archivar el procedimiento, la misma que es notificada dentro del plazo señalado, tanto a la institución o centro, como al denunciante, de corresponder.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5338704" y="4673163"/>
            <a:ext cx="7610591" cy="1915100"/>
          </a:xfrm>
          <a:prstGeom prst="rect">
            <a:avLst/>
          </a:prstGeom>
        </p:spPr>
        <p:txBody>
          <a:bodyPr lIns="0" tIns="0" rIns="0" bIns="0" rtlCol="0" anchor="t">
            <a:spAutoFit/>
          </a:bodyPr>
          <a:lstStyle/>
          <a:p>
            <a:pPr marL="0" lvl="0" indent="0" algn="ctr">
              <a:lnSpc>
                <a:spcPts val="7444"/>
              </a:lnSpc>
              <a:spcBef>
                <a:spcPct val="0"/>
              </a:spcBef>
            </a:pPr>
            <a:r>
              <a:rPr lang="en-US" sz="6957" b="1">
                <a:solidFill>
                  <a:srgbClr val="094C69"/>
                </a:solidFill>
                <a:latin typeface="TT Ramillas Bold"/>
                <a:ea typeface="TT Ramillas Bold"/>
                <a:cs typeface="TT Ramillas Bold"/>
                <a:sym typeface="TT Ramillas Bold"/>
              </a:rPr>
              <a:t>Muchas gracias por su atención</a:t>
            </a:r>
          </a:p>
        </p:txBody>
      </p:sp>
      <p:sp>
        <p:nvSpPr>
          <p:cNvPr id="3" name="Freeform 3"/>
          <p:cNvSpPr/>
          <p:nvPr/>
        </p:nvSpPr>
        <p:spPr>
          <a:xfrm>
            <a:off x="7918632" y="3157556"/>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5801693" y="7478191"/>
            <a:ext cx="6684613" cy="564786"/>
            <a:chOff x="0" y="0"/>
            <a:chExt cx="2371596" cy="200377"/>
          </a:xfrm>
        </p:grpSpPr>
        <p:sp>
          <p:nvSpPr>
            <p:cNvPr id="5" name="Freeform 5"/>
            <p:cNvSpPr/>
            <p:nvPr/>
          </p:nvSpPr>
          <p:spPr>
            <a:xfrm>
              <a:off x="0" y="0"/>
              <a:ext cx="2371596" cy="200377"/>
            </a:xfrm>
            <a:custGeom>
              <a:avLst/>
              <a:gdLst/>
              <a:ahLst/>
              <a:cxnLst/>
              <a:rect l="l" t="t" r="r" b="b"/>
              <a:pathLst>
                <a:path w="2371596" h="200377">
                  <a:moveTo>
                    <a:pt x="0" y="0"/>
                  </a:moveTo>
                  <a:lnTo>
                    <a:pt x="2371596" y="0"/>
                  </a:lnTo>
                  <a:lnTo>
                    <a:pt x="2371596" y="200377"/>
                  </a:lnTo>
                  <a:lnTo>
                    <a:pt x="0" y="200377"/>
                  </a:lnTo>
                  <a:close/>
                </a:path>
              </a:pathLst>
            </a:custGeom>
            <a:solidFill>
              <a:srgbClr val="094C69"/>
            </a:solidFill>
            <a:ln cap="sq">
              <a:noFill/>
              <a:prstDash val="solid"/>
              <a:miter/>
            </a:ln>
          </p:spPr>
          <p:txBody>
            <a:bodyPr/>
            <a:lstStyle/>
            <a:p>
              <a:endParaRPr lang="es-PE"/>
            </a:p>
          </p:txBody>
        </p:sp>
        <p:sp>
          <p:nvSpPr>
            <p:cNvPr id="6" name="TextBox 6"/>
            <p:cNvSpPr txBox="1"/>
            <p:nvPr/>
          </p:nvSpPr>
          <p:spPr>
            <a:xfrm>
              <a:off x="0" y="-38100"/>
              <a:ext cx="2371596" cy="23847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038475" y="7479339"/>
            <a:ext cx="6211050" cy="505340"/>
          </a:xfrm>
          <a:prstGeom prst="rect">
            <a:avLst/>
          </a:prstGeom>
        </p:spPr>
        <p:txBody>
          <a:bodyPr lIns="0" tIns="0" rIns="0" bIns="0" rtlCol="0" anchor="t">
            <a:spAutoFit/>
          </a:bodyPr>
          <a:lstStyle/>
          <a:p>
            <a:pPr algn="ctr">
              <a:lnSpc>
                <a:spcPts val="4171"/>
              </a:lnSpc>
              <a:spcBef>
                <a:spcPct val="0"/>
              </a:spcBef>
            </a:pPr>
            <a:r>
              <a:rPr lang="en-US" sz="2979" i="1">
                <a:solidFill>
                  <a:srgbClr val="F5F3F3"/>
                </a:solidFill>
                <a:latin typeface="TT Ramillas Italics"/>
                <a:ea typeface="TT Ramillas Italics"/>
                <a:cs typeface="TT Ramillas Italics"/>
                <a:sym typeface="TT Ramillas Italics"/>
              </a:rPr>
              <a:t>Ponente: Dr. Jorge Abel Ruiz Bautista</a:t>
            </a:r>
          </a:p>
        </p:txBody>
      </p:sp>
      <p:sp>
        <p:nvSpPr>
          <p:cNvPr id="8" name="TextBox 8"/>
          <p:cNvSpPr txBox="1"/>
          <p:nvPr/>
        </p:nvSpPr>
        <p:spPr>
          <a:xfrm>
            <a:off x="4972872" y="8871652"/>
            <a:ext cx="8342256"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Correo electrónico: </a:t>
            </a:r>
            <a:r>
              <a:rPr lang="en-US" sz="2979" i="1">
                <a:solidFill>
                  <a:srgbClr val="000000"/>
                </a:solidFill>
                <a:latin typeface="TT Ramillas Italics"/>
                <a:ea typeface="TT Ramillas Italics"/>
                <a:cs typeface="TT Ramillas Italics"/>
                <a:sym typeface="TT Ramillas Italics"/>
                <a:hlinkClick r:id="rId4" tooltip="mailto:directorgeneral@caeperu.com"/>
              </a:rPr>
              <a:t>directorgeneral@caeperu.com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Freeform 2"/>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TextBox 3"/>
          <p:cNvSpPr txBox="1"/>
          <p:nvPr/>
        </p:nvSpPr>
        <p:spPr>
          <a:xfrm>
            <a:off x="3957480" y="3309881"/>
            <a:ext cx="10373041" cy="5798538"/>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i="1">
                <a:solidFill>
                  <a:srgbClr val="000000"/>
                </a:solidFill>
                <a:latin typeface="TT Ramillas Italics"/>
                <a:ea typeface="TT Ramillas Italics"/>
                <a:cs typeface="TT Ramillas Italics"/>
                <a:sym typeface="TT Ramillas Italics"/>
              </a:rPr>
              <a:t>REVISAREMOS:</a:t>
            </a:r>
          </a:p>
          <a:p>
            <a:pPr algn="ctr">
              <a:lnSpc>
                <a:spcPts val="4916"/>
              </a:lnSpc>
            </a:pPr>
            <a:r>
              <a:rPr lang="en-US" sz="4313" i="1">
                <a:solidFill>
                  <a:srgbClr val="000000"/>
                </a:solidFill>
                <a:latin typeface="TT Ramillas Italics"/>
                <a:ea typeface="TT Ramillas Italics"/>
                <a:cs typeface="TT Ramillas Italics"/>
                <a:sym typeface="TT Ramillas Italics"/>
              </a:rPr>
              <a:t>REGLAMENTO DE LA LEY N° 32069, LEY GENERAL DE CONTRATACIONES PÚBLICAS.</a:t>
            </a:r>
          </a:p>
          <a:p>
            <a:pPr marL="0" lvl="0" indent="0" algn="ctr">
              <a:lnSpc>
                <a:spcPts val="2978"/>
              </a:lnSpc>
              <a:spcBef>
                <a:spcPct val="0"/>
              </a:spcBef>
            </a:pPr>
            <a:r>
              <a:rPr lang="en-US" sz="2613" i="1">
                <a:solidFill>
                  <a:srgbClr val="000000"/>
                </a:solidFill>
                <a:latin typeface="TT Ramillas Italics"/>
                <a:ea typeface="TT Ramillas Italics"/>
                <a:cs typeface="TT Ramillas Italics"/>
                <a:sym typeface="TT Ramillas Italics"/>
              </a:rPr>
              <a:t>PUBLICADA EN EL DIARIO OFICIAL EL PERUANO EL 22 DE ENERO DEL 2025</a:t>
            </a:r>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16708" y="3867773"/>
            <a:ext cx="7348867" cy="1816665"/>
            <a:chOff x="0" y="0"/>
            <a:chExt cx="2612961" cy="645933"/>
          </a:xfrm>
        </p:grpSpPr>
        <p:sp>
          <p:nvSpPr>
            <p:cNvPr id="5" name="Freeform 5"/>
            <p:cNvSpPr/>
            <p:nvPr/>
          </p:nvSpPr>
          <p:spPr>
            <a:xfrm>
              <a:off x="0" y="0"/>
              <a:ext cx="2612961" cy="645933"/>
            </a:xfrm>
            <a:custGeom>
              <a:avLst/>
              <a:gdLst/>
              <a:ahLst/>
              <a:cxnLst/>
              <a:rect l="l" t="t" r="r" b="b"/>
              <a:pathLst>
                <a:path w="2612961" h="645933">
                  <a:moveTo>
                    <a:pt x="0" y="0"/>
                  </a:moveTo>
                  <a:lnTo>
                    <a:pt x="2612961" y="0"/>
                  </a:lnTo>
                  <a:lnTo>
                    <a:pt x="2612961" y="645933"/>
                  </a:lnTo>
                  <a:lnTo>
                    <a:pt x="0" y="645933"/>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68403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145104" y="3867773"/>
            <a:ext cx="6617590" cy="5545847"/>
          </a:xfrm>
          <a:custGeom>
            <a:avLst/>
            <a:gdLst/>
            <a:ahLst/>
            <a:cxnLst/>
            <a:rect l="l" t="t" r="r" b="b"/>
            <a:pathLst>
              <a:path w="6617590" h="5545847">
                <a:moveTo>
                  <a:pt x="0" y="0"/>
                </a:moveTo>
                <a:lnTo>
                  <a:pt x="6617590" y="0"/>
                </a:lnTo>
                <a:lnTo>
                  <a:pt x="6617590" y="5545847"/>
                </a:lnTo>
                <a:lnTo>
                  <a:pt x="0" y="5545847"/>
                </a:lnTo>
                <a:lnTo>
                  <a:pt x="0" y="0"/>
                </a:lnTo>
                <a:close/>
              </a:path>
            </a:pathLst>
          </a:custGeom>
          <a:blipFill>
            <a:blip r:embed="rId4"/>
            <a:stretch>
              <a:fillRect l="-1210" r="-1210"/>
            </a:stretch>
          </a:blipFill>
        </p:spPr>
        <p:txBody>
          <a:bodyPr/>
          <a:lstStyle/>
          <a:p>
            <a:endParaRPr lang="es-PE"/>
          </a:p>
        </p:txBody>
      </p:sp>
      <p:sp>
        <p:nvSpPr>
          <p:cNvPr id="8" name="TextBox 8"/>
          <p:cNvSpPr txBox="1"/>
          <p:nvPr/>
        </p:nvSpPr>
        <p:spPr>
          <a:xfrm>
            <a:off x="1482825" y="3858022"/>
            <a:ext cx="7016633" cy="17409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355. Potestad sancionadora del Tribunal de Contrataciones Públicas (TCP)</a:t>
            </a:r>
          </a:p>
        </p:txBody>
      </p:sp>
      <p:sp>
        <p:nvSpPr>
          <p:cNvPr id="9" name="TextBox 9"/>
          <p:cNvSpPr txBox="1"/>
          <p:nvPr/>
        </p:nvSpPr>
        <p:spPr>
          <a:xfrm>
            <a:off x="1316708" y="9346945"/>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316708" y="5891655"/>
            <a:ext cx="7348867" cy="31790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La potestad de imponer sanción a proveedores, participantes, postores, contratistas y subcontratistas, referida en el artículo 88 de la Ley, por infracción a la Ley y el Reglamento, recae en el TCP. También le corresponde imponer sanciones en regímenes especiales de contratación, cuando dichas normas le atribuya expresamente esa potestad.</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316708" y="4130021"/>
            <a:ext cx="7348867" cy="1397114"/>
            <a:chOff x="0" y="0"/>
            <a:chExt cx="2612961" cy="496757"/>
          </a:xfrm>
        </p:grpSpPr>
        <p:sp>
          <p:nvSpPr>
            <p:cNvPr id="5" name="Freeform 5"/>
            <p:cNvSpPr/>
            <p:nvPr/>
          </p:nvSpPr>
          <p:spPr>
            <a:xfrm>
              <a:off x="0" y="0"/>
              <a:ext cx="2612961" cy="496757"/>
            </a:xfrm>
            <a:custGeom>
              <a:avLst/>
              <a:gdLst/>
              <a:ahLst/>
              <a:cxnLst/>
              <a:rect l="l" t="t" r="r" b="b"/>
              <a:pathLst>
                <a:path w="2612961" h="496757">
                  <a:moveTo>
                    <a:pt x="0" y="0"/>
                  </a:moveTo>
                  <a:lnTo>
                    <a:pt x="2612961" y="0"/>
                  </a:lnTo>
                  <a:lnTo>
                    <a:pt x="2612961" y="496757"/>
                  </a:lnTo>
                  <a:lnTo>
                    <a:pt x="0" y="496757"/>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348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482825" y="4205769"/>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356. Sobre la tipificación de las infracciones</a:t>
            </a:r>
          </a:p>
        </p:txBody>
      </p:sp>
      <p:sp>
        <p:nvSpPr>
          <p:cNvPr id="8" name="TextBox 8"/>
          <p:cNvSpPr txBox="1"/>
          <p:nvPr/>
        </p:nvSpPr>
        <p:spPr>
          <a:xfrm>
            <a:off x="1316708" y="9139400"/>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1316708" y="5747964"/>
            <a:ext cx="7348867" cy="27218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356.1. Para que se configure la infracción establecida en el literal a) del numeral 87.1 del artículo 87 de la Ley, la conducta se produce de manera reiterada, cuando se verifica que, respecto del proveedor, hubo un primer procedimiento sancionador en el que el TCP determinó un desistimiento injustificado.</a:t>
            </a:r>
          </a:p>
        </p:txBody>
      </p:sp>
      <p:sp>
        <p:nvSpPr>
          <p:cNvPr id="10" name="TextBox 10"/>
          <p:cNvSpPr txBox="1"/>
          <p:nvPr/>
        </p:nvSpPr>
        <p:spPr>
          <a:xfrm>
            <a:off x="9533013" y="4053821"/>
            <a:ext cx="7348867" cy="36362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356.2. Para que se configure la infracción establecida en el literal l) del numeral 87.1 del artículo 87 de la Ley, la ventaja o beneficio concreto se obtiene cuando, con la información inexacta presentada, la oferta es admitida, se le asigna el puntaje requerido, es calificada, obtiene la buena pro, o se perfecciona el contrato o se consigue una decisión o prestación en la ejecución del contrato.</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626829" y="4285947"/>
            <a:ext cx="7348867" cy="1397114"/>
            <a:chOff x="0" y="0"/>
            <a:chExt cx="2612961" cy="496757"/>
          </a:xfrm>
        </p:grpSpPr>
        <p:sp>
          <p:nvSpPr>
            <p:cNvPr id="5" name="Freeform 5"/>
            <p:cNvSpPr/>
            <p:nvPr/>
          </p:nvSpPr>
          <p:spPr>
            <a:xfrm>
              <a:off x="0" y="0"/>
              <a:ext cx="2612961" cy="496757"/>
            </a:xfrm>
            <a:custGeom>
              <a:avLst/>
              <a:gdLst/>
              <a:ahLst/>
              <a:cxnLst/>
              <a:rect l="l" t="t" r="r" b="b"/>
              <a:pathLst>
                <a:path w="2612961" h="496757">
                  <a:moveTo>
                    <a:pt x="0" y="0"/>
                  </a:moveTo>
                  <a:lnTo>
                    <a:pt x="2612961" y="0"/>
                  </a:lnTo>
                  <a:lnTo>
                    <a:pt x="2612961" y="496757"/>
                  </a:lnTo>
                  <a:lnTo>
                    <a:pt x="0" y="496757"/>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348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068873" y="4285947"/>
            <a:ext cx="5879140" cy="4318496"/>
          </a:xfrm>
          <a:custGeom>
            <a:avLst/>
            <a:gdLst/>
            <a:ahLst/>
            <a:cxnLst/>
            <a:rect l="l" t="t" r="r" b="b"/>
            <a:pathLst>
              <a:path w="5879140" h="4318496">
                <a:moveTo>
                  <a:pt x="0" y="0"/>
                </a:moveTo>
                <a:lnTo>
                  <a:pt x="5879141" y="0"/>
                </a:lnTo>
                <a:lnTo>
                  <a:pt x="5879141" y="4318496"/>
                </a:lnTo>
                <a:lnTo>
                  <a:pt x="0" y="4318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1792946" y="4361696"/>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357. Sobre la sanción impuesta</a:t>
            </a:r>
          </a:p>
        </p:txBody>
      </p:sp>
      <p:sp>
        <p:nvSpPr>
          <p:cNvPr id="9" name="TextBox 9"/>
          <p:cNvSpPr txBox="1"/>
          <p:nvPr/>
        </p:nvSpPr>
        <p:spPr>
          <a:xfrm>
            <a:off x="1172704" y="954561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626829" y="5839815"/>
            <a:ext cx="7348867" cy="1807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Cuando se aplique lo establecido en el numeral 90.2 del artículo 90 de la Ley, para el proveedor sancionado, se considera como antecedente, aquella sanción que finalmente fue ejecutada.</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460712" y="3954914"/>
            <a:ext cx="7348867" cy="857553"/>
            <a:chOff x="0" y="0"/>
            <a:chExt cx="2612961" cy="304911"/>
          </a:xfrm>
        </p:grpSpPr>
        <p:sp>
          <p:nvSpPr>
            <p:cNvPr id="5" name="Freeform 5"/>
            <p:cNvSpPr/>
            <p:nvPr/>
          </p:nvSpPr>
          <p:spPr>
            <a:xfrm>
              <a:off x="0" y="0"/>
              <a:ext cx="2612961" cy="304911"/>
            </a:xfrm>
            <a:custGeom>
              <a:avLst/>
              <a:gdLst/>
              <a:ahLst/>
              <a:cxnLst/>
              <a:rect l="l" t="t" r="r" b="b"/>
              <a:pathLst>
                <a:path w="2612961" h="304911">
                  <a:moveTo>
                    <a:pt x="0" y="0"/>
                  </a:moveTo>
                  <a:lnTo>
                    <a:pt x="2612961" y="0"/>
                  </a:lnTo>
                  <a:lnTo>
                    <a:pt x="2612961" y="304911"/>
                  </a:lnTo>
                  <a:lnTo>
                    <a:pt x="0" y="304911"/>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343011"/>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26829" y="4056156"/>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358. Sanciones a consorcios</a:t>
            </a:r>
          </a:p>
        </p:txBody>
      </p:sp>
      <p:sp>
        <p:nvSpPr>
          <p:cNvPr id="8" name="TextBox 8"/>
          <p:cNvSpPr txBox="1"/>
          <p:nvPr/>
        </p:nvSpPr>
        <p:spPr>
          <a:xfrm>
            <a:off x="1316708" y="9427565"/>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1460712" y="5029301"/>
            <a:ext cx="7348867"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358.1. De conformidad con lo dispuesto en el numeral 92.5 del artículo 92 de la Ley, con la finalidad de individualizar la responsabilidad de los integrantes de un consorcio, el TCP considera como criterios: </a:t>
            </a:r>
          </a:p>
          <a:p>
            <a:pPr algn="just">
              <a:lnSpc>
                <a:spcPts val="3647"/>
              </a:lnSpc>
              <a:spcBef>
                <a:spcPct val="0"/>
              </a:spcBef>
            </a:pPr>
            <a:r>
              <a:rPr lang="en-US" sz="2399" b="1">
                <a:solidFill>
                  <a:srgbClr val="F5F3F3"/>
                </a:solidFill>
                <a:latin typeface="TT Ramillas Bold"/>
                <a:ea typeface="TT Ramillas Bold"/>
                <a:cs typeface="TT Ramillas Bold"/>
                <a:sym typeface="TT Ramillas Bold"/>
              </a:rPr>
              <a:t>a) Naturaleza de la infracción:</a:t>
            </a:r>
            <a:r>
              <a:rPr lang="en-US" sz="2399">
                <a:solidFill>
                  <a:srgbClr val="F5F3F3"/>
                </a:solidFill>
                <a:latin typeface="TT Ramillas"/>
                <a:ea typeface="TT Ramillas"/>
                <a:cs typeface="TT Ramillas"/>
                <a:sym typeface="TT Ramillas"/>
              </a:rPr>
              <a:t> Este criterio solo puede invocarse ante el incumplimiento de una obligación de carácter personal por cada uno de los integrantes del consorcio (...)</a:t>
            </a:r>
          </a:p>
        </p:txBody>
      </p:sp>
      <p:sp>
        <p:nvSpPr>
          <p:cNvPr id="10" name="TextBox 10"/>
          <p:cNvSpPr txBox="1"/>
          <p:nvPr/>
        </p:nvSpPr>
        <p:spPr>
          <a:xfrm>
            <a:off x="9572741" y="3878714"/>
            <a:ext cx="7348867" cy="5465064"/>
          </a:xfrm>
          <a:prstGeom prst="rect">
            <a:avLst/>
          </a:prstGeom>
        </p:spPr>
        <p:txBody>
          <a:bodyPr lIns="0" tIns="0" rIns="0" bIns="0" rtlCol="0" anchor="t">
            <a:spAutoFit/>
          </a:bodyPr>
          <a:lstStyle/>
          <a:p>
            <a:pPr algn="just">
              <a:lnSpc>
                <a:spcPts val="3647"/>
              </a:lnSpc>
            </a:pPr>
            <a:r>
              <a:rPr lang="en-US" sz="2399" b="1">
                <a:solidFill>
                  <a:srgbClr val="F5F3F3"/>
                </a:solidFill>
                <a:latin typeface="TT Ramillas Bold"/>
                <a:ea typeface="TT Ramillas Bold"/>
                <a:cs typeface="TT Ramillas Bold"/>
                <a:sym typeface="TT Ramillas Bold"/>
              </a:rPr>
              <a:t>b) Aporte del documento:</a:t>
            </a:r>
            <a:r>
              <a:rPr lang="en-US" sz="2399">
                <a:solidFill>
                  <a:srgbClr val="F5F3F3"/>
                </a:solidFill>
                <a:latin typeface="TT Ramillas"/>
                <a:ea typeface="TT Ramillas"/>
                <a:cs typeface="TT Ramillas"/>
                <a:sym typeface="TT Ramillas"/>
              </a:rPr>
              <a:t> Este criterio se aplica respecto de declaraciones juradas, así como toda información o documentos presentados en el procedimiento de selección y/o ejecución contractual, cuyo aporte haya sido efectuado indubitablemente por alguno de los integrantes, por encontrarse bajo su esfera de dominio. </a:t>
            </a:r>
          </a:p>
          <a:p>
            <a:pPr marL="0" lvl="0" indent="0" algn="just">
              <a:lnSpc>
                <a:spcPts val="3647"/>
              </a:lnSpc>
              <a:spcBef>
                <a:spcPct val="0"/>
              </a:spcBef>
            </a:pPr>
            <a:r>
              <a:rPr lang="en-US" sz="2399" b="1">
                <a:solidFill>
                  <a:srgbClr val="F5F3F3"/>
                </a:solidFill>
                <a:latin typeface="TT Ramillas Bold"/>
                <a:ea typeface="TT Ramillas Bold"/>
                <a:cs typeface="TT Ramillas Bold"/>
                <a:sym typeface="TT Ramillas Bold"/>
              </a:rPr>
              <a:t>c) Promesa formal de consorcio: </a:t>
            </a:r>
            <a:r>
              <a:rPr lang="en-US" sz="2399">
                <a:solidFill>
                  <a:srgbClr val="F5F3F3"/>
                </a:solidFill>
                <a:latin typeface="TT Ramillas"/>
                <a:ea typeface="TT Ramillas"/>
                <a:cs typeface="TT Ramillas"/>
                <a:sym typeface="TT Ramillas"/>
              </a:rPr>
              <a:t>Este criterio es de aplicación siempre que dicho documento sea veraz y su literalidad permita identificar las obligaciones de los integrantes del consorcio, y con ello, al responsable de la comisión de la infracción. </a:t>
            </a:r>
          </a:p>
        </p:txBody>
      </p:sp>
      <p:sp>
        <p:nvSpPr>
          <p:cNvPr id="11" name="TextBox 11"/>
          <p:cNvSpPr txBox="1"/>
          <p:nvPr/>
        </p:nvSpPr>
        <p:spPr>
          <a:xfrm>
            <a:off x="2366840" y="414832"/>
            <a:ext cx="13554321" cy="2638461"/>
          </a:xfrm>
          <a:prstGeom prst="rect">
            <a:avLst/>
          </a:prstGeom>
        </p:spPr>
        <p:txBody>
          <a:bodyPr lIns="0" tIns="0" rIns="0" bIns="0" rtlCol="0" anchor="t">
            <a:spAutoFit/>
          </a:bodyPr>
          <a:lstStyle/>
          <a:p>
            <a:pPr algn="ctr">
              <a:lnSpc>
                <a:spcPts val="5306"/>
              </a:lnSpc>
            </a:pPr>
            <a:r>
              <a:rPr lang="en-US" sz="3610">
                <a:solidFill>
                  <a:srgbClr val="FFFFFF"/>
                </a:solidFill>
                <a:latin typeface="TT Ramillas"/>
                <a:ea typeface="TT Ramillas"/>
                <a:cs typeface="TT Ramillas"/>
                <a:sym typeface="TT Ramillas"/>
              </a:rPr>
              <a:t>CAPÍTULO I </a:t>
            </a:r>
          </a:p>
          <a:p>
            <a:pPr marL="0" lvl="0" indent="0" algn="ctr">
              <a:lnSpc>
                <a:spcPts val="5306"/>
              </a:lnSpc>
              <a:spcBef>
                <a:spcPct val="0"/>
              </a:spcBef>
            </a:pPr>
            <a:r>
              <a:rPr lang="en-US" sz="3610">
                <a:solidFill>
                  <a:srgbClr val="FFFFFF"/>
                </a:solidFill>
                <a:latin typeface="TT Ramillas"/>
                <a:ea typeface="TT Ramillas"/>
                <a:cs typeface="TT Ramillas"/>
                <a:sym typeface="TT Ramillas"/>
              </a:rPr>
              <a:t>PROCEDIMIENTO SANCIONADOR A PROVEEDORES, PARTICIPANTES, POSTORES, CONTRATISTAS Y SUBCONTRATISTAS*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6135</Words>
  <Application>Microsoft Office PowerPoint</Application>
  <PresentationFormat>Personalizado</PresentationFormat>
  <Paragraphs>336</Paragraphs>
  <Slides>45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Arimo Bold Italics</vt:lpstr>
      <vt:lpstr>Calibri</vt:lpstr>
      <vt:lpstr>Arial</vt:lpstr>
      <vt:lpstr>Raleway Medium</vt:lpstr>
      <vt:lpstr>TT Ramillas Italics</vt:lpstr>
      <vt:lpstr>TT Ramillas Bold Italics</vt:lpstr>
      <vt:lpstr>TT Ramillas</vt:lpstr>
      <vt:lpstr>TT Ramillas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PROCEDIMIENTO SANCIONADOR</dc:title>
  <dc:creator>Estudio Juridico Rui</dc:creator>
  <cp:lastModifiedBy>Estudio Ruiz</cp:lastModifiedBy>
  <cp:revision>1</cp:revision>
  <dcterms:created xsi:type="dcterms:W3CDTF">2006-08-16T00:00:00Z</dcterms:created>
  <dcterms:modified xsi:type="dcterms:W3CDTF">2025-02-13T18:25:37Z</dcterms:modified>
  <dc:identifier>DAGe63SlElQ</dc:identifier>
</cp:coreProperties>
</file>